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61" r:id="rId6"/>
    <p:sldId id="259" r:id="rId7"/>
    <p:sldId id="281" r:id="rId8"/>
    <p:sldId id="282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5" r:id="rId17"/>
    <p:sldId id="271" r:id="rId18"/>
    <p:sldId id="283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1" userDrawn="1">
          <p15:clr>
            <a:srgbClr val="A4A3A4"/>
          </p15:clr>
        </p15:guide>
        <p15:guide id="2" pos="173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5EA022-FB78-B2E2-5462-621953385485}" name="Manon Keimpema" initials="MK" userId="Manon Keimpema" providerId="None"/>
  <p188:author id="{B846F0D0-A38D-DED1-9BDD-EAB8DC41C0A4}" name="Anne-Fleur Albers" initials="AFA" userId="S::anne-fleur@cloudselling.nl::3063761a-88d1-446a-b74a-71ba854ee4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3521"/>
        <p:guide pos="17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ke de Haan" userId="eaa3730f-112b-4a7a-b345-8019edda4231" providerId="ADAL" clId="{55E6BEA5-9B0A-47B8-9C06-3650CC118B72}"/>
    <pc:docChg chg="undo custSel modSld">
      <pc:chgData name="Janneke de Haan" userId="eaa3730f-112b-4a7a-b345-8019edda4231" providerId="ADAL" clId="{55E6BEA5-9B0A-47B8-9C06-3650CC118B72}" dt="2023-10-25T06:51:01.280" v="120" actId="20577"/>
      <pc:docMkLst>
        <pc:docMk/>
      </pc:docMkLst>
      <pc:sldChg chg="modSp mod">
        <pc:chgData name="Janneke de Haan" userId="eaa3730f-112b-4a7a-b345-8019edda4231" providerId="ADAL" clId="{55E6BEA5-9B0A-47B8-9C06-3650CC118B72}" dt="2023-10-25T06:51:01.280" v="120" actId="20577"/>
        <pc:sldMkLst>
          <pc:docMk/>
          <pc:sldMk cId="3911626716" sldId="279"/>
        </pc:sldMkLst>
        <pc:spChg chg="mod">
          <ac:chgData name="Janneke de Haan" userId="eaa3730f-112b-4a7a-b345-8019edda4231" providerId="ADAL" clId="{55E6BEA5-9B0A-47B8-9C06-3650CC118B72}" dt="2023-10-25T06:51:01.280" v="120" actId="20577"/>
          <ac:spMkLst>
            <pc:docMk/>
            <pc:sldMk cId="3911626716" sldId="279"/>
            <ac:spMk id="6" creationId="{D4175158-A56B-C75C-371E-8E6D589AC6D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BAB54-3413-45CF-9CF4-831773E83406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4B0C2-4D6A-43C7-965D-4F46B126AA2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4B0C2-4D6A-43C7-965D-4F46B126AA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858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4B0C2-4D6A-43C7-965D-4F46B126AA2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388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47A664D-7CDF-CB00-0591-644F0C30A2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picture containing orange&#10;&#10;Description automatically generated">
            <a:extLst>
              <a:ext uri="{FF2B5EF4-FFF2-40B4-BE49-F238E27FC236}">
                <a16:creationId xmlns:a16="http://schemas.microsoft.com/office/drawing/2014/main" id="{151E13BC-4B39-2CEA-5DE5-2C041A85A6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1043" r="14866" b="5311"/>
          <a:stretch/>
        </p:blipFill>
        <p:spPr>
          <a:xfrm>
            <a:off x="5847016" y="1693376"/>
            <a:ext cx="5582628" cy="3471248"/>
          </a:xfrm>
          <a:prstGeom prst="rect">
            <a:avLst/>
          </a:prstGeom>
          <a:effectLst>
            <a:glow rad="241300">
              <a:schemeClr val="accent2">
                <a:alpha val="17000"/>
              </a:schemeClr>
            </a:glow>
            <a:softEdge rad="0"/>
          </a:effectLst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B3EC9A9-300B-8871-71CA-60D14D1E89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326" y="2365174"/>
            <a:ext cx="4391595" cy="12309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HYINHEAT project presentation title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936A9AD9-EF92-8901-93C9-75C65407BA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327" y="3596097"/>
            <a:ext cx="4170362" cy="89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nl-NL" err="1"/>
              <a:t>Subtitle</a:t>
            </a:r>
            <a:r>
              <a:rPr lang="nl-NL"/>
              <a:t> | Date</a:t>
            </a:r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95CF1F-7B29-7802-2B8B-E83CF9CC3D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27" y="733528"/>
            <a:ext cx="1193721" cy="2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8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47A664D-7CDF-CB00-0591-644F0C30A2ED}"/>
              </a:ext>
            </a:extLst>
          </p:cNvPr>
          <p:cNvSpPr/>
          <p:nvPr userDrawn="1"/>
        </p:nvSpPr>
        <p:spPr>
          <a:xfrm>
            <a:off x="0" y="0"/>
            <a:ext cx="12192000" cy="626095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936A9AD9-EF92-8901-93C9-75C65407BA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327" y="3596097"/>
            <a:ext cx="4170362" cy="89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nl-NL" err="1"/>
              <a:t>Subtitle</a:t>
            </a:r>
            <a:r>
              <a:rPr lang="nl-NL"/>
              <a:t> | Date</a:t>
            </a:r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FB2E81C-6E82-F78B-CEE1-FE4FDA96A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2731"/>
          <a:stretch/>
        </p:blipFill>
        <p:spPr>
          <a:xfrm>
            <a:off x="7439131" y="224876"/>
            <a:ext cx="4752870" cy="5446207"/>
          </a:xfrm>
          <a:prstGeom prst="rect">
            <a:avLst/>
          </a:prstGeom>
        </p:spPr>
      </p:pic>
      <p:sp>
        <p:nvSpPr>
          <p:cNvPr id="2" name="Text Placeholder 19">
            <a:extLst>
              <a:ext uri="{FF2B5EF4-FFF2-40B4-BE49-F238E27FC236}">
                <a16:creationId xmlns:a16="http://schemas.microsoft.com/office/drawing/2014/main" id="{B36396B7-A1B6-B064-BDAD-CC128913F7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327" y="2365174"/>
            <a:ext cx="4436200" cy="12309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HYINHEAT project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49648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BF-8682-D428-6FE4-44F2A2B9D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7DDD-7993-5EC5-129C-1C5C5CDF7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72C829-F581-968F-BFA1-0159E20C3AE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2718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B6BEB07-0193-07FA-C006-512C7EED7F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738" y="736263"/>
            <a:ext cx="7450924" cy="57067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8F5F9F3-5A0D-88B8-2F45-CBCA285FC98B}"/>
              </a:ext>
            </a:extLst>
          </p:cNvPr>
          <p:cNvGrpSpPr/>
          <p:nvPr userDrawn="1"/>
        </p:nvGrpSpPr>
        <p:grpSpPr>
          <a:xfrm>
            <a:off x="1357714" y="2337555"/>
            <a:ext cx="251723" cy="307777"/>
            <a:chOff x="1357714" y="2337555"/>
            <a:chExt cx="251723" cy="307777"/>
          </a:xfrm>
        </p:grpSpPr>
        <p:sp>
          <p:nvSpPr>
            <p:cNvPr id="10" name="Graphic 5">
              <a:extLst>
                <a:ext uri="{FF2B5EF4-FFF2-40B4-BE49-F238E27FC236}">
                  <a16:creationId xmlns:a16="http://schemas.microsoft.com/office/drawing/2014/main" id="{D9DBF877-0F75-42D2-BE14-755C20AB9A57}"/>
                </a:ext>
              </a:extLst>
            </p:cNvPr>
            <p:cNvSpPr/>
            <p:nvPr/>
          </p:nvSpPr>
          <p:spPr>
            <a:xfrm>
              <a:off x="1378300" y="2375876"/>
              <a:ext cx="231137" cy="231137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0DEA87-B34F-3BF0-A142-387378C10772}"/>
                </a:ext>
              </a:extLst>
            </p:cNvPr>
            <p:cNvSpPr txBox="1"/>
            <p:nvPr/>
          </p:nvSpPr>
          <p:spPr>
            <a:xfrm>
              <a:off x="1357714" y="2337555"/>
              <a:ext cx="1842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>
                  <a:solidFill>
                    <a:schemeClr val="accent3"/>
                  </a:solidFill>
                  <a:latin typeface="+mj-lt"/>
                </a:rPr>
                <a:t>1</a:t>
              </a:r>
              <a:endParaRPr lang="en-GB" sz="140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D9CD05-00F9-4225-26A3-220C58B1A2C1}"/>
              </a:ext>
            </a:extLst>
          </p:cNvPr>
          <p:cNvGrpSpPr/>
          <p:nvPr userDrawn="1"/>
        </p:nvGrpSpPr>
        <p:grpSpPr>
          <a:xfrm>
            <a:off x="1357714" y="2951149"/>
            <a:ext cx="251723" cy="307777"/>
            <a:chOff x="1357714" y="2337555"/>
            <a:chExt cx="251723" cy="307777"/>
          </a:xfrm>
        </p:grpSpPr>
        <p:sp>
          <p:nvSpPr>
            <p:cNvPr id="13" name="Graphic 5">
              <a:extLst>
                <a:ext uri="{FF2B5EF4-FFF2-40B4-BE49-F238E27FC236}">
                  <a16:creationId xmlns:a16="http://schemas.microsoft.com/office/drawing/2014/main" id="{2EAAC53F-2049-5497-2B43-F9239723CBC1}"/>
                </a:ext>
              </a:extLst>
            </p:cNvPr>
            <p:cNvSpPr/>
            <p:nvPr/>
          </p:nvSpPr>
          <p:spPr>
            <a:xfrm>
              <a:off x="1378300" y="2375876"/>
              <a:ext cx="231137" cy="231137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155BB2-D6CD-30DA-BC82-43BC77676A13}"/>
                </a:ext>
              </a:extLst>
            </p:cNvPr>
            <p:cNvSpPr txBox="1"/>
            <p:nvPr/>
          </p:nvSpPr>
          <p:spPr>
            <a:xfrm>
              <a:off x="1357714" y="2337555"/>
              <a:ext cx="1842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>
                  <a:solidFill>
                    <a:schemeClr val="accent3"/>
                  </a:solidFill>
                  <a:latin typeface="+mj-lt"/>
                </a:rPr>
                <a:t>2</a:t>
              </a:r>
              <a:endParaRPr lang="en-GB" sz="140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F63D19-F88E-925D-DCAE-AA7E558C9F39}"/>
              </a:ext>
            </a:extLst>
          </p:cNvPr>
          <p:cNvGrpSpPr/>
          <p:nvPr userDrawn="1"/>
        </p:nvGrpSpPr>
        <p:grpSpPr>
          <a:xfrm>
            <a:off x="1357714" y="3551332"/>
            <a:ext cx="251723" cy="307777"/>
            <a:chOff x="1357714" y="2337555"/>
            <a:chExt cx="251723" cy="307777"/>
          </a:xfrm>
        </p:grpSpPr>
        <p:sp>
          <p:nvSpPr>
            <p:cNvPr id="16" name="Graphic 5">
              <a:extLst>
                <a:ext uri="{FF2B5EF4-FFF2-40B4-BE49-F238E27FC236}">
                  <a16:creationId xmlns:a16="http://schemas.microsoft.com/office/drawing/2014/main" id="{A2752ACE-8F8E-B836-6F78-E0E59D907D9A}"/>
                </a:ext>
              </a:extLst>
            </p:cNvPr>
            <p:cNvSpPr/>
            <p:nvPr/>
          </p:nvSpPr>
          <p:spPr>
            <a:xfrm>
              <a:off x="1378300" y="2375876"/>
              <a:ext cx="231137" cy="231137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21328-D398-835B-567D-E61A3F4DB859}"/>
                </a:ext>
              </a:extLst>
            </p:cNvPr>
            <p:cNvSpPr txBox="1"/>
            <p:nvPr/>
          </p:nvSpPr>
          <p:spPr>
            <a:xfrm>
              <a:off x="1357714" y="2337555"/>
              <a:ext cx="1842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>
                  <a:solidFill>
                    <a:schemeClr val="accent3"/>
                  </a:solidFill>
                  <a:latin typeface="+mj-lt"/>
                </a:rPr>
                <a:t>3</a:t>
              </a:r>
              <a:endParaRPr lang="en-GB" sz="140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44C4F0-4C88-139F-16B9-F62EAB3FCB86}"/>
              </a:ext>
            </a:extLst>
          </p:cNvPr>
          <p:cNvGrpSpPr/>
          <p:nvPr userDrawn="1"/>
        </p:nvGrpSpPr>
        <p:grpSpPr>
          <a:xfrm>
            <a:off x="1357714" y="4140297"/>
            <a:ext cx="251723" cy="307777"/>
            <a:chOff x="1357714" y="2337555"/>
            <a:chExt cx="251723" cy="307777"/>
          </a:xfrm>
        </p:grpSpPr>
        <p:sp>
          <p:nvSpPr>
            <p:cNvPr id="19" name="Graphic 5">
              <a:extLst>
                <a:ext uri="{FF2B5EF4-FFF2-40B4-BE49-F238E27FC236}">
                  <a16:creationId xmlns:a16="http://schemas.microsoft.com/office/drawing/2014/main" id="{6132197E-4ECD-ABC1-A817-81712EE6F919}"/>
                </a:ext>
              </a:extLst>
            </p:cNvPr>
            <p:cNvSpPr/>
            <p:nvPr/>
          </p:nvSpPr>
          <p:spPr>
            <a:xfrm>
              <a:off x="1378300" y="2375876"/>
              <a:ext cx="231137" cy="231137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052CF8F-E96C-ECEC-8894-F1D715CB0972}"/>
                </a:ext>
              </a:extLst>
            </p:cNvPr>
            <p:cNvSpPr txBox="1"/>
            <p:nvPr/>
          </p:nvSpPr>
          <p:spPr>
            <a:xfrm>
              <a:off x="1357714" y="2337555"/>
              <a:ext cx="1842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>
                  <a:solidFill>
                    <a:schemeClr val="accent3"/>
                  </a:solidFill>
                  <a:latin typeface="+mj-lt"/>
                </a:rPr>
                <a:t>4</a:t>
              </a:r>
              <a:endParaRPr lang="en-GB" sz="140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99D80FE-9B3E-D19E-7B69-ECFD590B8FFD}"/>
              </a:ext>
            </a:extLst>
          </p:cNvPr>
          <p:cNvGrpSpPr/>
          <p:nvPr userDrawn="1"/>
        </p:nvGrpSpPr>
        <p:grpSpPr>
          <a:xfrm>
            <a:off x="1357714" y="4729264"/>
            <a:ext cx="251723" cy="307777"/>
            <a:chOff x="1357714" y="2337555"/>
            <a:chExt cx="251723" cy="307777"/>
          </a:xfrm>
        </p:grpSpPr>
        <p:sp>
          <p:nvSpPr>
            <p:cNvPr id="22" name="Graphic 5">
              <a:extLst>
                <a:ext uri="{FF2B5EF4-FFF2-40B4-BE49-F238E27FC236}">
                  <a16:creationId xmlns:a16="http://schemas.microsoft.com/office/drawing/2014/main" id="{2CF44ED5-03C5-08EB-042F-296C59E13426}"/>
                </a:ext>
              </a:extLst>
            </p:cNvPr>
            <p:cNvSpPr/>
            <p:nvPr/>
          </p:nvSpPr>
          <p:spPr>
            <a:xfrm>
              <a:off x="1378300" y="2375876"/>
              <a:ext cx="231137" cy="231137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A616FE-7AAB-7D86-9EED-8470D27E3BE7}"/>
                </a:ext>
              </a:extLst>
            </p:cNvPr>
            <p:cNvSpPr txBox="1"/>
            <p:nvPr/>
          </p:nvSpPr>
          <p:spPr>
            <a:xfrm>
              <a:off x="1357714" y="2337555"/>
              <a:ext cx="1842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>
                  <a:solidFill>
                    <a:schemeClr val="accent3"/>
                  </a:solidFill>
                  <a:latin typeface="+mj-lt"/>
                </a:rPr>
                <a:t>5</a:t>
              </a:r>
              <a:endParaRPr lang="en-GB" sz="1400">
                <a:solidFill>
                  <a:schemeClr val="accent3"/>
                </a:solidFill>
                <a:latin typeface="+mj-lt"/>
              </a:endParaRPr>
            </a:p>
          </p:txBody>
        </p:sp>
      </p:grp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0FA66BF-487D-5223-D9BC-149E9AD3E0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6956" y="2337555"/>
            <a:ext cx="2620963" cy="30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</a:t>
            </a:r>
            <a:endParaRPr lang="en-GB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48E66A29-5DCE-0E85-06C7-9335486B9D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6956" y="2952539"/>
            <a:ext cx="2620963" cy="30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</a:t>
            </a:r>
            <a:endParaRPr lang="en-GB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D603C388-947F-E9D0-DCCC-654E953949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6956" y="3567523"/>
            <a:ext cx="2620963" cy="30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</a:t>
            </a:r>
            <a:endParaRPr lang="en-GB"/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69DFB388-F469-B8E0-9961-3271D0D0D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6956" y="4182507"/>
            <a:ext cx="2620963" cy="30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</a:t>
            </a:r>
            <a:endParaRPr lang="en-GB"/>
          </a:p>
        </p:txBody>
      </p:sp>
      <p:sp>
        <p:nvSpPr>
          <p:cNvPr id="39" name="Text Placeholder 34">
            <a:extLst>
              <a:ext uri="{FF2B5EF4-FFF2-40B4-BE49-F238E27FC236}">
                <a16:creationId xmlns:a16="http://schemas.microsoft.com/office/drawing/2014/main" id="{D9CDF510-66E5-41C1-58F1-67E042BC55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16956" y="4797491"/>
            <a:ext cx="2620963" cy="30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</a:t>
            </a:r>
            <a:endParaRPr lang="en-GB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2573A2D6-A8E3-A3C7-251B-09976535C7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7714" y="1214942"/>
            <a:ext cx="4436200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Table of content</a:t>
            </a:r>
          </a:p>
        </p:txBody>
      </p:sp>
    </p:spTree>
    <p:extLst>
      <p:ext uri="{BB962C8B-B14F-4D97-AF65-F5344CB8AC3E}">
        <p14:creationId xmlns:p14="http://schemas.microsoft.com/office/powerpoint/2010/main" val="672152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BD5665-9D7C-6A9F-0260-A3DAB834B68A}"/>
              </a:ext>
            </a:extLst>
          </p:cNvPr>
          <p:cNvSpPr/>
          <p:nvPr userDrawn="1"/>
        </p:nvSpPr>
        <p:spPr>
          <a:xfrm>
            <a:off x="0" y="0"/>
            <a:ext cx="12192000" cy="63132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8538A9C-3F50-224D-AD52-43A5C472D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8674" y="252978"/>
            <a:ext cx="5600903" cy="5600903"/>
          </a:xfrm>
          <a:prstGeom prst="rect">
            <a:avLst/>
          </a:prstGeom>
        </p:spPr>
      </p:pic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95130E0C-F192-0471-0197-B63E2D664401}"/>
              </a:ext>
            </a:extLst>
          </p:cNvPr>
          <p:cNvSpPr/>
          <p:nvPr userDrawn="1"/>
        </p:nvSpPr>
        <p:spPr>
          <a:xfrm>
            <a:off x="-1" y="1585608"/>
            <a:ext cx="7791855" cy="5272391"/>
          </a:xfrm>
          <a:prstGeom prst="round1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5DDC0158-4BB1-C332-1C7E-C62036845E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5173" y="2026980"/>
            <a:ext cx="6100411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FD7077-2A5C-1BA4-1BA1-8301EF029C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5173" y="2895635"/>
            <a:ext cx="5320827" cy="29582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 sint </a:t>
            </a:r>
            <a:r>
              <a:rPr lang="nl-NL" sz="1400" err="1"/>
              <a:t>eos</a:t>
            </a:r>
            <a:r>
              <a:rPr lang="nl-NL" sz="1400"/>
              <a:t> </a:t>
            </a:r>
            <a:r>
              <a:rPr lang="nl-NL" sz="1400" err="1"/>
              <a:t>ducimus</a:t>
            </a:r>
            <a:r>
              <a:rPr lang="nl-NL" sz="1400"/>
              <a:t> </a:t>
            </a:r>
            <a:r>
              <a:rPr lang="nl-NL" sz="1400" err="1"/>
              <a:t>consectetur</a:t>
            </a:r>
            <a:r>
              <a:rPr lang="nl-NL" sz="1400"/>
              <a:t> et </a:t>
            </a:r>
            <a:r>
              <a:rPr lang="nl-NL" sz="1400" err="1"/>
              <a:t>maiores</a:t>
            </a:r>
            <a:r>
              <a:rPr lang="nl-NL" sz="1400"/>
              <a:t> </a:t>
            </a:r>
            <a:r>
              <a:rPr lang="nl-NL" sz="1400" err="1"/>
              <a:t>voluptatem</a:t>
            </a:r>
            <a:r>
              <a:rPr lang="nl-NL" sz="1400"/>
              <a:t> quo </a:t>
            </a:r>
            <a:r>
              <a:rPr lang="nl-NL" sz="1400" err="1"/>
              <a:t>pariatur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et nihil </a:t>
            </a:r>
            <a:r>
              <a:rPr lang="nl-NL" sz="1400" err="1"/>
              <a:t>voluptas</a:t>
            </a:r>
            <a:r>
              <a:rPr lang="nl-NL" sz="1400"/>
              <a:t>. Vel </a:t>
            </a:r>
            <a:r>
              <a:rPr lang="nl-NL" sz="1400" err="1"/>
              <a:t>rerum</a:t>
            </a:r>
            <a:r>
              <a:rPr lang="nl-NL" sz="1400"/>
              <a:t> </a:t>
            </a:r>
            <a:r>
              <a:rPr lang="nl-NL" sz="1400" err="1"/>
              <a:t>consequuntur</a:t>
            </a:r>
            <a:r>
              <a:rPr lang="nl-NL" sz="1400"/>
              <a:t> vel </a:t>
            </a:r>
            <a:r>
              <a:rPr lang="nl-NL" sz="1400" err="1"/>
              <a:t>ratione</a:t>
            </a:r>
            <a:r>
              <a:rPr lang="nl-NL" sz="1400"/>
              <a:t> </a:t>
            </a:r>
            <a:r>
              <a:rPr lang="nl-NL" sz="1400" err="1"/>
              <a:t>molestias</a:t>
            </a:r>
            <a:r>
              <a:rPr lang="nl-NL" sz="1400"/>
              <a:t> qui </a:t>
            </a:r>
            <a:r>
              <a:rPr lang="nl-NL" sz="1400" err="1"/>
              <a:t>aliquid</a:t>
            </a:r>
            <a:r>
              <a:rPr lang="nl-NL" sz="1400"/>
              <a:t> </a:t>
            </a:r>
            <a:r>
              <a:rPr lang="nl-NL" sz="1400" err="1"/>
              <a:t>blanditiis</a:t>
            </a:r>
            <a:r>
              <a:rPr lang="nl-NL" sz="1400"/>
              <a:t> </a:t>
            </a:r>
            <a:r>
              <a:rPr lang="nl-NL" sz="1400" err="1"/>
              <a:t>eos</a:t>
            </a:r>
            <a:r>
              <a:rPr lang="nl-NL" sz="1400"/>
              <a:t> </a:t>
            </a:r>
            <a:r>
              <a:rPr lang="nl-NL" sz="1400" err="1"/>
              <a:t>rerum</a:t>
            </a:r>
            <a:r>
              <a:rPr lang="nl-NL" sz="1400"/>
              <a:t> </a:t>
            </a:r>
            <a:r>
              <a:rPr lang="nl-NL" sz="1400" err="1"/>
              <a:t>incidunt</a:t>
            </a:r>
            <a:r>
              <a:rPr lang="nl-NL" sz="1400"/>
              <a:t> </a:t>
            </a:r>
            <a:r>
              <a:rPr lang="nl-NL" sz="1400" err="1"/>
              <a:t>id</a:t>
            </a:r>
            <a:r>
              <a:rPr lang="nl-NL" sz="1400"/>
              <a:t> </a:t>
            </a:r>
            <a:r>
              <a:rPr lang="nl-NL" sz="1400" err="1"/>
              <a:t>voluptatem</a:t>
            </a:r>
            <a:r>
              <a:rPr lang="nl-NL" sz="1400"/>
              <a:t> </a:t>
            </a:r>
            <a:r>
              <a:rPr lang="nl-NL" sz="1400" err="1"/>
              <a:t>cumque</a:t>
            </a:r>
            <a:r>
              <a:rPr lang="nl-NL" sz="1400"/>
              <a:t> ut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veritatis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velit</a:t>
            </a:r>
            <a:r>
              <a:rPr lang="nl-NL" sz="1400"/>
              <a:t> </a:t>
            </a:r>
            <a:r>
              <a:rPr lang="nl-NL" sz="1400" err="1"/>
              <a:t>iusto</a:t>
            </a:r>
            <a:r>
              <a:rPr lang="nl-NL" sz="1400"/>
              <a:t>. Et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expedita</a:t>
            </a:r>
            <a:r>
              <a:rPr lang="nl-NL" sz="1400"/>
              <a:t> et tenetur </a:t>
            </a:r>
            <a:r>
              <a:rPr lang="nl-NL" sz="1400" err="1"/>
              <a:t>aspernatur</a:t>
            </a:r>
            <a:r>
              <a:rPr lang="nl-NL" sz="1400"/>
              <a:t> </a:t>
            </a:r>
            <a:r>
              <a:rPr lang="nl-NL" sz="1400" err="1"/>
              <a:t>aut</a:t>
            </a:r>
            <a:r>
              <a:rPr lang="nl-NL" sz="1400"/>
              <a:t> </a:t>
            </a:r>
            <a:r>
              <a:rPr lang="nl-NL" sz="1400" err="1"/>
              <a:t>inventore</a:t>
            </a:r>
            <a:r>
              <a:rPr lang="nl-NL" sz="1400"/>
              <a:t> </a:t>
            </a:r>
            <a:r>
              <a:rPr lang="nl-NL" sz="1400" err="1"/>
              <a:t>doloribus</a:t>
            </a:r>
            <a:r>
              <a:rPr lang="nl-NL" sz="1400"/>
              <a:t> At </a:t>
            </a:r>
            <a:r>
              <a:rPr lang="nl-NL" sz="1400" err="1"/>
              <a:t>aliquid</a:t>
            </a:r>
            <a:r>
              <a:rPr lang="nl-NL" sz="1400"/>
              <a:t> </a:t>
            </a:r>
            <a:r>
              <a:rPr lang="nl-NL" sz="1400" err="1"/>
              <a:t>corporis</a:t>
            </a:r>
            <a:r>
              <a:rPr lang="nl-NL" sz="1400"/>
              <a:t> nam vitae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voluptatum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132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0B23B852-88F5-DE03-F989-FF8CA603DCC9}"/>
              </a:ext>
            </a:extLst>
          </p:cNvPr>
          <p:cNvSpPr/>
          <p:nvPr userDrawn="1"/>
        </p:nvSpPr>
        <p:spPr>
          <a:xfrm>
            <a:off x="0" y="5340484"/>
            <a:ext cx="12192000" cy="1011677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81855D-E77D-1856-4B36-A7D3C566AA05}"/>
              </a:ext>
            </a:extLst>
          </p:cNvPr>
          <p:cNvSpPr/>
          <p:nvPr userDrawn="1"/>
        </p:nvSpPr>
        <p:spPr>
          <a:xfrm>
            <a:off x="841442" y="2704289"/>
            <a:ext cx="2947481" cy="36478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67CBFB-0052-5AD1-7053-C6C71D8827A5}"/>
              </a:ext>
            </a:extLst>
          </p:cNvPr>
          <p:cNvSpPr/>
          <p:nvPr userDrawn="1"/>
        </p:nvSpPr>
        <p:spPr>
          <a:xfrm>
            <a:off x="4622259" y="2704289"/>
            <a:ext cx="2947481" cy="36478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450BCB-D375-D849-5577-4EC4F42A7414}"/>
              </a:ext>
            </a:extLst>
          </p:cNvPr>
          <p:cNvSpPr/>
          <p:nvPr userDrawn="1"/>
        </p:nvSpPr>
        <p:spPr>
          <a:xfrm>
            <a:off x="8403076" y="2704289"/>
            <a:ext cx="2947481" cy="36478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D2216-1571-6F65-9E5F-85242C74FB7D}"/>
              </a:ext>
            </a:extLst>
          </p:cNvPr>
          <p:cNvGrpSpPr/>
          <p:nvPr userDrawn="1"/>
        </p:nvGrpSpPr>
        <p:grpSpPr>
          <a:xfrm>
            <a:off x="2029754" y="3131346"/>
            <a:ext cx="570861" cy="570861"/>
            <a:chOff x="1956069" y="3096152"/>
            <a:chExt cx="570861" cy="570861"/>
          </a:xfrm>
        </p:grpSpPr>
        <p:sp>
          <p:nvSpPr>
            <p:cNvPr id="20" name="Graphic 5">
              <a:extLst>
                <a:ext uri="{FF2B5EF4-FFF2-40B4-BE49-F238E27FC236}">
                  <a16:creationId xmlns:a16="http://schemas.microsoft.com/office/drawing/2014/main" id="{7BC5FCC1-2B79-A9C8-AC13-CCCE6074BC0C}"/>
                </a:ext>
              </a:extLst>
            </p:cNvPr>
            <p:cNvSpPr/>
            <p:nvPr/>
          </p:nvSpPr>
          <p:spPr>
            <a:xfrm>
              <a:off x="1956069" y="3096152"/>
              <a:ext cx="570861" cy="570861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D55F9F-C3BA-11B3-E7D3-1521E073D049}"/>
                </a:ext>
              </a:extLst>
            </p:cNvPr>
            <p:cNvSpPr txBox="1"/>
            <p:nvPr/>
          </p:nvSpPr>
          <p:spPr>
            <a:xfrm>
              <a:off x="2088459" y="3123054"/>
              <a:ext cx="248380" cy="413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>
                  <a:solidFill>
                    <a:schemeClr val="bg1"/>
                  </a:solidFill>
                </a:rPr>
                <a:t>1</a:t>
              </a:r>
              <a:endParaRPr lang="en-GB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AF9809-D950-32A4-4A24-A9B931213B1B}"/>
              </a:ext>
            </a:extLst>
          </p:cNvPr>
          <p:cNvGrpSpPr/>
          <p:nvPr userDrawn="1"/>
        </p:nvGrpSpPr>
        <p:grpSpPr>
          <a:xfrm>
            <a:off x="5810567" y="3131347"/>
            <a:ext cx="570861" cy="570861"/>
            <a:chOff x="1956069" y="3096152"/>
            <a:chExt cx="570861" cy="570861"/>
          </a:xfrm>
        </p:grpSpPr>
        <p:sp>
          <p:nvSpPr>
            <p:cNvPr id="23" name="Graphic 5">
              <a:extLst>
                <a:ext uri="{FF2B5EF4-FFF2-40B4-BE49-F238E27FC236}">
                  <a16:creationId xmlns:a16="http://schemas.microsoft.com/office/drawing/2014/main" id="{31F55678-65A0-F8AA-B169-C9DBBC270296}"/>
                </a:ext>
              </a:extLst>
            </p:cNvPr>
            <p:cNvSpPr/>
            <p:nvPr/>
          </p:nvSpPr>
          <p:spPr>
            <a:xfrm>
              <a:off x="1956069" y="3096152"/>
              <a:ext cx="570861" cy="570861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75D554-22A5-D12E-51B1-6CCF4D04796A}"/>
                </a:ext>
              </a:extLst>
            </p:cNvPr>
            <p:cNvSpPr txBox="1"/>
            <p:nvPr/>
          </p:nvSpPr>
          <p:spPr>
            <a:xfrm>
              <a:off x="2068363" y="3123054"/>
              <a:ext cx="248380" cy="413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>
                  <a:solidFill>
                    <a:schemeClr val="bg1"/>
                  </a:solidFill>
                </a:rPr>
                <a:t>2</a:t>
              </a:r>
              <a:endParaRPr lang="en-GB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4B2B2C-C3EC-D34C-7EAD-25DB0272C706}"/>
              </a:ext>
            </a:extLst>
          </p:cNvPr>
          <p:cNvGrpSpPr/>
          <p:nvPr userDrawn="1"/>
        </p:nvGrpSpPr>
        <p:grpSpPr>
          <a:xfrm>
            <a:off x="9591385" y="3148201"/>
            <a:ext cx="570861" cy="570861"/>
            <a:chOff x="1956069" y="3096152"/>
            <a:chExt cx="570861" cy="570861"/>
          </a:xfrm>
        </p:grpSpPr>
        <p:sp>
          <p:nvSpPr>
            <p:cNvPr id="26" name="Graphic 5">
              <a:extLst>
                <a:ext uri="{FF2B5EF4-FFF2-40B4-BE49-F238E27FC236}">
                  <a16:creationId xmlns:a16="http://schemas.microsoft.com/office/drawing/2014/main" id="{4DA4D20C-3114-7A9D-9037-0C184E2D7E58}"/>
                </a:ext>
              </a:extLst>
            </p:cNvPr>
            <p:cNvSpPr/>
            <p:nvPr/>
          </p:nvSpPr>
          <p:spPr>
            <a:xfrm>
              <a:off x="1956069" y="3096152"/>
              <a:ext cx="570861" cy="570861"/>
            </a:xfrm>
            <a:custGeom>
              <a:avLst/>
              <a:gdLst>
                <a:gd name="connsiteX0" fmla="*/ 276242 w 276242"/>
                <a:gd name="connsiteY0" fmla="*/ 138121 h 276242"/>
                <a:gd name="connsiteX1" fmla="*/ 138121 w 276242"/>
                <a:gd name="connsiteY1" fmla="*/ 276242 h 276242"/>
                <a:gd name="connsiteX2" fmla="*/ 0 w 276242"/>
                <a:gd name="connsiteY2" fmla="*/ 138121 h 276242"/>
                <a:gd name="connsiteX3" fmla="*/ 138121 w 276242"/>
                <a:gd name="connsiteY3" fmla="*/ 0 h 276242"/>
                <a:gd name="connsiteX4" fmla="*/ 276242 w 276242"/>
                <a:gd name="connsiteY4" fmla="*/ 138121 h 27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42" h="276242">
                  <a:moveTo>
                    <a:pt x="276242" y="138121"/>
                  </a:moveTo>
                  <a:cubicBezTo>
                    <a:pt x="276242" y="214403"/>
                    <a:pt x="214403" y="276242"/>
                    <a:pt x="138121" y="276242"/>
                  </a:cubicBezTo>
                  <a:cubicBezTo>
                    <a:pt x="61839" y="276242"/>
                    <a:pt x="0" y="214403"/>
                    <a:pt x="0" y="138121"/>
                  </a:cubicBezTo>
                  <a:cubicBezTo>
                    <a:pt x="0" y="61839"/>
                    <a:pt x="61839" y="0"/>
                    <a:pt x="138121" y="0"/>
                  </a:cubicBezTo>
                  <a:cubicBezTo>
                    <a:pt x="214403" y="0"/>
                    <a:pt x="276242" y="61839"/>
                    <a:pt x="276242" y="138121"/>
                  </a:cubicBezTo>
                  <a:close/>
                </a:path>
              </a:pathLst>
            </a:custGeom>
            <a:gradFill>
              <a:gsLst>
                <a:gs pos="0">
                  <a:srgbClr val="274557"/>
                </a:gs>
                <a:gs pos="50000">
                  <a:srgbClr val="436173"/>
                </a:gs>
                <a:gs pos="100000">
                  <a:srgbClr val="5F7D8F"/>
                </a:gs>
              </a:gsLst>
              <a:lin ang="5400000" scaled="1"/>
            </a:gradFill>
            <a:ln w="1842" cap="flat">
              <a:noFill/>
              <a:prstDash val="solid"/>
              <a:miter/>
            </a:ln>
            <a:effectLst>
              <a:glow rad="101600">
                <a:schemeClr val="accent2">
                  <a:satMod val="175000"/>
                  <a:alpha val="19000"/>
                </a:schemeClr>
              </a:glow>
            </a:effectLst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85DEEFB-FA7A-D8F2-CB31-DDE2F1A3D2D4}"/>
                </a:ext>
              </a:extLst>
            </p:cNvPr>
            <p:cNvSpPr txBox="1"/>
            <p:nvPr/>
          </p:nvSpPr>
          <p:spPr>
            <a:xfrm>
              <a:off x="2078411" y="3113006"/>
              <a:ext cx="248380" cy="413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>
                  <a:solidFill>
                    <a:schemeClr val="bg1"/>
                  </a:solidFill>
                </a:rPr>
                <a:t>3</a:t>
              </a:r>
              <a:endParaRPr lang="en-GB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80E5AF0-82F5-E4C3-FC70-FC3B53E42B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1441" y="800100"/>
            <a:ext cx="6100411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28F428F6-A534-E435-136E-FC0F3D246E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1441" y="1520826"/>
            <a:ext cx="9292955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0ECDD4FD-9588-03B9-9988-4866ADEFA0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5177" y="3929299"/>
            <a:ext cx="2500011" cy="227820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B7DB7A3-8F68-17C6-C6DA-ABB51B475B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5991" y="3944162"/>
            <a:ext cx="2500011" cy="227820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6133DA77-96E1-20C0-92DA-238FF6A651C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26805" y="3959025"/>
            <a:ext cx="2500011" cy="227820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348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8" userDrawn="1">
          <p15:clr>
            <a:srgbClr val="FBAE40"/>
          </p15:clr>
        </p15:guide>
        <p15:guide id="2" pos="66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light saber&#10;&#10;Description automatically generated with low confidence">
            <a:extLst>
              <a:ext uri="{FF2B5EF4-FFF2-40B4-BE49-F238E27FC236}">
                <a16:creationId xmlns:a16="http://schemas.microsoft.com/office/drawing/2014/main" id="{B4E7660C-3A68-DF04-1FD7-EC150228D3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3" r="35318"/>
          <a:stretch/>
        </p:blipFill>
        <p:spPr>
          <a:xfrm>
            <a:off x="0" y="0"/>
            <a:ext cx="3686784" cy="6858000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C7593009-2A9D-1FDF-DE57-D9E1F1D196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8188" y="800100"/>
            <a:ext cx="6100411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CE86B9C4-0366-A91F-75EC-5566A1E9F8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8187" y="1710623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7A65DCEB-6FC4-E691-C1CD-64A40095DE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48188" y="2032270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ADACEBC3-16B3-F85D-6329-7DCE766DB2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48187" y="3291218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C98E235-9EA6-AD7C-C44F-3FBB691F11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48188" y="3612865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19597DBE-5E5F-A5DD-605B-021DD2B47B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48187" y="4871813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131F6096-8A9E-0578-A635-8AD764AE16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48188" y="5193460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804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9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C7593009-2A9D-1FDF-DE57-D9E1F1D196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8188" y="800100"/>
            <a:ext cx="6100411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CE86B9C4-0366-A91F-75EC-5566A1E9F8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8187" y="1710623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7A65DCEB-6FC4-E691-C1CD-64A40095DE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48188" y="2032270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ADACEBC3-16B3-F85D-6329-7DCE766DB2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48187" y="3291218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C98E235-9EA6-AD7C-C44F-3FBB691F11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48188" y="3612865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19597DBE-5E5F-A5DD-605B-021DD2B47B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48187" y="4871813"/>
            <a:ext cx="6100411" cy="298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subtitle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131F6096-8A9E-0578-A635-8AD764AE16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48188" y="5193460"/>
            <a:ext cx="7059069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pic>
        <p:nvPicPr>
          <p:cNvPr id="3" name="Picture 2" descr="A picture containing smoke, dark, coming, lit&#10;&#10;Description automatically generated">
            <a:extLst>
              <a:ext uri="{FF2B5EF4-FFF2-40B4-BE49-F238E27FC236}">
                <a16:creationId xmlns:a16="http://schemas.microsoft.com/office/drawing/2014/main" id="{339FAC12-E88E-2A10-55BD-C84DFC5F7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1" r="11940"/>
          <a:stretch/>
        </p:blipFill>
        <p:spPr>
          <a:xfrm>
            <a:off x="0" y="-1"/>
            <a:ext cx="296012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91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95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Single Corner Rounded 5">
            <a:extLst>
              <a:ext uri="{FF2B5EF4-FFF2-40B4-BE49-F238E27FC236}">
                <a16:creationId xmlns:a16="http://schemas.microsoft.com/office/drawing/2014/main" id="{88C7D290-CB50-38C7-5724-0401E5E050F6}"/>
              </a:ext>
            </a:extLst>
          </p:cNvPr>
          <p:cNvSpPr/>
          <p:nvPr userDrawn="1"/>
        </p:nvSpPr>
        <p:spPr>
          <a:xfrm flipV="1">
            <a:off x="-1" y="-3"/>
            <a:ext cx="970672" cy="469861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BEE1807-E88E-53CC-0F08-CC1BB0E41D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5497" y="1838460"/>
            <a:ext cx="262203" cy="26220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B153B11-A76C-CE2E-B884-50D52E117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3992" y="2718702"/>
            <a:ext cx="253708" cy="25370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381E8FD-513E-8B64-70B5-F3C7AD067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1144" y="3618244"/>
            <a:ext cx="253708" cy="2537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F12669C-F424-349D-E2BF-0EC5BF4C18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925" y="4517884"/>
            <a:ext cx="253707" cy="253707"/>
          </a:xfrm>
          <a:prstGeom prst="rect">
            <a:avLst/>
          </a:prstGeom>
        </p:spPr>
      </p:pic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6116F860-FFC2-AE3F-F4B2-1CF1794052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239" y="2896702"/>
            <a:ext cx="4152531" cy="12169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01EDED4-B75C-D549-FE6F-6BDECF2E93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25179" y="1732273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A433034F-ECF6-DFF1-BC0E-F0A19AA56B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25178" y="2609497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1EC3FA41-3680-092C-DBFD-B60E22F3F3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25177" y="3525160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D201504A-B2A8-149F-2806-B05623F7FBD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25176" y="4418193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2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93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Single Corner Rounded 5">
            <a:extLst>
              <a:ext uri="{FF2B5EF4-FFF2-40B4-BE49-F238E27FC236}">
                <a16:creationId xmlns:a16="http://schemas.microsoft.com/office/drawing/2014/main" id="{88C7D290-CB50-38C7-5724-0401E5E050F6}"/>
              </a:ext>
            </a:extLst>
          </p:cNvPr>
          <p:cNvSpPr/>
          <p:nvPr userDrawn="1"/>
        </p:nvSpPr>
        <p:spPr>
          <a:xfrm flipV="1">
            <a:off x="-1" y="-3"/>
            <a:ext cx="970672" cy="469861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BEE1807-E88E-53CC-0F08-CC1BB0E41D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7363" y="1489544"/>
            <a:ext cx="262203" cy="26220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B153B11-A76C-CE2E-B884-50D52E117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5858" y="2369786"/>
            <a:ext cx="253708" cy="25370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381E8FD-513E-8B64-70B5-F3C7AD067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010" y="3269328"/>
            <a:ext cx="253708" cy="2537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F12669C-F424-349D-E2BF-0EC5BF4C18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5791" y="4168968"/>
            <a:ext cx="253707" cy="253707"/>
          </a:xfrm>
          <a:prstGeom prst="rect">
            <a:avLst/>
          </a:prstGeom>
        </p:spPr>
      </p:pic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6116F860-FFC2-AE3F-F4B2-1CF1794052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239" y="2896702"/>
            <a:ext cx="4152531" cy="12169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01EDED4-B75C-D549-FE6F-6BDECF2E93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07045" y="1383357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A433034F-ECF6-DFF1-BC0E-F0A19AA56B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07044" y="2260581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1EC3FA41-3680-092C-DBFD-B60E22F3F3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07043" y="3176244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D201504A-B2A8-149F-2806-B05623F7FBD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07042" y="4069277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567481C-B7BD-B94B-2FDB-7499639F9F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5858" y="5084631"/>
            <a:ext cx="253707" cy="253707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FED945AC-E0A9-2DCD-E209-525E452639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17109" y="4984940"/>
            <a:ext cx="5479915" cy="7796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470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93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FA096AE9-162C-6571-1A71-83320CFA9645}"/>
              </a:ext>
            </a:extLst>
          </p:cNvPr>
          <p:cNvSpPr/>
          <p:nvPr userDrawn="1"/>
        </p:nvSpPr>
        <p:spPr>
          <a:xfrm>
            <a:off x="787941" y="3809705"/>
            <a:ext cx="7198468" cy="1653702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7B0F38-0E5E-0B29-8C20-AC902938A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5" r="23142" b="1287"/>
          <a:stretch/>
        </p:blipFill>
        <p:spPr>
          <a:xfrm>
            <a:off x="7201710" y="595158"/>
            <a:ext cx="4498058" cy="5667684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46C19833-48E5-28B0-7221-78202C1D75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9450" y="973943"/>
            <a:ext cx="5876503" cy="608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F28E10E1-3124-8B20-24FA-7BB8B21633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9450" y="1716727"/>
            <a:ext cx="5876503" cy="17813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 sint </a:t>
            </a:r>
            <a:r>
              <a:rPr lang="nl-NL" sz="1400" err="1"/>
              <a:t>eos</a:t>
            </a:r>
            <a:r>
              <a:rPr lang="nl-NL" sz="1400"/>
              <a:t> </a:t>
            </a:r>
            <a:r>
              <a:rPr lang="nl-NL" sz="1400" err="1"/>
              <a:t>ducimus</a:t>
            </a:r>
            <a:r>
              <a:rPr lang="nl-NL" sz="1400"/>
              <a:t> </a:t>
            </a:r>
            <a:r>
              <a:rPr lang="nl-NL" sz="1400" err="1"/>
              <a:t>consectetur</a:t>
            </a:r>
            <a:r>
              <a:rPr lang="nl-NL" sz="1400"/>
              <a:t> et </a:t>
            </a:r>
            <a:r>
              <a:rPr lang="nl-NL" sz="1400" err="1"/>
              <a:t>maiores</a:t>
            </a:r>
            <a:r>
              <a:rPr lang="nl-NL" sz="1400"/>
              <a:t> </a:t>
            </a:r>
            <a:r>
              <a:rPr lang="nl-NL" sz="1400" err="1"/>
              <a:t>voluptatem</a:t>
            </a:r>
            <a:r>
              <a:rPr lang="nl-NL" sz="1400"/>
              <a:t> quo </a:t>
            </a:r>
            <a:r>
              <a:rPr lang="nl-NL" sz="1400" err="1"/>
              <a:t>pariatur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et nihil </a:t>
            </a:r>
            <a:r>
              <a:rPr lang="nl-NL" sz="1400" err="1"/>
              <a:t>voluptas</a:t>
            </a:r>
            <a:r>
              <a:rPr lang="nl-NL" sz="1400"/>
              <a:t>. 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A9B1831C-DFEF-98F7-E1FD-9581B97AADE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88562" y="4065469"/>
            <a:ext cx="5876503" cy="11421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>
              <a:lnSpc>
                <a:spcPct val="150000"/>
              </a:lnSpc>
            </a:pP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‘‘Lorem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ipsum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dolor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sit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amet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. Rem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sunt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vero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et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quibusdam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earum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sit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sunt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reiciendis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et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placeat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internos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et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quia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natus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ea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fugiat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400" err="1">
                <a:solidFill>
                  <a:schemeClr val="bg1"/>
                </a:solidFill>
                <a:latin typeface="Epilogue SemiBold" pitchFamily="2" charset="0"/>
              </a:rPr>
              <a:t>laudantium</a:t>
            </a:r>
            <a:r>
              <a:rPr lang="nl-NL" sz="1400">
                <a:solidFill>
                  <a:schemeClr val="bg1"/>
                </a:solidFill>
                <a:latin typeface="Epilogue SemiBold" pitchFamily="2" charset="0"/>
              </a:rPr>
              <a:t>.’’</a:t>
            </a:r>
            <a:endParaRPr lang="en-GB" sz="1400">
              <a:solidFill>
                <a:schemeClr val="bg1"/>
              </a:solidFill>
              <a:latin typeface="Epilogue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9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6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6CF5046C-6F67-0CBC-74B0-CFA5616C042A}"/>
              </a:ext>
            </a:extLst>
          </p:cNvPr>
          <p:cNvSpPr/>
          <p:nvPr userDrawn="1"/>
        </p:nvSpPr>
        <p:spPr>
          <a:xfrm flipV="1">
            <a:off x="-1" y="-2"/>
            <a:ext cx="4851700" cy="6239435"/>
          </a:xfrm>
          <a:prstGeom prst="round1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1904A33A-6A57-CE30-0C87-86CBBBB16A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754" y="1471532"/>
            <a:ext cx="3957524" cy="6084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67948A2E-568F-AC9B-36D6-31E6D41B17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754" y="2293079"/>
            <a:ext cx="3887505" cy="34730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 sint </a:t>
            </a:r>
            <a:r>
              <a:rPr lang="nl-NL" sz="1400" err="1"/>
              <a:t>eos</a:t>
            </a:r>
            <a:r>
              <a:rPr lang="nl-NL" sz="1400"/>
              <a:t> </a:t>
            </a:r>
            <a:r>
              <a:rPr lang="nl-NL" sz="1400" err="1"/>
              <a:t>ducimus</a:t>
            </a:r>
            <a:r>
              <a:rPr lang="nl-NL" sz="1400"/>
              <a:t> </a:t>
            </a:r>
            <a:r>
              <a:rPr lang="nl-NL" sz="1400" err="1"/>
              <a:t>consectetur</a:t>
            </a:r>
            <a:r>
              <a:rPr lang="nl-NL" sz="1400"/>
              <a:t> et </a:t>
            </a:r>
            <a:r>
              <a:rPr lang="nl-NL" sz="1400" err="1"/>
              <a:t>maiores</a:t>
            </a:r>
            <a:r>
              <a:rPr lang="nl-NL" sz="1400"/>
              <a:t> </a:t>
            </a:r>
            <a:r>
              <a:rPr lang="nl-NL" sz="1400" err="1"/>
              <a:t>voluptatem</a:t>
            </a:r>
            <a:r>
              <a:rPr lang="nl-NL" sz="1400"/>
              <a:t> quo </a:t>
            </a:r>
            <a:r>
              <a:rPr lang="nl-NL" sz="1400" err="1"/>
              <a:t>pariatur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et nihil </a:t>
            </a:r>
            <a:r>
              <a:rPr lang="nl-NL" sz="1400" err="1"/>
              <a:t>voluptas</a:t>
            </a:r>
            <a:r>
              <a:rPr lang="nl-NL" sz="14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54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2B854AAE-5AFD-8599-32B6-22BEFA147438}"/>
              </a:ext>
            </a:extLst>
          </p:cNvPr>
          <p:cNvSpPr/>
          <p:nvPr userDrawn="1"/>
        </p:nvSpPr>
        <p:spPr>
          <a:xfrm flipV="1">
            <a:off x="-1" y="-3"/>
            <a:ext cx="970672" cy="469861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B03E531D-B50D-D4C5-9E14-97D87DF83B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8103" y="1233374"/>
            <a:ext cx="6100411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This is a title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22827F0-3773-290A-8FDC-A8FFF8259E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8103" y="1954100"/>
            <a:ext cx="9292955" cy="9732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2459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B6BEB07-0193-07FA-C006-512C7EED7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01"/>
          <a:stretch/>
        </p:blipFill>
        <p:spPr>
          <a:xfrm>
            <a:off x="5082667" y="151731"/>
            <a:ext cx="7109333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F1EFC39-DBF2-180C-7D2E-2FA96C2043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243" y="2785576"/>
            <a:ext cx="262203" cy="26220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32701EC-50ED-01F6-6D25-8A3C2F7E8A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738" y="3665818"/>
            <a:ext cx="253708" cy="2537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5A197EE-C134-76EB-1D07-1E4CA3298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890" y="4565360"/>
            <a:ext cx="253708" cy="25370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0A884AF-4990-A860-969F-457375400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671" y="5465000"/>
            <a:ext cx="253707" cy="253707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87CAA886-9BF0-43A5-E060-62C3579287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946" y="916195"/>
            <a:ext cx="4187722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2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Conclusion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18967D71-32EF-090E-4E07-9E014A005C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4946" y="1696328"/>
            <a:ext cx="9292955" cy="71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r>
              <a:rPr lang="nl-NL" sz="1400"/>
              <a:t> </a:t>
            </a:r>
            <a:r>
              <a:rPr lang="nl-NL" sz="1400" err="1"/>
              <a:t>numquam</a:t>
            </a:r>
            <a:r>
              <a:rPr lang="nl-NL" sz="1400"/>
              <a:t> ex </a:t>
            </a:r>
            <a:r>
              <a:rPr lang="nl-NL" sz="1400" err="1"/>
              <a:t>dicta</a:t>
            </a:r>
            <a:r>
              <a:rPr lang="nl-NL" sz="1400"/>
              <a:t>.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631F23E-7268-A1C1-2E5E-4352A8B584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7914" y="2557401"/>
            <a:ext cx="6821687" cy="71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endParaRPr lang="nl-NL" sz="140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08B2F6F9-D87E-22F3-79FA-B4F970C290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07913" y="3436076"/>
            <a:ext cx="6821687" cy="71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endParaRPr lang="nl-NL" sz="1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B4EAC11-0509-895B-C6C8-BA21ABD76B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07912" y="4314751"/>
            <a:ext cx="6821687" cy="71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endParaRPr lang="nl-NL" sz="140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6CBD276-18B7-D997-EC88-94ECE978FD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07911" y="5193426"/>
            <a:ext cx="6821687" cy="71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>
              <a:lnSpc>
                <a:spcPct val="150000"/>
              </a:lnSpc>
            </a:pPr>
            <a:r>
              <a:rPr lang="nl-NL" sz="1400"/>
              <a:t>Lorem </a:t>
            </a:r>
            <a:r>
              <a:rPr lang="nl-NL" sz="1400" err="1"/>
              <a:t>ipsum</a:t>
            </a:r>
            <a:r>
              <a:rPr lang="nl-NL" sz="1400"/>
              <a:t> </a:t>
            </a:r>
            <a:r>
              <a:rPr lang="nl-NL" sz="1400" err="1"/>
              <a:t>dolor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amet</a:t>
            </a:r>
            <a:r>
              <a:rPr lang="nl-NL" sz="1400"/>
              <a:t>. Rem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vero</a:t>
            </a:r>
            <a:r>
              <a:rPr lang="nl-NL" sz="1400"/>
              <a:t> et </a:t>
            </a:r>
            <a:r>
              <a:rPr lang="nl-NL" sz="1400" err="1"/>
              <a:t>quibusdam</a:t>
            </a:r>
            <a:r>
              <a:rPr lang="nl-NL" sz="1400"/>
              <a:t> </a:t>
            </a:r>
            <a:r>
              <a:rPr lang="nl-NL" sz="1400" err="1"/>
              <a:t>earum</a:t>
            </a:r>
            <a:r>
              <a:rPr lang="nl-NL" sz="1400"/>
              <a:t> </a:t>
            </a:r>
            <a:r>
              <a:rPr lang="nl-NL" sz="1400" err="1"/>
              <a:t>sit</a:t>
            </a:r>
            <a:r>
              <a:rPr lang="nl-NL" sz="1400"/>
              <a:t> </a:t>
            </a:r>
            <a:r>
              <a:rPr lang="nl-NL" sz="1400" err="1"/>
              <a:t>sunt</a:t>
            </a:r>
            <a:r>
              <a:rPr lang="nl-NL" sz="1400"/>
              <a:t> </a:t>
            </a:r>
            <a:r>
              <a:rPr lang="nl-NL" sz="1400" err="1"/>
              <a:t>reiciendis</a:t>
            </a:r>
            <a:r>
              <a:rPr lang="nl-NL" sz="1400"/>
              <a:t> et </a:t>
            </a:r>
            <a:r>
              <a:rPr lang="nl-NL" sz="1400" err="1"/>
              <a:t>placeat</a:t>
            </a:r>
            <a:r>
              <a:rPr lang="nl-NL" sz="1400"/>
              <a:t> </a:t>
            </a:r>
            <a:r>
              <a:rPr lang="nl-NL" sz="1400" err="1"/>
              <a:t>internos</a:t>
            </a:r>
            <a:r>
              <a:rPr lang="nl-NL" sz="1400"/>
              <a:t> et </a:t>
            </a:r>
            <a:r>
              <a:rPr lang="nl-NL" sz="1400" err="1"/>
              <a:t>quia</a:t>
            </a:r>
            <a:r>
              <a:rPr lang="nl-NL" sz="1400"/>
              <a:t> </a:t>
            </a:r>
            <a:r>
              <a:rPr lang="nl-NL" sz="1400" err="1"/>
              <a:t>natus</a:t>
            </a:r>
            <a:r>
              <a:rPr lang="nl-NL" sz="1400"/>
              <a:t> </a:t>
            </a:r>
            <a:r>
              <a:rPr lang="nl-NL" sz="1400" err="1"/>
              <a:t>ea</a:t>
            </a:r>
            <a:r>
              <a:rPr lang="nl-NL" sz="1400"/>
              <a:t> </a:t>
            </a:r>
            <a:r>
              <a:rPr lang="nl-NL" sz="1400" err="1"/>
              <a:t>fugiat</a:t>
            </a:r>
            <a:r>
              <a:rPr lang="nl-NL" sz="1400"/>
              <a:t> </a:t>
            </a:r>
            <a:r>
              <a:rPr lang="nl-NL" sz="1400" err="1"/>
              <a:t>laudantium</a:t>
            </a:r>
            <a:r>
              <a:rPr lang="nl-NL" sz="1400"/>
              <a:t>. </a:t>
            </a:r>
            <a:r>
              <a:rPr lang="nl-NL" sz="1400" err="1"/>
              <a:t>Sed</a:t>
            </a:r>
            <a:r>
              <a:rPr lang="nl-NL" sz="1400"/>
              <a:t> </a:t>
            </a:r>
            <a:r>
              <a:rPr lang="nl-NL" sz="1400" err="1"/>
              <a:t>voluptate</a:t>
            </a:r>
            <a:r>
              <a:rPr lang="nl-NL" sz="1400"/>
              <a:t> </a:t>
            </a:r>
            <a:r>
              <a:rPr lang="nl-NL" sz="1400" err="1"/>
              <a:t>explicabo</a:t>
            </a:r>
            <a:r>
              <a:rPr lang="nl-NL" sz="1400"/>
              <a:t> </a:t>
            </a:r>
            <a:r>
              <a:rPr lang="nl-NL" sz="1400" err="1"/>
              <a:t>ab</a:t>
            </a:r>
            <a:r>
              <a:rPr lang="nl-NL" sz="1400"/>
              <a:t> </a:t>
            </a:r>
            <a:r>
              <a:rPr lang="nl-NL" sz="1400" err="1"/>
              <a:t>autem</a:t>
            </a:r>
            <a:endParaRPr lang="nl-NL" sz="1400"/>
          </a:p>
        </p:txBody>
      </p:sp>
    </p:spTree>
    <p:extLst>
      <p:ext uri="{BB962C8B-B14F-4D97-AF65-F5344CB8AC3E}">
        <p14:creationId xmlns:p14="http://schemas.microsoft.com/office/powerpoint/2010/main" val="139841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A035CE-0157-FF22-CF5E-D979E6B4A3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3470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3B737CF-3E0F-8B12-A976-8409FCBB67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127" r="11631"/>
          <a:stretch/>
        </p:blipFill>
        <p:spPr>
          <a:xfrm>
            <a:off x="7242527" y="0"/>
            <a:ext cx="4949474" cy="5145693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075C73E-ED38-43FC-EEE3-3490E74C91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4550" y="2366368"/>
            <a:ext cx="1322388" cy="1481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800"/>
            </a:lvl1pPr>
          </a:lstStyle>
          <a:p>
            <a:r>
              <a:rPr lang="nl-NL" err="1"/>
              <a:t>Insert</a:t>
            </a:r>
            <a:r>
              <a:rPr lang="nl-NL"/>
              <a:t> your picture here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078110-81B4-0D3E-20A0-C641C90DFD46}"/>
              </a:ext>
            </a:extLst>
          </p:cNvPr>
          <p:cNvGrpSpPr/>
          <p:nvPr userDrawn="1"/>
        </p:nvGrpSpPr>
        <p:grpSpPr>
          <a:xfrm>
            <a:off x="844550" y="4237286"/>
            <a:ext cx="2247362" cy="431614"/>
            <a:chOff x="875030" y="4531909"/>
            <a:chExt cx="2247362" cy="43161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D3D6CB-D33B-700C-063B-B50D4450CF74}"/>
                </a:ext>
              </a:extLst>
            </p:cNvPr>
            <p:cNvGrpSpPr/>
            <p:nvPr userDrawn="1"/>
          </p:nvGrpSpPr>
          <p:grpSpPr>
            <a:xfrm>
              <a:off x="875030" y="4531909"/>
              <a:ext cx="2247362" cy="431614"/>
              <a:chOff x="1013791" y="4069336"/>
              <a:chExt cx="2007706" cy="431614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55E57E1-F22F-8602-4F04-660014284D15}"/>
                  </a:ext>
                </a:extLst>
              </p:cNvPr>
              <p:cNvSpPr/>
              <p:nvPr/>
            </p:nvSpPr>
            <p:spPr>
              <a:xfrm>
                <a:off x="1013791" y="4069336"/>
                <a:ext cx="2007706" cy="431614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F9E72A-2FD8-B9B5-31F8-E02C64796B59}"/>
                  </a:ext>
                </a:extLst>
              </p:cNvPr>
              <p:cNvSpPr txBox="1"/>
              <p:nvPr/>
            </p:nvSpPr>
            <p:spPr>
              <a:xfrm>
                <a:off x="1207445" y="4075020"/>
                <a:ext cx="1447375" cy="342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l-NL" sz="1200">
                    <a:solidFill>
                      <a:schemeClr val="tx2"/>
                    </a:solidFill>
                    <a:latin typeface="+mj-lt"/>
                  </a:rPr>
                  <a:t>www.hyinheat.eu</a:t>
                </a:r>
                <a:endParaRPr lang="en-GB" sz="120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6E4CB44E-2002-F85D-C511-E82694FB50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30901" y="4643425"/>
              <a:ext cx="208582" cy="208582"/>
            </a:xfrm>
            <a:prstGeom prst="rect">
              <a:avLst/>
            </a:prstGeom>
          </p:spPr>
        </p:pic>
      </p:grpSp>
      <p:grpSp>
        <p:nvGrpSpPr>
          <p:cNvPr id="14" name="Gruppo 174">
            <a:extLst>
              <a:ext uri="{FF2B5EF4-FFF2-40B4-BE49-F238E27FC236}">
                <a16:creationId xmlns:a16="http://schemas.microsoft.com/office/drawing/2014/main" id="{F32C42A3-FFB0-57AD-EB0E-4409FCB2D829}"/>
              </a:ext>
            </a:extLst>
          </p:cNvPr>
          <p:cNvGrpSpPr/>
          <p:nvPr userDrawn="1"/>
        </p:nvGrpSpPr>
        <p:grpSpPr>
          <a:xfrm>
            <a:off x="844550" y="6410977"/>
            <a:ext cx="4462362" cy="325742"/>
            <a:chOff x="0" y="62520"/>
            <a:chExt cx="8819118" cy="561626"/>
          </a:xfrm>
        </p:grpSpPr>
        <p:sp>
          <p:nvSpPr>
            <p:cNvPr id="15" name="Casella di testo 22">
              <a:extLst>
                <a:ext uri="{FF2B5EF4-FFF2-40B4-BE49-F238E27FC236}">
                  <a16:creationId xmlns:a16="http://schemas.microsoft.com/office/drawing/2014/main" id="{32290590-AF85-1CB5-AC42-A1545EED4427}"/>
                </a:ext>
              </a:extLst>
            </p:cNvPr>
            <p:cNvSpPr txBox="1"/>
            <p:nvPr/>
          </p:nvSpPr>
          <p:spPr>
            <a:xfrm>
              <a:off x="788650" y="62520"/>
              <a:ext cx="8030468" cy="5616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14000"/>
                </a:lnSpc>
                <a:spcAft>
                  <a:spcPts val="900"/>
                </a:spcAft>
              </a:pPr>
              <a:r>
                <a:rPr lang="en-GB" sz="80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This project has received funding from the European Union's Horizon Europe research and innovation program under grant agreement No 101091456</a:t>
              </a:r>
              <a:endParaRPr lang="nl-NL" sz="90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Immagine 1">
              <a:extLst>
                <a:ext uri="{FF2B5EF4-FFF2-40B4-BE49-F238E27FC236}">
                  <a16:creationId xmlns:a16="http://schemas.microsoft.com/office/drawing/2014/main" id="{594EC095-3CE1-C4D5-886C-6EC8BA531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60091"/>
              <a:ext cx="676055" cy="403580"/>
            </a:xfrm>
            <a:prstGeom prst="rect">
              <a:avLst/>
            </a:prstGeom>
          </p:spPr>
        </p:pic>
      </p:grp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35CAD5-1AD2-7D14-FC9E-FA8591F2E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5526" y="968742"/>
            <a:ext cx="4436200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Get in touch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E29759C-EF26-21A1-8D3C-45A4EE66F5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39747" y="2466784"/>
            <a:ext cx="4529971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Name and Surname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AE9289F-EF04-D37B-D0E3-518F3F16E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39747" y="2789956"/>
            <a:ext cx="4529971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Profession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F571336-4C66-F9A9-246D-856DDBAE8A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39747" y="3121481"/>
            <a:ext cx="4529971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Phone number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2A672F40-C65D-6CFC-3B66-B6852292B1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39747" y="3475592"/>
            <a:ext cx="4529971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Email address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277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A035CE-0157-FF22-CF5E-D979E6B4A3A1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3470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3B737CF-3E0F-8B12-A976-8409FCBB67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127" r="11631"/>
          <a:stretch/>
        </p:blipFill>
        <p:spPr>
          <a:xfrm>
            <a:off x="7242527" y="0"/>
            <a:ext cx="4949474" cy="5145693"/>
          </a:xfrm>
          <a:prstGeom prst="rect">
            <a:avLst/>
          </a:prstGeom>
        </p:spPr>
      </p:pic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885DD41B-69F9-35E8-ADAC-B31A9100A6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7155" y="2086580"/>
            <a:ext cx="1394219" cy="1342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800"/>
            </a:lvl1pPr>
          </a:lstStyle>
          <a:p>
            <a:r>
              <a:rPr lang="nl-NL" err="1"/>
              <a:t>Insert</a:t>
            </a:r>
            <a:r>
              <a:rPr lang="nl-NL"/>
              <a:t> your picture here</a:t>
            </a:r>
            <a:endParaRPr lang="en-GB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E2EC7910-55AA-091B-26C0-FDE03C23B7D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05447" y="2086580"/>
            <a:ext cx="1394219" cy="1342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800"/>
            </a:lvl1pPr>
          </a:lstStyle>
          <a:p>
            <a:r>
              <a:rPr lang="nl-NL" err="1"/>
              <a:t>Insert</a:t>
            </a:r>
            <a:r>
              <a:rPr lang="nl-NL"/>
              <a:t> your picture here</a:t>
            </a:r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C22ED58-BD81-8433-7F72-6F7ECF6C258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13739" y="2078862"/>
            <a:ext cx="1394219" cy="1342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800"/>
            </a:lvl1pPr>
          </a:lstStyle>
          <a:p>
            <a:r>
              <a:rPr lang="nl-NL" err="1"/>
              <a:t>Insert</a:t>
            </a:r>
            <a:r>
              <a:rPr lang="nl-NL"/>
              <a:t> your picture here</a:t>
            </a:r>
            <a:endParaRPr lang="en-GB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218E11F7-0F20-9E77-36E5-DCBE9DC712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31063" y="2078862"/>
            <a:ext cx="1394219" cy="1342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800"/>
            </a:lvl1pPr>
          </a:lstStyle>
          <a:p>
            <a:r>
              <a:rPr lang="nl-NL" err="1"/>
              <a:t>Insert</a:t>
            </a:r>
            <a:r>
              <a:rPr lang="nl-NL"/>
              <a:t> your picture here</a:t>
            </a:r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56B35F-33C7-E1E4-7B08-1EF2FDB0B4F4}"/>
              </a:ext>
            </a:extLst>
          </p:cNvPr>
          <p:cNvGrpSpPr/>
          <p:nvPr userDrawn="1"/>
        </p:nvGrpSpPr>
        <p:grpSpPr>
          <a:xfrm>
            <a:off x="897155" y="5408220"/>
            <a:ext cx="2247362" cy="431614"/>
            <a:chOff x="897155" y="5145693"/>
            <a:chExt cx="2247362" cy="43161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00847FB-C4ED-4480-5985-BC8531A6A222}"/>
                </a:ext>
              </a:extLst>
            </p:cNvPr>
            <p:cNvGrpSpPr/>
            <p:nvPr userDrawn="1"/>
          </p:nvGrpSpPr>
          <p:grpSpPr>
            <a:xfrm>
              <a:off x="897155" y="5145693"/>
              <a:ext cx="2247362" cy="431614"/>
              <a:chOff x="1013791" y="4069336"/>
              <a:chExt cx="2007706" cy="431614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80983667-92BD-794D-F30C-7CF514647BBA}"/>
                  </a:ext>
                </a:extLst>
              </p:cNvPr>
              <p:cNvSpPr/>
              <p:nvPr/>
            </p:nvSpPr>
            <p:spPr>
              <a:xfrm>
                <a:off x="1013791" y="4069336"/>
                <a:ext cx="2007706" cy="431614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235060-2016-3801-8E07-354FFF5F32D7}"/>
                  </a:ext>
                </a:extLst>
              </p:cNvPr>
              <p:cNvSpPr txBox="1"/>
              <p:nvPr/>
            </p:nvSpPr>
            <p:spPr>
              <a:xfrm>
                <a:off x="1207445" y="4075020"/>
                <a:ext cx="1447375" cy="342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l-NL" sz="1200">
                    <a:solidFill>
                      <a:schemeClr val="tx2"/>
                    </a:solidFill>
                    <a:latin typeface="+mj-lt"/>
                  </a:rPr>
                  <a:t>www.hyinheat.eu</a:t>
                </a:r>
                <a:endParaRPr lang="en-GB" sz="120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5BB1DBF-E92B-F172-47FA-A03A49674B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53026" y="5257209"/>
              <a:ext cx="208582" cy="208582"/>
            </a:xfrm>
            <a:prstGeom prst="rect">
              <a:avLst/>
            </a:prstGeom>
          </p:spPr>
        </p:pic>
      </p:grp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081E2C4A-F686-4C55-3D5F-CA36859BC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5526" y="968742"/>
            <a:ext cx="4436200" cy="6478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accent3"/>
                </a:solidFill>
                <a:latin typeface="+mj-lt"/>
              </a:defRPr>
            </a:lvl1pPr>
            <a:lvl2pPr>
              <a:defRPr sz="3200">
                <a:solidFill>
                  <a:schemeClr val="accent3"/>
                </a:solidFill>
                <a:latin typeface="+mj-lt"/>
              </a:defRPr>
            </a:lvl2pPr>
            <a:lvl3pPr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defRPr sz="3200">
                <a:solidFill>
                  <a:schemeClr val="accent3"/>
                </a:solidFill>
                <a:latin typeface="+mj-lt"/>
              </a:defRPr>
            </a:lvl4pPr>
            <a:lvl5pPr>
              <a:defRPr sz="32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GB"/>
              <a:t>Get in touch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47B41AD3-AEC3-0F9C-B420-185170E5B7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7156" y="3595776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Name and Surname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A09ADA8D-1DE7-81AA-FE3A-2D6140C7D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7156" y="3918948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Profession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DC938AFC-6CAF-C579-34C0-58935BEF5E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7156" y="4250473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Phone number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551E9DA-EDA5-0E7F-EDFC-75C221F694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7156" y="4604584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Email address</a:t>
            </a:r>
            <a:endParaRPr lang="en-GB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F09A487E-E920-1CA7-4C20-7A262FD93FD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05447" y="3595776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Name and Surname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FB5D493E-10FD-2722-237D-C97B5EA13D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5447" y="3918948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Profession</a:t>
            </a: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398F0834-951C-65BF-295F-B206352993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5447" y="4250473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Phone number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63934B1F-AF1D-EAD8-D70E-5C0A3F89920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05447" y="4604584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Email address</a:t>
            </a:r>
            <a:endParaRPr lang="en-GB"/>
          </a:p>
        </p:txBody>
      </p:sp>
      <p:sp>
        <p:nvSpPr>
          <p:cNvPr id="50" name="Text Placeholder 20">
            <a:extLst>
              <a:ext uri="{FF2B5EF4-FFF2-40B4-BE49-F238E27FC236}">
                <a16:creationId xmlns:a16="http://schemas.microsoft.com/office/drawing/2014/main" id="{4F34093B-9D00-2800-6582-FB5E5550B1D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3738" y="3595776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Name and Surname</a:t>
            </a:r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7C59DAEB-7DC4-1EE5-81A4-910505D4606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3738" y="3918948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Profession</a:t>
            </a:r>
          </a:p>
        </p:txBody>
      </p:sp>
      <p:sp>
        <p:nvSpPr>
          <p:cNvPr id="52" name="Text Placeholder 20">
            <a:extLst>
              <a:ext uri="{FF2B5EF4-FFF2-40B4-BE49-F238E27FC236}">
                <a16:creationId xmlns:a16="http://schemas.microsoft.com/office/drawing/2014/main" id="{0FB380CC-9590-61D0-3F2C-242609056CD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13738" y="4250473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Phone number</a:t>
            </a:r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4321F4DE-B825-8637-7F0A-C90D556FA4C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3738" y="4604584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Email address</a:t>
            </a:r>
            <a:endParaRPr lang="en-GB"/>
          </a:p>
        </p:txBody>
      </p:sp>
      <p:sp>
        <p:nvSpPr>
          <p:cNvPr id="54" name="Text Placeholder 20">
            <a:extLst>
              <a:ext uri="{FF2B5EF4-FFF2-40B4-BE49-F238E27FC236}">
                <a16:creationId xmlns:a16="http://schemas.microsoft.com/office/drawing/2014/main" id="{32BC2D9D-405B-2CED-BCF6-1DD8A6BD03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22029" y="3595776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Name and Surname</a:t>
            </a:r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30BA7410-ED03-EBF5-367C-F9E1F2A5D5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22029" y="3918948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Profession</a:t>
            </a:r>
          </a:p>
        </p:txBody>
      </p:sp>
      <p:sp>
        <p:nvSpPr>
          <p:cNvPr id="56" name="Text Placeholder 20">
            <a:extLst>
              <a:ext uri="{FF2B5EF4-FFF2-40B4-BE49-F238E27FC236}">
                <a16:creationId xmlns:a16="http://schemas.microsoft.com/office/drawing/2014/main" id="{C663CBCF-5138-8258-BB75-83A035FAE7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22029" y="4250473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Phone number</a:t>
            </a:r>
          </a:p>
        </p:txBody>
      </p:sp>
      <p:sp>
        <p:nvSpPr>
          <p:cNvPr id="57" name="Text Placeholder 20">
            <a:extLst>
              <a:ext uri="{FF2B5EF4-FFF2-40B4-BE49-F238E27FC236}">
                <a16:creationId xmlns:a16="http://schemas.microsoft.com/office/drawing/2014/main" id="{420F7A56-8DE3-67D8-5DDC-AE882CA763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22029" y="4604584"/>
            <a:ext cx="2443922" cy="2592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accent3"/>
                </a:solidFill>
              </a:defRPr>
            </a:lvl1pPr>
            <a:lvl2pPr marL="457200" indent="0" algn="l">
              <a:buNone/>
              <a:defRPr sz="1400">
                <a:solidFill>
                  <a:schemeClr val="accent3"/>
                </a:solidFill>
              </a:defRPr>
            </a:lvl2pPr>
            <a:lvl3pPr marL="914400" indent="0" algn="l">
              <a:buNone/>
              <a:defRPr sz="1400">
                <a:solidFill>
                  <a:schemeClr val="accent3"/>
                </a:solidFill>
              </a:defRPr>
            </a:lvl3pPr>
            <a:lvl4pPr marL="1371600" indent="0" algn="l">
              <a:buNone/>
              <a:defRPr sz="1400">
                <a:solidFill>
                  <a:schemeClr val="accent3"/>
                </a:solidFill>
              </a:defRPr>
            </a:lvl4pPr>
            <a:lvl5pPr marL="1828800" indent="0" algn="l">
              <a:buNone/>
              <a:defRPr sz="14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Email address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85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6CD650-7838-B3EC-F4B6-31331250F3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5B07A-09D6-BEF9-DCCC-3BF939293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82EA-1095-E138-2B04-D99D6F97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01F77-AA41-4749-B22A-1456A1826ADE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67318-18E4-0B3C-092C-B39B00B1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9530E-CB13-8F2F-A4E8-650CC6C4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A1A36D-98A4-4155-857A-4D41A0A414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27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9BD4B22-7827-DBC5-051B-0C12A42F065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109" y="6495690"/>
            <a:ext cx="843412" cy="17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81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5" r:id="rId6"/>
    <p:sldLayoutId id="2147483663" r:id="rId7"/>
    <p:sldLayoutId id="2147483654" r:id="rId8"/>
    <p:sldLayoutId id="2147483664" r:id="rId9"/>
    <p:sldLayoutId id="2147483656" r:id="rId10"/>
    <p:sldLayoutId id="2147483657" r:id="rId11"/>
    <p:sldLayoutId id="2147483658" r:id="rId12"/>
    <p:sldLayoutId id="2147483661" r:id="rId13"/>
    <p:sldLayoutId id="2147483651" r:id="rId14"/>
    <p:sldLayoutId id="2147483662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531D0-85E3-464E-0D92-AB69A00C84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326" y="3429000"/>
            <a:ext cx="4629785" cy="896728"/>
          </a:xfrm>
        </p:spPr>
        <p:txBody>
          <a:bodyPr lIns="91440" tIns="45720" rIns="91440" bIns="45720" anchor="t"/>
          <a:lstStyle/>
          <a:p>
            <a:r>
              <a:rPr lang="en-GB">
                <a:solidFill>
                  <a:schemeClr val="accent3"/>
                </a:solidFill>
              </a:rPr>
              <a:t>Subtitle</a:t>
            </a:r>
          </a:p>
          <a:p>
            <a:r>
              <a:rPr lang="en-GB"/>
              <a:t>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35A0-FAF5-256B-4FC8-FE05FAAC79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327" y="2198077"/>
            <a:ext cx="4436200" cy="1230923"/>
          </a:xfrm>
        </p:spPr>
        <p:txBody>
          <a:bodyPr lIns="91440" tIns="45720" rIns="91440" bIns="45720" anchor="t"/>
          <a:lstStyle/>
          <a:p>
            <a:r>
              <a:rPr lang="en-GB"/>
              <a:t>HYINHEAT project </a:t>
            </a:r>
          </a:p>
          <a:p>
            <a:r>
              <a:rPr lang="en-GB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79681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5D11B3-0E9D-1A0E-161C-77206D229B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5173" y="2115880"/>
            <a:ext cx="6100411" cy="647814"/>
          </a:xfrm>
        </p:spPr>
        <p:txBody>
          <a:bodyPr/>
          <a:lstStyle/>
          <a:p>
            <a:r>
              <a:rPr lang="en-GB"/>
              <a:t>The project in brief</a:t>
            </a:r>
          </a:p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E83706-F540-7FB9-3AA3-A92A9D7D37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5173" y="2984535"/>
            <a:ext cx="6100411" cy="2958246"/>
          </a:xfrm>
        </p:spPr>
        <p:txBody>
          <a:bodyPr/>
          <a:lstStyle/>
          <a:p>
            <a:r>
              <a:rPr lang="en-GB"/>
              <a:t>Title: 		Hydrogen technologies for decarbonization of </a:t>
            </a:r>
            <a:br>
              <a:rPr lang="en-GB"/>
            </a:br>
            <a:r>
              <a:rPr lang="en-GB"/>
              <a:t>		industrial heating processes</a:t>
            </a:r>
          </a:p>
          <a:p>
            <a:r>
              <a:rPr lang="en-GB"/>
              <a:t>Acronym: 		</a:t>
            </a:r>
            <a:r>
              <a:rPr lang="en-GB" err="1"/>
              <a:t>HyInHeat</a:t>
            </a:r>
            <a:endParaRPr lang="en-GB"/>
          </a:p>
          <a:p>
            <a:r>
              <a:rPr lang="en-GB"/>
              <a:t>GAP No.: 		101091456</a:t>
            </a:r>
          </a:p>
          <a:p>
            <a:r>
              <a:rPr lang="en-GB"/>
              <a:t>Call: 		HORIZON-CL4-2022-TWIN-TRANSITION-01-17</a:t>
            </a:r>
          </a:p>
          <a:p>
            <a:r>
              <a:rPr lang="en-GB"/>
              <a:t>Start/End: 		01/01/2023 to 31/12/2026 (48 months)</a:t>
            </a:r>
          </a:p>
          <a:p>
            <a:r>
              <a:rPr lang="en-GB"/>
              <a:t>Total budget: 	23.96 Mio. €</a:t>
            </a:r>
          </a:p>
          <a:p>
            <a:r>
              <a:rPr lang="en-GB"/>
              <a:t>EU contribution:	17,71 Mio. €</a:t>
            </a:r>
          </a:p>
          <a:p>
            <a:r>
              <a:rPr lang="en-GB"/>
              <a:t>Coordinator:	RWTH Aachen University</a:t>
            </a:r>
          </a:p>
          <a:p>
            <a:endParaRPr lang="en-GB"/>
          </a:p>
        </p:txBody>
      </p:sp>
      <p:pic>
        <p:nvPicPr>
          <p:cNvPr id="2" name="Grafik 6">
            <a:extLst>
              <a:ext uri="{FF2B5EF4-FFF2-40B4-BE49-F238E27FC236}">
                <a16:creationId xmlns:a16="http://schemas.microsoft.com/office/drawing/2014/main" id="{E901634A-323B-1944-431F-A794FD110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73" y="6276622"/>
            <a:ext cx="1693944" cy="5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6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85EFEE1-238E-66F7-D4E5-027BDF4048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6956" y="2337555"/>
            <a:ext cx="4859625" cy="306387"/>
          </a:xfrm>
        </p:spPr>
        <p:txBody>
          <a:bodyPr/>
          <a:lstStyle/>
          <a:p>
            <a:r>
              <a:rPr lang="nl-NL" sz="1400"/>
              <a:t>Significant </a:t>
            </a:r>
            <a:r>
              <a:rPr lang="nl-NL" sz="1400" err="1"/>
              <a:t>reduction</a:t>
            </a:r>
            <a:r>
              <a:rPr lang="nl-NL" sz="1400"/>
              <a:t> of CO</a:t>
            </a:r>
            <a:r>
              <a:rPr lang="nl-NL" sz="1400" baseline="-25000"/>
              <a:t>2</a:t>
            </a:r>
            <a:r>
              <a:rPr lang="nl-NL" sz="1400"/>
              <a:t> emissions of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industrial</a:t>
            </a:r>
            <a:r>
              <a:rPr lang="nl-NL" sz="1400"/>
              <a:t> processes with H</a:t>
            </a:r>
            <a:r>
              <a:rPr lang="nl-NL" sz="1400" baseline="-25000"/>
              <a:t>2</a:t>
            </a:r>
            <a:r>
              <a:rPr lang="nl-NL" sz="1400"/>
              <a:t> </a:t>
            </a:r>
            <a:r>
              <a:rPr lang="nl-NL" sz="1400" err="1"/>
              <a:t>heating</a:t>
            </a:r>
            <a:endParaRPr lang="en-GB" sz="1400"/>
          </a:p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8C006A0-E94E-24F9-FF92-111CB5687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6956" y="2952539"/>
            <a:ext cx="4659208" cy="306387"/>
          </a:xfrm>
        </p:spPr>
        <p:txBody>
          <a:bodyPr/>
          <a:lstStyle/>
          <a:p>
            <a:r>
              <a:rPr lang="nl-NL" sz="1400" err="1"/>
              <a:t>NO</a:t>
            </a:r>
            <a:r>
              <a:rPr lang="nl-NL" sz="1400" baseline="-25000" err="1"/>
              <a:t>x</a:t>
            </a:r>
            <a:r>
              <a:rPr lang="nl-NL" sz="1400"/>
              <a:t> levels of </a:t>
            </a:r>
            <a:r>
              <a:rPr lang="nl-NL" sz="1400" err="1"/>
              <a:t>the</a:t>
            </a:r>
            <a:r>
              <a:rPr lang="nl-NL" sz="1400"/>
              <a:t> processes at least </a:t>
            </a:r>
            <a:r>
              <a:rPr lang="nl-NL" sz="1400" err="1"/>
              <a:t>not</a:t>
            </a:r>
            <a:r>
              <a:rPr lang="nl-NL" sz="1400"/>
              <a:t> </a:t>
            </a:r>
            <a:r>
              <a:rPr lang="nl-NL" sz="1400" err="1"/>
              <a:t>higher</a:t>
            </a:r>
            <a:r>
              <a:rPr lang="nl-NL" sz="1400"/>
              <a:t> than </a:t>
            </a:r>
            <a:r>
              <a:rPr lang="nl-NL" sz="1400" err="1"/>
              <a:t>the</a:t>
            </a:r>
            <a:r>
              <a:rPr lang="nl-NL" sz="1400"/>
              <a:t> equivalent </a:t>
            </a:r>
            <a:r>
              <a:rPr lang="nl-NL" sz="1400" err="1"/>
              <a:t>fossil</a:t>
            </a:r>
            <a:r>
              <a:rPr lang="nl-NL" sz="1400"/>
              <a:t> </a:t>
            </a:r>
            <a:r>
              <a:rPr lang="nl-NL" sz="1400" err="1"/>
              <a:t>fuel</a:t>
            </a:r>
            <a:r>
              <a:rPr lang="nl-NL" sz="1400"/>
              <a:t> based </a:t>
            </a:r>
            <a:r>
              <a:rPr lang="nl-NL" sz="1400" err="1"/>
              <a:t>solutions</a:t>
            </a:r>
            <a:endParaRPr lang="en-GB" sz="1400"/>
          </a:p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0978D78-22E1-4D59-1792-7A85D0F20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6956" y="3567523"/>
            <a:ext cx="4521422" cy="306387"/>
          </a:xfrm>
        </p:spPr>
        <p:txBody>
          <a:bodyPr/>
          <a:lstStyle/>
          <a:p>
            <a:r>
              <a:rPr lang="nl-NL" sz="1400" err="1"/>
              <a:t>Improved</a:t>
            </a:r>
            <a:r>
              <a:rPr lang="nl-NL" sz="1400"/>
              <a:t> energy efficiency of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industrial</a:t>
            </a:r>
            <a:r>
              <a:rPr lang="nl-NL" sz="1400"/>
              <a:t> processes</a:t>
            </a:r>
          </a:p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452D341-7863-F8C9-45EE-FE8DD374B5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6956" y="4182507"/>
            <a:ext cx="5485926" cy="306387"/>
          </a:xfrm>
        </p:spPr>
        <p:txBody>
          <a:bodyPr/>
          <a:lstStyle/>
          <a:p>
            <a:r>
              <a:rPr lang="nl-NL" sz="1400"/>
              <a:t>Significant </a:t>
            </a:r>
            <a:r>
              <a:rPr lang="nl-NL" sz="1400" err="1"/>
              <a:t>reduction</a:t>
            </a:r>
            <a:r>
              <a:rPr lang="nl-NL" sz="1400"/>
              <a:t> of H</a:t>
            </a:r>
            <a:r>
              <a:rPr lang="nl-NL" sz="1400" baseline="-25000"/>
              <a:t>2</a:t>
            </a:r>
            <a:r>
              <a:rPr lang="nl-NL" sz="1400"/>
              <a:t> </a:t>
            </a:r>
            <a:r>
              <a:rPr lang="nl-NL" sz="1400" err="1"/>
              <a:t>fuel</a:t>
            </a:r>
            <a:r>
              <a:rPr lang="nl-NL" sz="1400"/>
              <a:t> </a:t>
            </a:r>
            <a:r>
              <a:rPr lang="nl-NL" sz="1400" err="1"/>
              <a:t>consumption</a:t>
            </a:r>
            <a:r>
              <a:rPr lang="nl-NL" sz="1400"/>
              <a:t> of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developed</a:t>
            </a:r>
            <a:r>
              <a:rPr lang="nl-NL" sz="1400"/>
              <a:t> process with </a:t>
            </a:r>
            <a:r>
              <a:rPr lang="nl-NL" sz="1400" err="1"/>
              <a:t>regards</a:t>
            </a:r>
            <a:r>
              <a:rPr lang="nl-NL" sz="1400"/>
              <a:t> </a:t>
            </a:r>
            <a:r>
              <a:rPr lang="nl-NL" sz="1400" err="1"/>
              <a:t>to</a:t>
            </a:r>
            <a:r>
              <a:rPr lang="nl-NL" sz="1400"/>
              <a:t>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current</a:t>
            </a:r>
            <a:r>
              <a:rPr lang="nl-NL" sz="1400"/>
              <a:t> </a:t>
            </a:r>
            <a:r>
              <a:rPr lang="nl-NL" sz="1400" err="1"/>
              <a:t>fossil</a:t>
            </a:r>
            <a:r>
              <a:rPr lang="nl-NL" sz="1400"/>
              <a:t> </a:t>
            </a:r>
            <a:r>
              <a:rPr lang="nl-NL" sz="1400" err="1"/>
              <a:t>fuel</a:t>
            </a:r>
            <a:r>
              <a:rPr lang="nl-NL" sz="1400"/>
              <a:t> </a:t>
            </a:r>
            <a:r>
              <a:rPr lang="nl-NL" sz="1400" err="1"/>
              <a:t>demand</a:t>
            </a:r>
            <a:endParaRPr lang="en-GB" sz="1400"/>
          </a:p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BCE0C8A-146F-5A77-9889-44E017AC7F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16956" y="4797491"/>
            <a:ext cx="4433740" cy="306387"/>
          </a:xfrm>
        </p:spPr>
        <p:txBody>
          <a:bodyPr/>
          <a:lstStyle/>
          <a:p>
            <a:r>
              <a:rPr lang="nl-NL" sz="1400" err="1"/>
              <a:t>Competitive</a:t>
            </a:r>
            <a:r>
              <a:rPr lang="nl-NL" sz="1400"/>
              <a:t> costs of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developed</a:t>
            </a:r>
            <a:r>
              <a:rPr lang="nl-NL" sz="1400"/>
              <a:t> </a:t>
            </a:r>
            <a:r>
              <a:rPr lang="nl-NL" sz="1400" err="1"/>
              <a:t>technologies</a:t>
            </a:r>
            <a:endParaRPr lang="en-GB" sz="1400"/>
          </a:p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BA4D223-3D51-D39B-70DA-1AF8E8DDC5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Overall goals</a:t>
            </a:r>
          </a:p>
        </p:txBody>
      </p:sp>
    </p:spTree>
    <p:extLst>
      <p:ext uri="{BB962C8B-B14F-4D97-AF65-F5344CB8AC3E}">
        <p14:creationId xmlns:p14="http://schemas.microsoft.com/office/powerpoint/2010/main" val="174870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3DE94B-D186-23C4-4EA9-A5F9DEADCA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4383" y="1471532"/>
            <a:ext cx="3957524" cy="608499"/>
          </a:xfrm>
        </p:spPr>
        <p:txBody>
          <a:bodyPr/>
          <a:lstStyle/>
          <a:p>
            <a:r>
              <a:rPr lang="en-GB"/>
              <a:t>The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C93C0-0C6A-5AB5-850D-2FD533A522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4383" y="2293080"/>
            <a:ext cx="3887505" cy="25871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3 Steel and 5 Aluminium producers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9 Technology suppliers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4 Research and Technology organisations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4 Universities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2 European associations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1 Green Innovation Consultant &amp; Marketing expert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In total: 28 partners from 12 countries</a:t>
            </a:r>
          </a:p>
        </p:txBody>
      </p:sp>
      <p:grpSp>
        <p:nvGrpSpPr>
          <p:cNvPr id="4" name="Group 381">
            <a:extLst>
              <a:ext uri="{FF2B5EF4-FFF2-40B4-BE49-F238E27FC236}">
                <a16:creationId xmlns:a16="http://schemas.microsoft.com/office/drawing/2014/main" id="{DE763D8C-23D5-D3D6-D24C-F5053C81DD4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47811" y="162440"/>
            <a:ext cx="8518989" cy="6146681"/>
            <a:chOff x="1839" y="884"/>
            <a:chExt cx="3670" cy="2758"/>
          </a:xfrm>
          <a:solidFill>
            <a:schemeClr val="accent1"/>
          </a:solidFill>
        </p:grpSpPr>
        <p:grpSp>
          <p:nvGrpSpPr>
            <p:cNvPr id="5" name="Group 382">
              <a:extLst>
                <a:ext uri="{FF2B5EF4-FFF2-40B4-BE49-F238E27FC236}">
                  <a16:creationId xmlns:a16="http://schemas.microsoft.com/office/drawing/2014/main" id="{D75F6082-6824-2226-FF71-D0A8077EC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8" y="884"/>
              <a:ext cx="3191" cy="2758"/>
              <a:chOff x="2318" y="884"/>
              <a:chExt cx="3191" cy="2758"/>
            </a:xfrm>
            <a:grpFill/>
          </p:grpSpPr>
          <p:sp>
            <p:nvSpPr>
              <p:cNvPr id="224" name="Freeform 383">
                <a:extLst>
                  <a:ext uri="{FF2B5EF4-FFF2-40B4-BE49-F238E27FC236}">
                    <a16:creationId xmlns:a16="http://schemas.microsoft.com/office/drawing/2014/main" id="{A6A6882B-CD77-9B5E-DB7E-E12350E26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1971"/>
                <a:ext cx="55" cy="51"/>
              </a:xfrm>
              <a:custGeom>
                <a:avLst/>
                <a:gdLst>
                  <a:gd name="T0" fmla="*/ 43 w 55"/>
                  <a:gd name="T1" fmla="*/ 0 h 51"/>
                  <a:gd name="T2" fmla="*/ 20 w 55"/>
                  <a:gd name="T3" fmla="*/ 1 h 51"/>
                  <a:gd name="T4" fmla="*/ 15 w 55"/>
                  <a:gd name="T5" fmla="*/ 9 h 51"/>
                  <a:gd name="T6" fmla="*/ 12 w 55"/>
                  <a:gd name="T7" fmla="*/ 8 h 51"/>
                  <a:gd name="T8" fmla="*/ 7 w 55"/>
                  <a:gd name="T9" fmla="*/ 11 h 51"/>
                  <a:gd name="T10" fmla="*/ 0 w 55"/>
                  <a:gd name="T11" fmla="*/ 8 h 51"/>
                  <a:gd name="T12" fmla="*/ 0 w 55"/>
                  <a:gd name="T13" fmla="*/ 25 h 51"/>
                  <a:gd name="T14" fmla="*/ 5 w 55"/>
                  <a:gd name="T15" fmla="*/ 30 h 51"/>
                  <a:gd name="T16" fmla="*/ 10 w 55"/>
                  <a:gd name="T17" fmla="*/ 33 h 51"/>
                  <a:gd name="T18" fmla="*/ 10 w 55"/>
                  <a:gd name="T19" fmla="*/ 38 h 51"/>
                  <a:gd name="T20" fmla="*/ 7 w 55"/>
                  <a:gd name="T21" fmla="*/ 44 h 51"/>
                  <a:gd name="T22" fmla="*/ 7 w 55"/>
                  <a:gd name="T23" fmla="*/ 51 h 51"/>
                  <a:gd name="T24" fmla="*/ 16 w 55"/>
                  <a:gd name="T25" fmla="*/ 33 h 51"/>
                  <a:gd name="T26" fmla="*/ 20 w 55"/>
                  <a:gd name="T27" fmla="*/ 24 h 51"/>
                  <a:gd name="T28" fmla="*/ 28 w 55"/>
                  <a:gd name="T29" fmla="*/ 27 h 51"/>
                  <a:gd name="T30" fmla="*/ 31 w 55"/>
                  <a:gd name="T31" fmla="*/ 27 h 51"/>
                  <a:gd name="T32" fmla="*/ 35 w 55"/>
                  <a:gd name="T33" fmla="*/ 25 h 51"/>
                  <a:gd name="T34" fmla="*/ 37 w 55"/>
                  <a:gd name="T35" fmla="*/ 20 h 51"/>
                  <a:gd name="T36" fmla="*/ 45 w 55"/>
                  <a:gd name="T37" fmla="*/ 16 h 51"/>
                  <a:gd name="T38" fmla="*/ 48 w 55"/>
                  <a:gd name="T39" fmla="*/ 12 h 51"/>
                  <a:gd name="T40" fmla="*/ 55 w 55"/>
                  <a:gd name="T41" fmla="*/ 11 h 51"/>
                  <a:gd name="T42" fmla="*/ 53 w 55"/>
                  <a:gd name="T43" fmla="*/ 8 h 51"/>
                  <a:gd name="T44" fmla="*/ 47 w 55"/>
                  <a:gd name="T45" fmla="*/ 1 h 51"/>
                  <a:gd name="T46" fmla="*/ 43 w 55"/>
                  <a:gd name="T47" fmla="*/ 1 h 51"/>
                  <a:gd name="T48" fmla="*/ 43 w 55"/>
                  <a:gd name="T49" fmla="*/ 0 h 5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1"/>
                  <a:gd name="T77" fmla="*/ 55 w 55"/>
                  <a:gd name="T78" fmla="*/ 51 h 5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1">
                    <a:moveTo>
                      <a:pt x="43" y="0"/>
                    </a:moveTo>
                    <a:lnTo>
                      <a:pt x="20" y="1"/>
                    </a:lnTo>
                    <a:lnTo>
                      <a:pt x="15" y="9"/>
                    </a:lnTo>
                    <a:lnTo>
                      <a:pt x="12" y="8"/>
                    </a:lnTo>
                    <a:lnTo>
                      <a:pt x="7" y="11"/>
                    </a:lnTo>
                    <a:lnTo>
                      <a:pt x="0" y="8"/>
                    </a:lnTo>
                    <a:lnTo>
                      <a:pt x="0" y="25"/>
                    </a:lnTo>
                    <a:lnTo>
                      <a:pt x="5" y="30"/>
                    </a:lnTo>
                    <a:lnTo>
                      <a:pt x="10" y="33"/>
                    </a:lnTo>
                    <a:lnTo>
                      <a:pt x="10" y="38"/>
                    </a:lnTo>
                    <a:lnTo>
                      <a:pt x="7" y="44"/>
                    </a:lnTo>
                    <a:lnTo>
                      <a:pt x="7" y="51"/>
                    </a:lnTo>
                    <a:lnTo>
                      <a:pt x="16" y="33"/>
                    </a:lnTo>
                    <a:lnTo>
                      <a:pt x="20" y="24"/>
                    </a:lnTo>
                    <a:lnTo>
                      <a:pt x="28" y="27"/>
                    </a:lnTo>
                    <a:lnTo>
                      <a:pt x="31" y="27"/>
                    </a:lnTo>
                    <a:lnTo>
                      <a:pt x="35" y="25"/>
                    </a:lnTo>
                    <a:lnTo>
                      <a:pt x="37" y="20"/>
                    </a:lnTo>
                    <a:lnTo>
                      <a:pt x="45" y="16"/>
                    </a:lnTo>
                    <a:lnTo>
                      <a:pt x="48" y="12"/>
                    </a:lnTo>
                    <a:lnTo>
                      <a:pt x="55" y="11"/>
                    </a:lnTo>
                    <a:lnTo>
                      <a:pt x="53" y="8"/>
                    </a:lnTo>
                    <a:lnTo>
                      <a:pt x="47" y="1"/>
                    </a:lnTo>
                    <a:lnTo>
                      <a:pt x="43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25" name="Freeform 384">
                <a:extLst>
                  <a:ext uri="{FF2B5EF4-FFF2-40B4-BE49-F238E27FC236}">
                    <a16:creationId xmlns:a16="http://schemas.microsoft.com/office/drawing/2014/main" id="{15B9B4C0-538D-5C13-3AE4-1535DD76E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1971"/>
                <a:ext cx="55" cy="51"/>
              </a:xfrm>
              <a:custGeom>
                <a:avLst/>
                <a:gdLst>
                  <a:gd name="T0" fmla="*/ 43 w 55"/>
                  <a:gd name="T1" fmla="*/ 0 h 51"/>
                  <a:gd name="T2" fmla="*/ 20 w 55"/>
                  <a:gd name="T3" fmla="*/ 1 h 51"/>
                  <a:gd name="T4" fmla="*/ 15 w 55"/>
                  <a:gd name="T5" fmla="*/ 9 h 51"/>
                  <a:gd name="T6" fmla="*/ 12 w 55"/>
                  <a:gd name="T7" fmla="*/ 8 h 51"/>
                  <a:gd name="T8" fmla="*/ 7 w 55"/>
                  <a:gd name="T9" fmla="*/ 11 h 51"/>
                  <a:gd name="T10" fmla="*/ 0 w 55"/>
                  <a:gd name="T11" fmla="*/ 8 h 51"/>
                  <a:gd name="T12" fmla="*/ 0 w 55"/>
                  <a:gd name="T13" fmla="*/ 25 h 51"/>
                  <a:gd name="T14" fmla="*/ 5 w 55"/>
                  <a:gd name="T15" fmla="*/ 30 h 51"/>
                  <a:gd name="T16" fmla="*/ 10 w 55"/>
                  <a:gd name="T17" fmla="*/ 33 h 51"/>
                  <a:gd name="T18" fmla="*/ 10 w 55"/>
                  <a:gd name="T19" fmla="*/ 38 h 51"/>
                  <a:gd name="T20" fmla="*/ 7 w 55"/>
                  <a:gd name="T21" fmla="*/ 44 h 51"/>
                  <a:gd name="T22" fmla="*/ 7 w 55"/>
                  <a:gd name="T23" fmla="*/ 51 h 51"/>
                  <a:gd name="T24" fmla="*/ 16 w 55"/>
                  <a:gd name="T25" fmla="*/ 33 h 51"/>
                  <a:gd name="T26" fmla="*/ 20 w 55"/>
                  <a:gd name="T27" fmla="*/ 24 h 51"/>
                  <a:gd name="T28" fmla="*/ 28 w 55"/>
                  <a:gd name="T29" fmla="*/ 27 h 51"/>
                  <a:gd name="T30" fmla="*/ 31 w 55"/>
                  <a:gd name="T31" fmla="*/ 27 h 51"/>
                  <a:gd name="T32" fmla="*/ 35 w 55"/>
                  <a:gd name="T33" fmla="*/ 25 h 51"/>
                  <a:gd name="T34" fmla="*/ 37 w 55"/>
                  <a:gd name="T35" fmla="*/ 20 h 51"/>
                  <a:gd name="T36" fmla="*/ 45 w 55"/>
                  <a:gd name="T37" fmla="*/ 16 h 51"/>
                  <a:gd name="T38" fmla="*/ 48 w 55"/>
                  <a:gd name="T39" fmla="*/ 12 h 51"/>
                  <a:gd name="T40" fmla="*/ 55 w 55"/>
                  <a:gd name="T41" fmla="*/ 11 h 51"/>
                  <a:gd name="T42" fmla="*/ 53 w 55"/>
                  <a:gd name="T43" fmla="*/ 8 h 51"/>
                  <a:gd name="T44" fmla="*/ 47 w 55"/>
                  <a:gd name="T45" fmla="*/ 1 h 51"/>
                  <a:gd name="T46" fmla="*/ 43 w 55"/>
                  <a:gd name="T47" fmla="*/ 1 h 51"/>
                  <a:gd name="T48" fmla="*/ 43 w 55"/>
                  <a:gd name="T49" fmla="*/ 0 h 5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1"/>
                  <a:gd name="T77" fmla="*/ 55 w 55"/>
                  <a:gd name="T78" fmla="*/ 51 h 5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1">
                    <a:moveTo>
                      <a:pt x="43" y="0"/>
                    </a:moveTo>
                    <a:lnTo>
                      <a:pt x="20" y="1"/>
                    </a:lnTo>
                    <a:lnTo>
                      <a:pt x="15" y="9"/>
                    </a:lnTo>
                    <a:lnTo>
                      <a:pt x="12" y="8"/>
                    </a:lnTo>
                    <a:lnTo>
                      <a:pt x="7" y="11"/>
                    </a:lnTo>
                    <a:lnTo>
                      <a:pt x="0" y="8"/>
                    </a:lnTo>
                    <a:lnTo>
                      <a:pt x="0" y="25"/>
                    </a:lnTo>
                    <a:lnTo>
                      <a:pt x="5" y="30"/>
                    </a:lnTo>
                    <a:lnTo>
                      <a:pt x="10" y="33"/>
                    </a:lnTo>
                    <a:lnTo>
                      <a:pt x="10" y="38"/>
                    </a:lnTo>
                    <a:lnTo>
                      <a:pt x="7" y="44"/>
                    </a:lnTo>
                    <a:lnTo>
                      <a:pt x="7" y="51"/>
                    </a:lnTo>
                    <a:lnTo>
                      <a:pt x="16" y="33"/>
                    </a:lnTo>
                    <a:lnTo>
                      <a:pt x="20" y="24"/>
                    </a:lnTo>
                    <a:lnTo>
                      <a:pt x="28" y="27"/>
                    </a:lnTo>
                    <a:lnTo>
                      <a:pt x="31" y="27"/>
                    </a:lnTo>
                    <a:lnTo>
                      <a:pt x="35" y="25"/>
                    </a:lnTo>
                    <a:lnTo>
                      <a:pt x="37" y="20"/>
                    </a:lnTo>
                    <a:lnTo>
                      <a:pt x="45" y="16"/>
                    </a:lnTo>
                    <a:lnTo>
                      <a:pt x="48" y="12"/>
                    </a:lnTo>
                    <a:lnTo>
                      <a:pt x="55" y="11"/>
                    </a:lnTo>
                    <a:lnTo>
                      <a:pt x="53" y="8"/>
                    </a:lnTo>
                    <a:lnTo>
                      <a:pt x="47" y="1"/>
                    </a:lnTo>
                    <a:lnTo>
                      <a:pt x="43" y="1"/>
                    </a:lnTo>
                    <a:lnTo>
                      <a:pt x="43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Freeform 385">
                <a:extLst>
                  <a:ext uri="{FF2B5EF4-FFF2-40B4-BE49-F238E27FC236}">
                    <a16:creationId xmlns:a16="http://schemas.microsoft.com/office/drawing/2014/main" id="{6F2406A5-ADE6-77E9-5858-06358BA9F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1936"/>
                <a:ext cx="35" cy="27"/>
              </a:xfrm>
              <a:custGeom>
                <a:avLst/>
                <a:gdLst>
                  <a:gd name="T0" fmla="*/ 11 w 35"/>
                  <a:gd name="T1" fmla="*/ 9 h 27"/>
                  <a:gd name="T2" fmla="*/ 1 w 35"/>
                  <a:gd name="T3" fmla="*/ 11 h 27"/>
                  <a:gd name="T4" fmla="*/ 0 w 35"/>
                  <a:gd name="T5" fmla="*/ 14 h 27"/>
                  <a:gd name="T6" fmla="*/ 1 w 35"/>
                  <a:gd name="T7" fmla="*/ 16 h 27"/>
                  <a:gd name="T8" fmla="*/ 8 w 35"/>
                  <a:gd name="T9" fmla="*/ 16 h 27"/>
                  <a:gd name="T10" fmla="*/ 14 w 35"/>
                  <a:gd name="T11" fmla="*/ 27 h 27"/>
                  <a:gd name="T12" fmla="*/ 19 w 35"/>
                  <a:gd name="T13" fmla="*/ 27 h 27"/>
                  <a:gd name="T14" fmla="*/ 22 w 35"/>
                  <a:gd name="T15" fmla="*/ 20 h 27"/>
                  <a:gd name="T16" fmla="*/ 35 w 35"/>
                  <a:gd name="T17" fmla="*/ 16 h 27"/>
                  <a:gd name="T18" fmla="*/ 35 w 35"/>
                  <a:gd name="T19" fmla="*/ 9 h 27"/>
                  <a:gd name="T20" fmla="*/ 30 w 35"/>
                  <a:gd name="T21" fmla="*/ 4 h 27"/>
                  <a:gd name="T22" fmla="*/ 27 w 35"/>
                  <a:gd name="T23" fmla="*/ 3 h 27"/>
                  <a:gd name="T24" fmla="*/ 22 w 35"/>
                  <a:gd name="T25" fmla="*/ 0 h 27"/>
                  <a:gd name="T26" fmla="*/ 19 w 35"/>
                  <a:gd name="T27" fmla="*/ 0 h 27"/>
                  <a:gd name="T28" fmla="*/ 14 w 35"/>
                  <a:gd name="T29" fmla="*/ 8 h 27"/>
                  <a:gd name="T30" fmla="*/ 11 w 35"/>
                  <a:gd name="T31" fmla="*/ 9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"/>
                  <a:gd name="T49" fmla="*/ 0 h 27"/>
                  <a:gd name="T50" fmla="*/ 35 w 35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" h="27">
                    <a:moveTo>
                      <a:pt x="11" y="9"/>
                    </a:moveTo>
                    <a:lnTo>
                      <a:pt x="1" y="11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8" y="16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22" y="20"/>
                    </a:lnTo>
                    <a:lnTo>
                      <a:pt x="35" y="16"/>
                    </a:lnTo>
                    <a:lnTo>
                      <a:pt x="35" y="9"/>
                    </a:lnTo>
                    <a:lnTo>
                      <a:pt x="30" y="4"/>
                    </a:lnTo>
                    <a:lnTo>
                      <a:pt x="27" y="3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1" y="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27" name="Freeform 386">
                <a:extLst>
                  <a:ext uri="{FF2B5EF4-FFF2-40B4-BE49-F238E27FC236}">
                    <a16:creationId xmlns:a16="http://schemas.microsoft.com/office/drawing/2014/main" id="{2EA57A7A-6408-3714-5227-77A5AF085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1936"/>
                <a:ext cx="35" cy="27"/>
              </a:xfrm>
              <a:custGeom>
                <a:avLst/>
                <a:gdLst>
                  <a:gd name="T0" fmla="*/ 11 w 35"/>
                  <a:gd name="T1" fmla="*/ 9 h 27"/>
                  <a:gd name="T2" fmla="*/ 1 w 35"/>
                  <a:gd name="T3" fmla="*/ 11 h 27"/>
                  <a:gd name="T4" fmla="*/ 0 w 35"/>
                  <a:gd name="T5" fmla="*/ 14 h 27"/>
                  <a:gd name="T6" fmla="*/ 1 w 35"/>
                  <a:gd name="T7" fmla="*/ 16 h 27"/>
                  <a:gd name="T8" fmla="*/ 8 w 35"/>
                  <a:gd name="T9" fmla="*/ 16 h 27"/>
                  <a:gd name="T10" fmla="*/ 14 w 35"/>
                  <a:gd name="T11" fmla="*/ 27 h 27"/>
                  <a:gd name="T12" fmla="*/ 19 w 35"/>
                  <a:gd name="T13" fmla="*/ 27 h 27"/>
                  <a:gd name="T14" fmla="*/ 22 w 35"/>
                  <a:gd name="T15" fmla="*/ 20 h 27"/>
                  <a:gd name="T16" fmla="*/ 35 w 35"/>
                  <a:gd name="T17" fmla="*/ 16 h 27"/>
                  <a:gd name="T18" fmla="*/ 35 w 35"/>
                  <a:gd name="T19" fmla="*/ 9 h 27"/>
                  <a:gd name="T20" fmla="*/ 30 w 35"/>
                  <a:gd name="T21" fmla="*/ 4 h 27"/>
                  <a:gd name="T22" fmla="*/ 27 w 35"/>
                  <a:gd name="T23" fmla="*/ 3 h 27"/>
                  <a:gd name="T24" fmla="*/ 22 w 35"/>
                  <a:gd name="T25" fmla="*/ 0 h 27"/>
                  <a:gd name="T26" fmla="*/ 19 w 35"/>
                  <a:gd name="T27" fmla="*/ 0 h 27"/>
                  <a:gd name="T28" fmla="*/ 14 w 35"/>
                  <a:gd name="T29" fmla="*/ 8 h 27"/>
                  <a:gd name="T30" fmla="*/ 11 w 35"/>
                  <a:gd name="T31" fmla="*/ 9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"/>
                  <a:gd name="T49" fmla="*/ 0 h 27"/>
                  <a:gd name="T50" fmla="*/ 35 w 35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" h="27">
                    <a:moveTo>
                      <a:pt x="11" y="9"/>
                    </a:moveTo>
                    <a:lnTo>
                      <a:pt x="1" y="11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8" y="16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22" y="20"/>
                    </a:lnTo>
                    <a:lnTo>
                      <a:pt x="35" y="16"/>
                    </a:lnTo>
                    <a:lnTo>
                      <a:pt x="35" y="9"/>
                    </a:lnTo>
                    <a:lnTo>
                      <a:pt x="30" y="4"/>
                    </a:lnTo>
                    <a:lnTo>
                      <a:pt x="27" y="3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1" y="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Freeform 387">
                <a:extLst>
                  <a:ext uri="{FF2B5EF4-FFF2-40B4-BE49-F238E27FC236}">
                    <a16:creationId xmlns:a16="http://schemas.microsoft.com/office/drawing/2014/main" id="{9B7C9D40-3907-44D7-9D27-4742F5A16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258"/>
                <a:ext cx="24" cy="28"/>
              </a:xfrm>
              <a:custGeom>
                <a:avLst/>
                <a:gdLst>
                  <a:gd name="T0" fmla="*/ 21 w 24"/>
                  <a:gd name="T1" fmla="*/ 15 h 28"/>
                  <a:gd name="T2" fmla="*/ 21 w 24"/>
                  <a:gd name="T3" fmla="*/ 22 h 28"/>
                  <a:gd name="T4" fmla="*/ 24 w 24"/>
                  <a:gd name="T5" fmla="*/ 25 h 28"/>
                  <a:gd name="T6" fmla="*/ 22 w 24"/>
                  <a:gd name="T7" fmla="*/ 28 h 28"/>
                  <a:gd name="T8" fmla="*/ 19 w 24"/>
                  <a:gd name="T9" fmla="*/ 25 h 28"/>
                  <a:gd name="T10" fmla="*/ 14 w 24"/>
                  <a:gd name="T11" fmla="*/ 27 h 28"/>
                  <a:gd name="T12" fmla="*/ 11 w 24"/>
                  <a:gd name="T13" fmla="*/ 28 h 28"/>
                  <a:gd name="T14" fmla="*/ 5 w 24"/>
                  <a:gd name="T15" fmla="*/ 27 h 28"/>
                  <a:gd name="T16" fmla="*/ 0 w 24"/>
                  <a:gd name="T17" fmla="*/ 22 h 28"/>
                  <a:gd name="T18" fmla="*/ 3 w 24"/>
                  <a:gd name="T19" fmla="*/ 19 h 28"/>
                  <a:gd name="T20" fmla="*/ 3 w 24"/>
                  <a:gd name="T21" fmla="*/ 15 h 28"/>
                  <a:gd name="T22" fmla="*/ 1 w 24"/>
                  <a:gd name="T23" fmla="*/ 9 h 28"/>
                  <a:gd name="T24" fmla="*/ 6 w 24"/>
                  <a:gd name="T25" fmla="*/ 7 h 28"/>
                  <a:gd name="T26" fmla="*/ 16 w 24"/>
                  <a:gd name="T27" fmla="*/ 14 h 28"/>
                  <a:gd name="T28" fmla="*/ 14 w 24"/>
                  <a:gd name="T29" fmla="*/ 9 h 28"/>
                  <a:gd name="T30" fmla="*/ 9 w 24"/>
                  <a:gd name="T31" fmla="*/ 6 h 28"/>
                  <a:gd name="T32" fmla="*/ 8 w 24"/>
                  <a:gd name="T33" fmla="*/ 1 h 28"/>
                  <a:gd name="T34" fmla="*/ 9 w 24"/>
                  <a:gd name="T35" fmla="*/ 0 h 28"/>
                  <a:gd name="T36" fmla="*/ 14 w 24"/>
                  <a:gd name="T37" fmla="*/ 1 h 28"/>
                  <a:gd name="T38" fmla="*/ 14 w 24"/>
                  <a:gd name="T39" fmla="*/ 4 h 28"/>
                  <a:gd name="T40" fmla="*/ 21 w 24"/>
                  <a:gd name="T41" fmla="*/ 6 h 28"/>
                  <a:gd name="T42" fmla="*/ 24 w 24"/>
                  <a:gd name="T43" fmla="*/ 7 h 28"/>
                  <a:gd name="T44" fmla="*/ 21 w 24"/>
                  <a:gd name="T45" fmla="*/ 15 h 2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"/>
                  <a:gd name="T70" fmla="*/ 0 h 28"/>
                  <a:gd name="T71" fmla="*/ 24 w 24"/>
                  <a:gd name="T72" fmla="*/ 28 h 2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" h="28">
                    <a:moveTo>
                      <a:pt x="21" y="15"/>
                    </a:moveTo>
                    <a:lnTo>
                      <a:pt x="21" y="22"/>
                    </a:lnTo>
                    <a:lnTo>
                      <a:pt x="24" y="25"/>
                    </a:lnTo>
                    <a:lnTo>
                      <a:pt x="22" y="28"/>
                    </a:lnTo>
                    <a:lnTo>
                      <a:pt x="19" y="25"/>
                    </a:lnTo>
                    <a:lnTo>
                      <a:pt x="14" y="27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0" y="22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1" y="9"/>
                    </a:lnTo>
                    <a:lnTo>
                      <a:pt x="6" y="7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9" y="6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14" y="4"/>
                    </a:lnTo>
                    <a:lnTo>
                      <a:pt x="21" y="6"/>
                    </a:lnTo>
                    <a:lnTo>
                      <a:pt x="24" y="7"/>
                    </a:lnTo>
                    <a:lnTo>
                      <a:pt x="21" y="1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29" name="Freeform 388">
                <a:extLst>
                  <a:ext uri="{FF2B5EF4-FFF2-40B4-BE49-F238E27FC236}">
                    <a16:creationId xmlns:a16="http://schemas.microsoft.com/office/drawing/2014/main" id="{631A7DD7-7923-A94D-970D-6432DBF55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258"/>
                <a:ext cx="24" cy="28"/>
              </a:xfrm>
              <a:custGeom>
                <a:avLst/>
                <a:gdLst>
                  <a:gd name="T0" fmla="*/ 21 w 24"/>
                  <a:gd name="T1" fmla="*/ 15 h 28"/>
                  <a:gd name="T2" fmla="*/ 21 w 24"/>
                  <a:gd name="T3" fmla="*/ 22 h 28"/>
                  <a:gd name="T4" fmla="*/ 24 w 24"/>
                  <a:gd name="T5" fmla="*/ 25 h 28"/>
                  <a:gd name="T6" fmla="*/ 22 w 24"/>
                  <a:gd name="T7" fmla="*/ 28 h 28"/>
                  <a:gd name="T8" fmla="*/ 19 w 24"/>
                  <a:gd name="T9" fmla="*/ 25 h 28"/>
                  <a:gd name="T10" fmla="*/ 14 w 24"/>
                  <a:gd name="T11" fmla="*/ 27 h 28"/>
                  <a:gd name="T12" fmla="*/ 11 w 24"/>
                  <a:gd name="T13" fmla="*/ 28 h 28"/>
                  <a:gd name="T14" fmla="*/ 5 w 24"/>
                  <a:gd name="T15" fmla="*/ 27 h 28"/>
                  <a:gd name="T16" fmla="*/ 0 w 24"/>
                  <a:gd name="T17" fmla="*/ 22 h 28"/>
                  <a:gd name="T18" fmla="*/ 3 w 24"/>
                  <a:gd name="T19" fmla="*/ 19 h 28"/>
                  <a:gd name="T20" fmla="*/ 3 w 24"/>
                  <a:gd name="T21" fmla="*/ 15 h 28"/>
                  <a:gd name="T22" fmla="*/ 1 w 24"/>
                  <a:gd name="T23" fmla="*/ 9 h 28"/>
                  <a:gd name="T24" fmla="*/ 6 w 24"/>
                  <a:gd name="T25" fmla="*/ 7 h 28"/>
                  <a:gd name="T26" fmla="*/ 16 w 24"/>
                  <a:gd name="T27" fmla="*/ 14 h 28"/>
                  <a:gd name="T28" fmla="*/ 14 w 24"/>
                  <a:gd name="T29" fmla="*/ 9 h 28"/>
                  <a:gd name="T30" fmla="*/ 9 w 24"/>
                  <a:gd name="T31" fmla="*/ 6 h 28"/>
                  <a:gd name="T32" fmla="*/ 8 w 24"/>
                  <a:gd name="T33" fmla="*/ 1 h 28"/>
                  <a:gd name="T34" fmla="*/ 9 w 24"/>
                  <a:gd name="T35" fmla="*/ 0 h 28"/>
                  <a:gd name="T36" fmla="*/ 14 w 24"/>
                  <a:gd name="T37" fmla="*/ 1 h 28"/>
                  <a:gd name="T38" fmla="*/ 14 w 24"/>
                  <a:gd name="T39" fmla="*/ 4 h 28"/>
                  <a:gd name="T40" fmla="*/ 21 w 24"/>
                  <a:gd name="T41" fmla="*/ 6 h 28"/>
                  <a:gd name="T42" fmla="*/ 24 w 24"/>
                  <a:gd name="T43" fmla="*/ 7 h 28"/>
                  <a:gd name="T44" fmla="*/ 21 w 24"/>
                  <a:gd name="T45" fmla="*/ 15 h 2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"/>
                  <a:gd name="T70" fmla="*/ 0 h 28"/>
                  <a:gd name="T71" fmla="*/ 24 w 24"/>
                  <a:gd name="T72" fmla="*/ 28 h 2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" h="28">
                    <a:moveTo>
                      <a:pt x="21" y="15"/>
                    </a:moveTo>
                    <a:lnTo>
                      <a:pt x="21" y="22"/>
                    </a:lnTo>
                    <a:lnTo>
                      <a:pt x="24" y="25"/>
                    </a:lnTo>
                    <a:lnTo>
                      <a:pt x="22" y="28"/>
                    </a:lnTo>
                    <a:lnTo>
                      <a:pt x="19" y="25"/>
                    </a:lnTo>
                    <a:lnTo>
                      <a:pt x="14" y="27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0" y="22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1" y="9"/>
                    </a:lnTo>
                    <a:lnTo>
                      <a:pt x="6" y="7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9" y="6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14" y="4"/>
                    </a:lnTo>
                    <a:lnTo>
                      <a:pt x="21" y="6"/>
                    </a:lnTo>
                    <a:lnTo>
                      <a:pt x="24" y="7"/>
                    </a:lnTo>
                    <a:lnTo>
                      <a:pt x="21" y="1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0" name="Freeform 389">
                <a:extLst>
                  <a:ext uri="{FF2B5EF4-FFF2-40B4-BE49-F238E27FC236}">
                    <a16:creationId xmlns:a16="http://schemas.microsoft.com/office/drawing/2014/main" id="{120AA8C0-7845-EC22-707D-70100DAFA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705"/>
                <a:ext cx="22" cy="54"/>
              </a:xfrm>
              <a:custGeom>
                <a:avLst/>
                <a:gdLst>
                  <a:gd name="T0" fmla="*/ 20 w 22"/>
                  <a:gd name="T1" fmla="*/ 0 h 54"/>
                  <a:gd name="T2" fmla="*/ 19 w 22"/>
                  <a:gd name="T3" fmla="*/ 0 h 54"/>
                  <a:gd name="T4" fmla="*/ 15 w 22"/>
                  <a:gd name="T5" fmla="*/ 3 h 54"/>
                  <a:gd name="T6" fmla="*/ 11 w 22"/>
                  <a:gd name="T7" fmla="*/ 4 h 54"/>
                  <a:gd name="T8" fmla="*/ 9 w 22"/>
                  <a:gd name="T9" fmla="*/ 6 h 54"/>
                  <a:gd name="T10" fmla="*/ 9 w 22"/>
                  <a:gd name="T11" fmla="*/ 9 h 54"/>
                  <a:gd name="T12" fmla="*/ 8 w 22"/>
                  <a:gd name="T13" fmla="*/ 15 h 54"/>
                  <a:gd name="T14" fmla="*/ 9 w 22"/>
                  <a:gd name="T15" fmla="*/ 20 h 54"/>
                  <a:gd name="T16" fmla="*/ 0 w 22"/>
                  <a:gd name="T17" fmla="*/ 25 h 54"/>
                  <a:gd name="T18" fmla="*/ 0 w 22"/>
                  <a:gd name="T19" fmla="*/ 28 h 54"/>
                  <a:gd name="T20" fmla="*/ 3 w 22"/>
                  <a:gd name="T21" fmla="*/ 31 h 54"/>
                  <a:gd name="T22" fmla="*/ 8 w 22"/>
                  <a:gd name="T23" fmla="*/ 30 h 54"/>
                  <a:gd name="T24" fmla="*/ 9 w 22"/>
                  <a:gd name="T25" fmla="*/ 33 h 54"/>
                  <a:gd name="T26" fmla="*/ 0 w 22"/>
                  <a:gd name="T27" fmla="*/ 54 h 54"/>
                  <a:gd name="T28" fmla="*/ 11 w 22"/>
                  <a:gd name="T29" fmla="*/ 46 h 54"/>
                  <a:gd name="T30" fmla="*/ 17 w 22"/>
                  <a:gd name="T31" fmla="*/ 28 h 54"/>
                  <a:gd name="T32" fmla="*/ 19 w 22"/>
                  <a:gd name="T33" fmla="*/ 27 h 54"/>
                  <a:gd name="T34" fmla="*/ 22 w 22"/>
                  <a:gd name="T35" fmla="*/ 19 h 54"/>
                  <a:gd name="T36" fmla="*/ 17 w 22"/>
                  <a:gd name="T37" fmla="*/ 12 h 54"/>
                  <a:gd name="T38" fmla="*/ 20 w 22"/>
                  <a:gd name="T39" fmla="*/ 0 h 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"/>
                  <a:gd name="T61" fmla="*/ 0 h 54"/>
                  <a:gd name="T62" fmla="*/ 22 w 22"/>
                  <a:gd name="T63" fmla="*/ 54 h 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" h="54">
                    <a:moveTo>
                      <a:pt x="20" y="0"/>
                    </a:moveTo>
                    <a:lnTo>
                      <a:pt x="19" y="0"/>
                    </a:lnTo>
                    <a:lnTo>
                      <a:pt x="15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8" y="15"/>
                    </a:lnTo>
                    <a:lnTo>
                      <a:pt x="9" y="20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31"/>
                    </a:lnTo>
                    <a:lnTo>
                      <a:pt x="8" y="30"/>
                    </a:lnTo>
                    <a:lnTo>
                      <a:pt x="9" y="33"/>
                    </a:lnTo>
                    <a:lnTo>
                      <a:pt x="0" y="54"/>
                    </a:lnTo>
                    <a:lnTo>
                      <a:pt x="11" y="46"/>
                    </a:lnTo>
                    <a:lnTo>
                      <a:pt x="17" y="28"/>
                    </a:lnTo>
                    <a:lnTo>
                      <a:pt x="19" y="27"/>
                    </a:lnTo>
                    <a:lnTo>
                      <a:pt x="22" y="19"/>
                    </a:lnTo>
                    <a:lnTo>
                      <a:pt x="17" y="1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1" name="Freeform 390">
                <a:extLst>
                  <a:ext uri="{FF2B5EF4-FFF2-40B4-BE49-F238E27FC236}">
                    <a16:creationId xmlns:a16="http://schemas.microsoft.com/office/drawing/2014/main" id="{6D951FE6-D1C9-D843-D597-952F19B2E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705"/>
                <a:ext cx="22" cy="54"/>
              </a:xfrm>
              <a:custGeom>
                <a:avLst/>
                <a:gdLst>
                  <a:gd name="T0" fmla="*/ 20 w 22"/>
                  <a:gd name="T1" fmla="*/ 0 h 54"/>
                  <a:gd name="T2" fmla="*/ 19 w 22"/>
                  <a:gd name="T3" fmla="*/ 0 h 54"/>
                  <a:gd name="T4" fmla="*/ 15 w 22"/>
                  <a:gd name="T5" fmla="*/ 3 h 54"/>
                  <a:gd name="T6" fmla="*/ 11 w 22"/>
                  <a:gd name="T7" fmla="*/ 4 h 54"/>
                  <a:gd name="T8" fmla="*/ 9 w 22"/>
                  <a:gd name="T9" fmla="*/ 6 h 54"/>
                  <a:gd name="T10" fmla="*/ 9 w 22"/>
                  <a:gd name="T11" fmla="*/ 9 h 54"/>
                  <a:gd name="T12" fmla="*/ 8 w 22"/>
                  <a:gd name="T13" fmla="*/ 15 h 54"/>
                  <a:gd name="T14" fmla="*/ 9 w 22"/>
                  <a:gd name="T15" fmla="*/ 20 h 54"/>
                  <a:gd name="T16" fmla="*/ 0 w 22"/>
                  <a:gd name="T17" fmla="*/ 25 h 54"/>
                  <a:gd name="T18" fmla="*/ 0 w 22"/>
                  <a:gd name="T19" fmla="*/ 28 h 54"/>
                  <a:gd name="T20" fmla="*/ 3 w 22"/>
                  <a:gd name="T21" fmla="*/ 31 h 54"/>
                  <a:gd name="T22" fmla="*/ 8 w 22"/>
                  <a:gd name="T23" fmla="*/ 30 h 54"/>
                  <a:gd name="T24" fmla="*/ 9 w 22"/>
                  <a:gd name="T25" fmla="*/ 33 h 54"/>
                  <a:gd name="T26" fmla="*/ 0 w 22"/>
                  <a:gd name="T27" fmla="*/ 54 h 54"/>
                  <a:gd name="T28" fmla="*/ 11 w 22"/>
                  <a:gd name="T29" fmla="*/ 46 h 54"/>
                  <a:gd name="T30" fmla="*/ 17 w 22"/>
                  <a:gd name="T31" fmla="*/ 28 h 54"/>
                  <a:gd name="T32" fmla="*/ 19 w 22"/>
                  <a:gd name="T33" fmla="*/ 27 h 54"/>
                  <a:gd name="T34" fmla="*/ 22 w 22"/>
                  <a:gd name="T35" fmla="*/ 19 h 54"/>
                  <a:gd name="T36" fmla="*/ 17 w 22"/>
                  <a:gd name="T37" fmla="*/ 12 h 54"/>
                  <a:gd name="T38" fmla="*/ 20 w 22"/>
                  <a:gd name="T39" fmla="*/ 0 h 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"/>
                  <a:gd name="T61" fmla="*/ 0 h 54"/>
                  <a:gd name="T62" fmla="*/ 22 w 22"/>
                  <a:gd name="T63" fmla="*/ 54 h 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" h="54">
                    <a:moveTo>
                      <a:pt x="20" y="0"/>
                    </a:moveTo>
                    <a:lnTo>
                      <a:pt x="19" y="0"/>
                    </a:lnTo>
                    <a:lnTo>
                      <a:pt x="15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8" y="15"/>
                    </a:lnTo>
                    <a:lnTo>
                      <a:pt x="9" y="20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31"/>
                    </a:lnTo>
                    <a:lnTo>
                      <a:pt x="8" y="30"/>
                    </a:lnTo>
                    <a:lnTo>
                      <a:pt x="9" y="33"/>
                    </a:lnTo>
                    <a:lnTo>
                      <a:pt x="0" y="54"/>
                    </a:lnTo>
                    <a:lnTo>
                      <a:pt x="11" y="46"/>
                    </a:lnTo>
                    <a:lnTo>
                      <a:pt x="17" y="28"/>
                    </a:lnTo>
                    <a:lnTo>
                      <a:pt x="19" y="27"/>
                    </a:lnTo>
                    <a:lnTo>
                      <a:pt x="22" y="19"/>
                    </a:lnTo>
                    <a:lnTo>
                      <a:pt x="17" y="12"/>
                    </a:lnTo>
                    <a:lnTo>
                      <a:pt x="20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2" name="Freeform 391">
                <a:extLst>
                  <a:ext uri="{FF2B5EF4-FFF2-40B4-BE49-F238E27FC236}">
                    <a16:creationId xmlns:a16="http://schemas.microsoft.com/office/drawing/2014/main" id="{77309CDF-A395-6267-A444-4C0356FCF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00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44 w 49"/>
                  <a:gd name="T3" fmla="*/ 0 h 38"/>
                  <a:gd name="T4" fmla="*/ 22 w 49"/>
                  <a:gd name="T5" fmla="*/ 5 h 38"/>
                  <a:gd name="T6" fmla="*/ 22 w 49"/>
                  <a:gd name="T7" fmla="*/ 8 h 38"/>
                  <a:gd name="T8" fmla="*/ 22 w 49"/>
                  <a:gd name="T9" fmla="*/ 11 h 38"/>
                  <a:gd name="T10" fmla="*/ 17 w 49"/>
                  <a:gd name="T11" fmla="*/ 11 h 38"/>
                  <a:gd name="T12" fmla="*/ 12 w 49"/>
                  <a:gd name="T13" fmla="*/ 7 h 38"/>
                  <a:gd name="T14" fmla="*/ 8 w 49"/>
                  <a:gd name="T15" fmla="*/ 11 h 38"/>
                  <a:gd name="T16" fmla="*/ 4 w 49"/>
                  <a:gd name="T17" fmla="*/ 21 h 38"/>
                  <a:gd name="T18" fmla="*/ 6 w 49"/>
                  <a:gd name="T19" fmla="*/ 29 h 38"/>
                  <a:gd name="T20" fmla="*/ 1 w 49"/>
                  <a:gd name="T21" fmla="*/ 32 h 38"/>
                  <a:gd name="T22" fmla="*/ 0 w 49"/>
                  <a:gd name="T23" fmla="*/ 34 h 38"/>
                  <a:gd name="T24" fmla="*/ 0 w 49"/>
                  <a:gd name="T25" fmla="*/ 38 h 38"/>
                  <a:gd name="T26" fmla="*/ 9 w 49"/>
                  <a:gd name="T27" fmla="*/ 37 h 38"/>
                  <a:gd name="T28" fmla="*/ 11 w 49"/>
                  <a:gd name="T29" fmla="*/ 34 h 38"/>
                  <a:gd name="T30" fmla="*/ 14 w 49"/>
                  <a:gd name="T31" fmla="*/ 34 h 38"/>
                  <a:gd name="T32" fmla="*/ 17 w 49"/>
                  <a:gd name="T33" fmla="*/ 30 h 38"/>
                  <a:gd name="T34" fmla="*/ 22 w 49"/>
                  <a:gd name="T35" fmla="*/ 32 h 38"/>
                  <a:gd name="T36" fmla="*/ 30 w 49"/>
                  <a:gd name="T37" fmla="*/ 30 h 38"/>
                  <a:gd name="T38" fmla="*/ 32 w 49"/>
                  <a:gd name="T39" fmla="*/ 26 h 38"/>
                  <a:gd name="T40" fmla="*/ 30 w 49"/>
                  <a:gd name="T41" fmla="*/ 24 h 38"/>
                  <a:gd name="T42" fmla="*/ 32 w 49"/>
                  <a:gd name="T43" fmla="*/ 21 h 38"/>
                  <a:gd name="T44" fmla="*/ 36 w 49"/>
                  <a:gd name="T45" fmla="*/ 18 h 38"/>
                  <a:gd name="T46" fmla="*/ 39 w 49"/>
                  <a:gd name="T47" fmla="*/ 19 h 38"/>
                  <a:gd name="T48" fmla="*/ 44 w 49"/>
                  <a:gd name="T49" fmla="*/ 18 h 38"/>
                  <a:gd name="T50" fmla="*/ 43 w 49"/>
                  <a:gd name="T51" fmla="*/ 16 h 38"/>
                  <a:gd name="T52" fmla="*/ 41 w 49"/>
                  <a:gd name="T53" fmla="*/ 13 h 38"/>
                  <a:gd name="T54" fmla="*/ 49 w 49"/>
                  <a:gd name="T55" fmla="*/ 0 h 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"/>
                  <a:gd name="T85" fmla="*/ 0 h 38"/>
                  <a:gd name="T86" fmla="*/ 49 w 49"/>
                  <a:gd name="T87" fmla="*/ 38 h 3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" h="38">
                    <a:moveTo>
                      <a:pt x="49" y="0"/>
                    </a:moveTo>
                    <a:lnTo>
                      <a:pt x="44" y="0"/>
                    </a:lnTo>
                    <a:lnTo>
                      <a:pt x="22" y="5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17" y="11"/>
                    </a:lnTo>
                    <a:lnTo>
                      <a:pt x="12" y="7"/>
                    </a:lnTo>
                    <a:lnTo>
                      <a:pt x="8" y="11"/>
                    </a:lnTo>
                    <a:lnTo>
                      <a:pt x="4" y="21"/>
                    </a:lnTo>
                    <a:lnTo>
                      <a:pt x="6" y="29"/>
                    </a:lnTo>
                    <a:lnTo>
                      <a:pt x="1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9" y="37"/>
                    </a:lnTo>
                    <a:lnTo>
                      <a:pt x="11" y="34"/>
                    </a:lnTo>
                    <a:lnTo>
                      <a:pt x="14" y="34"/>
                    </a:lnTo>
                    <a:lnTo>
                      <a:pt x="17" y="30"/>
                    </a:lnTo>
                    <a:lnTo>
                      <a:pt x="22" y="32"/>
                    </a:lnTo>
                    <a:lnTo>
                      <a:pt x="30" y="30"/>
                    </a:lnTo>
                    <a:lnTo>
                      <a:pt x="32" y="26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6" y="18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43" y="16"/>
                    </a:lnTo>
                    <a:lnTo>
                      <a:pt x="41" y="13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3" name="Freeform 392">
                <a:extLst>
                  <a:ext uri="{FF2B5EF4-FFF2-40B4-BE49-F238E27FC236}">
                    <a16:creationId xmlns:a16="http://schemas.microsoft.com/office/drawing/2014/main" id="{E6F90C54-32ED-5195-93E9-611DE6663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00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44 w 49"/>
                  <a:gd name="T3" fmla="*/ 0 h 38"/>
                  <a:gd name="T4" fmla="*/ 22 w 49"/>
                  <a:gd name="T5" fmla="*/ 5 h 38"/>
                  <a:gd name="T6" fmla="*/ 22 w 49"/>
                  <a:gd name="T7" fmla="*/ 8 h 38"/>
                  <a:gd name="T8" fmla="*/ 22 w 49"/>
                  <a:gd name="T9" fmla="*/ 11 h 38"/>
                  <a:gd name="T10" fmla="*/ 17 w 49"/>
                  <a:gd name="T11" fmla="*/ 11 h 38"/>
                  <a:gd name="T12" fmla="*/ 12 w 49"/>
                  <a:gd name="T13" fmla="*/ 7 h 38"/>
                  <a:gd name="T14" fmla="*/ 8 w 49"/>
                  <a:gd name="T15" fmla="*/ 11 h 38"/>
                  <a:gd name="T16" fmla="*/ 4 w 49"/>
                  <a:gd name="T17" fmla="*/ 21 h 38"/>
                  <a:gd name="T18" fmla="*/ 6 w 49"/>
                  <a:gd name="T19" fmla="*/ 29 h 38"/>
                  <a:gd name="T20" fmla="*/ 1 w 49"/>
                  <a:gd name="T21" fmla="*/ 32 h 38"/>
                  <a:gd name="T22" fmla="*/ 0 w 49"/>
                  <a:gd name="T23" fmla="*/ 34 h 38"/>
                  <a:gd name="T24" fmla="*/ 0 w 49"/>
                  <a:gd name="T25" fmla="*/ 38 h 38"/>
                  <a:gd name="T26" fmla="*/ 9 w 49"/>
                  <a:gd name="T27" fmla="*/ 37 h 38"/>
                  <a:gd name="T28" fmla="*/ 11 w 49"/>
                  <a:gd name="T29" fmla="*/ 34 h 38"/>
                  <a:gd name="T30" fmla="*/ 14 w 49"/>
                  <a:gd name="T31" fmla="*/ 34 h 38"/>
                  <a:gd name="T32" fmla="*/ 17 w 49"/>
                  <a:gd name="T33" fmla="*/ 30 h 38"/>
                  <a:gd name="T34" fmla="*/ 22 w 49"/>
                  <a:gd name="T35" fmla="*/ 32 h 38"/>
                  <a:gd name="T36" fmla="*/ 30 w 49"/>
                  <a:gd name="T37" fmla="*/ 30 h 38"/>
                  <a:gd name="T38" fmla="*/ 32 w 49"/>
                  <a:gd name="T39" fmla="*/ 26 h 38"/>
                  <a:gd name="T40" fmla="*/ 30 w 49"/>
                  <a:gd name="T41" fmla="*/ 24 h 38"/>
                  <a:gd name="T42" fmla="*/ 32 w 49"/>
                  <a:gd name="T43" fmla="*/ 21 h 38"/>
                  <a:gd name="T44" fmla="*/ 36 w 49"/>
                  <a:gd name="T45" fmla="*/ 18 h 38"/>
                  <a:gd name="T46" fmla="*/ 39 w 49"/>
                  <a:gd name="T47" fmla="*/ 19 h 38"/>
                  <a:gd name="T48" fmla="*/ 44 w 49"/>
                  <a:gd name="T49" fmla="*/ 18 h 38"/>
                  <a:gd name="T50" fmla="*/ 43 w 49"/>
                  <a:gd name="T51" fmla="*/ 16 h 38"/>
                  <a:gd name="T52" fmla="*/ 41 w 49"/>
                  <a:gd name="T53" fmla="*/ 13 h 38"/>
                  <a:gd name="T54" fmla="*/ 49 w 49"/>
                  <a:gd name="T55" fmla="*/ 0 h 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"/>
                  <a:gd name="T85" fmla="*/ 0 h 38"/>
                  <a:gd name="T86" fmla="*/ 49 w 49"/>
                  <a:gd name="T87" fmla="*/ 38 h 3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" h="38">
                    <a:moveTo>
                      <a:pt x="49" y="0"/>
                    </a:moveTo>
                    <a:lnTo>
                      <a:pt x="44" y="0"/>
                    </a:lnTo>
                    <a:lnTo>
                      <a:pt x="22" y="5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17" y="11"/>
                    </a:lnTo>
                    <a:lnTo>
                      <a:pt x="12" y="7"/>
                    </a:lnTo>
                    <a:lnTo>
                      <a:pt x="8" y="11"/>
                    </a:lnTo>
                    <a:lnTo>
                      <a:pt x="4" y="21"/>
                    </a:lnTo>
                    <a:lnTo>
                      <a:pt x="6" y="29"/>
                    </a:lnTo>
                    <a:lnTo>
                      <a:pt x="1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9" y="37"/>
                    </a:lnTo>
                    <a:lnTo>
                      <a:pt x="11" y="34"/>
                    </a:lnTo>
                    <a:lnTo>
                      <a:pt x="14" y="34"/>
                    </a:lnTo>
                    <a:lnTo>
                      <a:pt x="17" y="30"/>
                    </a:lnTo>
                    <a:lnTo>
                      <a:pt x="22" y="32"/>
                    </a:lnTo>
                    <a:lnTo>
                      <a:pt x="30" y="30"/>
                    </a:lnTo>
                    <a:lnTo>
                      <a:pt x="32" y="26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6" y="18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43" y="16"/>
                    </a:lnTo>
                    <a:lnTo>
                      <a:pt x="41" y="13"/>
                    </a:lnTo>
                    <a:lnTo>
                      <a:pt x="49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4" name="Freeform 393">
                <a:extLst>
                  <a:ext uri="{FF2B5EF4-FFF2-40B4-BE49-F238E27FC236}">
                    <a16:creationId xmlns:a16="http://schemas.microsoft.com/office/drawing/2014/main" id="{2DFA64FC-EEB2-D248-179D-FEBFAB89D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1840"/>
                <a:ext cx="18" cy="13"/>
              </a:xfrm>
              <a:custGeom>
                <a:avLst/>
                <a:gdLst>
                  <a:gd name="T0" fmla="*/ 15 w 18"/>
                  <a:gd name="T1" fmla="*/ 6 h 13"/>
                  <a:gd name="T2" fmla="*/ 18 w 18"/>
                  <a:gd name="T3" fmla="*/ 6 h 13"/>
                  <a:gd name="T4" fmla="*/ 13 w 18"/>
                  <a:gd name="T5" fmla="*/ 3 h 13"/>
                  <a:gd name="T6" fmla="*/ 2 w 18"/>
                  <a:gd name="T7" fmla="*/ 0 h 13"/>
                  <a:gd name="T8" fmla="*/ 0 w 18"/>
                  <a:gd name="T9" fmla="*/ 3 h 13"/>
                  <a:gd name="T10" fmla="*/ 4 w 18"/>
                  <a:gd name="T11" fmla="*/ 10 h 13"/>
                  <a:gd name="T12" fmla="*/ 11 w 18"/>
                  <a:gd name="T13" fmla="*/ 13 h 13"/>
                  <a:gd name="T14" fmla="*/ 15 w 18"/>
                  <a:gd name="T15" fmla="*/ 6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13"/>
                  <a:gd name="T26" fmla="*/ 18 w 18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13">
                    <a:moveTo>
                      <a:pt x="15" y="6"/>
                    </a:moveTo>
                    <a:lnTo>
                      <a:pt x="18" y="6"/>
                    </a:lnTo>
                    <a:lnTo>
                      <a:pt x="13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4" y="10"/>
                    </a:lnTo>
                    <a:lnTo>
                      <a:pt x="11" y="13"/>
                    </a:lnTo>
                    <a:lnTo>
                      <a:pt x="15" y="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5" name="Freeform 394">
                <a:extLst>
                  <a:ext uri="{FF2B5EF4-FFF2-40B4-BE49-F238E27FC236}">
                    <a16:creationId xmlns:a16="http://schemas.microsoft.com/office/drawing/2014/main" id="{246A9020-8A80-6393-5017-7E803B28A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1840"/>
                <a:ext cx="18" cy="13"/>
              </a:xfrm>
              <a:custGeom>
                <a:avLst/>
                <a:gdLst>
                  <a:gd name="T0" fmla="*/ 15 w 18"/>
                  <a:gd name="T1" fmla="*/ 6 h 13"/>
                  <a:gd name="T2" fmla="*/ 18 w 18"/>
                  <a:gd name="T3" fmla="*/ 6 h 13"/>
                  <a:gd name="T4" fmla="*/ 13 w 18"/>
                  <a:gd name="T5" fmla="*/ 3 h 13"/>
                  <a:gd name="T6" fmla="*/ 2 w 18"/>
                  <a:gd name="T7" fmla="*/ 0 h 13"/>
                  <a:gd name="T8" fmla="*/ 0 w 18"/>
                  <a:gd name="T9" fmla="*/ 3 h 13"/>
                  <a:gd name="T10" fmla="*/ 4 w 18"/>
                  <a:gd name="T11" fmla="*/ 10 h 13"/>
                  <a:gd name="T12" fmla="*/ 11 w 18"/>
                  <a:gd name="T13" fmla="*/ 13 h 13"/>
                  <a:gd name="T14" fmla="*/ 15 w 18"/>
                  <a:gd name="T15" fmla="*/ 6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13"/>
                  <a:gd name="T26" fmla="*/ 18 w 18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13">
                    <a:moveTo>
                      <a:pt x="15" y="6"/>
                    </a:moveTo>
                    <a:lnTo>
                      <a:pt x="18" y="6"/>
                    </a:lnTo>
                    <a:lnTo>
                      <a:pt x="13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4" y="10"/>
                    </a:lnTo>
                    <a:lnTo>
                      <a:pt x="11" y="13"/>
                    </a:lnTo>
                    <a:lnTo>
                      <a:pt x="15" y="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6" name="Freeform 395">
                <a:extLst>
                  <a:ext uri="{FF2B5EF4-FFF2-40B4-BE49-F238E27FC236}">
                    <a16:creationId xmlns:a16="http://schemas.microsoft.com/office/drawing/2014/main" id="{12458FFC-F972-62AE-90F0-D72C5AE85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" y="1789"/>
                <a:ext cx="22" cy="22"/>
              </a:xfrm>
              <a:custGeom>
                <a:avLst/>
                <a:gdLst>
                  <a:gd name="T0" fmla="*/ 22 w 22"/>
                  <a:gd name="T1" fmla="*/ 22 h 22"/>
                  <a:gd name="T2" fmla="*/ 22 w 22"/>
                  <a:gd name="T3" fmla="*/ 21 h 22"/>
                  <a:gd name="T4" fmla="*/ 22 w 22"/>
                  <a:gd name="T5" fmla="*/ 18 h 22"/>
                  <a:gd name="T6" fmla="*/ 10 w 22"/>
                  <a:gd name="T7" fmla="*/ 14 h 22"/>
                  <a:gd name="T8" fmla="*/ 11 w 22"/>
                  <a:gd name="T9" fmla="*/ 6 h 22"/>
                  <a:gd name="T10" fmla="*/ 10 w 22"/>
                  <a:gd name="T11" fmla="*/ 2 h 22"/>
                  <a:gd name="T12" fmla="*/ 7 w 22"/>
                  <a:gd name="T13" fmla="*/ 0 h 22"/>
                  <a:gd name="T14" fmla="*/ 0 w 22"/>
                  <a:gd name="T15" fmla="*/ 11 h 22"/>
                  <a:gd name="T16" fmla="*/ 3 w 22"/>
                  <a:gd name="T17" fmla="*/ 16 h 22"/>
                  <a:gd name="T18" fmla="*/ 13 w 22"/>
                  <a:gd name="T19" fmla="*/ 18 h 22"/>
                  <a:gd name="T20" fmla="*/ 19 w 22"/>
                  <a:gd name="T21" fmla="*/ 22 h 22"/>
                  <a:gd name="T22" fmla="*/ 22 w 22"/>
                  <a:gd name="T23" fmla="*/ 22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22"/>
                  <a:gd name="T38" fmla="*/ 22 w 22"/>
                  <a:gd name="T39" fmla="*/ 22 h 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22">
                    <a:moveTo>
                      <a:pt x="22" y="22"/>
                    </a:moveTo>
                    <a:lnTo>
                      <a:pt x="22" y="21"/>
                    </a:lnTo>
                    <a:lnTo>
                      <a:pt x="22" y="18"/>
                    </a:lnTo>
                    <a:lnTo>
                      <a:pt x="10" y="14"/>
                    </a:lnTo>
                    <a:lnTo>
                      <a:pt x="11" y="6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0" y="11"/>
                    </a:lnTo>
                    <a:lnTo>
                      <a:pt x="3" y="16"/>
                    </a:lnTo>
                    <a:lnTo>
                      <a:pt x="13" y="18"/>
                    </a:lnTo>
                    <a:lnTo>
                      <a:pt x="19" y="22"/>
                    </a:lnTo>
                    <a:lnTo>
                      <a:pt x="22" y="2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7" name="Freeform 396">
                <a:extLst>
                  <a:ext uri="{FF2B5EF4-FFF2-40B4-BE49-F238E27FC236}">
                    <a16:creationId xmlns:a16="http://schemas.microsoft.com/office/drawing/2014/main" id="{FE435450-9C76-540F-90D4-46FBE703C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" y="1789"/>
                <a:ext cx="22" cy="22"/>
              </a:xfrm>
              <a:custGeom>
                <a:avLst/>
                <a:gdLst>
                  <a:gd name="T0" fmla="*/ 22 w 22"/>
                  <a:gd name="T1" fmla="*/ 22 h 22"/>
                  <a:gd name="T2" fmla="*/ 22 w 22"/>
                  <a:gd name="T3" fmla="*/ 21 h 22"/>
                  <a:gd name="T4" fmla="*/ 22 w 22"/>
                  <a:gd name="T5" fmla="*/ 18 h 22"/>
                  <a:gd name="T6" fmla="*/ 10 w 22"/>
                  <a:gd name="T7" fmla="*/ 14 h 22"/>
                  <a:gd name="T8" fmla="*/ 11 w 22"/>
                  <a:gd name="T9" fmla="*/ 6 h 22"/>
                  <a:gd name="T10" fmla="*/ 10 w 22"/>
                  <a:gd name="T11" fmla="*/ 2 h 22"/>
                  <a:gd name="T12" fmla="*/ 7 w 22"/>
                  <a:gd name="T13" fmla="*/ 0 h 22"/>
                  <a:gd name="T14" fmla="*/ 0 w 22"/>
                  <a:gd name="T15" fmla="*/ 11 h 22"/>
                  <a:gd name="T16" fmla="*/ 3 w 22"/>
                  <a:gd name="T17" fmla="*/ 16 h 22"/>
                  <a:gd name="T18" fmla="*/ 13 w 22"/>
                  <a:gd name="T19" fmla="*/ 18 h 22"/>
                  <a:gd name="T20" fmla="*/ 19 w 22"/>
                  <a:gd name="T21" fmla="*/ 22 h 22"/>
                  <a:gd name="T22" fmla="*/ 22 w 22"/>
                  <a:gd name="T23" fmla="*/ 22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22"/>
                  <a:gd name="T38" fmla="*/ 22 w 22"/>
                  <a:gd name="T39" fmla="*/ 22 h 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22">
                    <a:moveTo>
                      <a:pt x="22" y="22"/>
                    </a:moveTo>
                    <a:lnTo>
                      <a:pt x="22" y="21"/>
                    </a:lnTo>
                    <a:lnTo>
                      <a:pt x="22" y="18"/>
                    </a:lnTo>
                    <a:lnTo>
                      <a:pt x="10" y="14"/>
                    </a:lnTo>
                    <a:lnTo>
                      <a:pt x="11" y="6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0" y="11"/>
                    </a:lnTo>
                    <a:lnTo>
                      <a:pt x="3" y="16"/>
                    </a:lnTo>
                    <a:lnTo>
                      <a:pt x="13" y="18"/>
                    </a:lnTo>
                    <a:lnTo>
                      <a:pt x="19" y="22"/>
                    </a:lnTo>
                    <a:lnTo>
                      <a:pt x="22" y="2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8" name="Freeform 397">
                <a:extLst>
                  <a:ext uri="{FF2B5EF4-FFF2-40B4-BE49-F238E27FC236}">
                    <a16:creationId xmlns:a16="http://schemas.microsoft.com/office/drawing/2014/main" id="{54A659E2-1455-FD5A-116E-5736D4C64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1805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6 h 8"/>
                  <a:gd name="T4" fmla="*/ 8 w 8"/>
                  <a:gd name="T5" fmla="*/ 3 h 8"/>
                  <a:gd name="T6" fmla="*/ 5 w 8"/>
                  <a:gd name="T7" fmla="*/ 0 h 8"/>
                  <a:gd name="T8" fmla="*/ 3 w 8"/>
                  <a:gd name="T9" fmla="*/ 0 h 8"/>
                  <a:gd name="T10" fmla="*/ 0 w 8"/>
                  <a:gd name="T11" fmla="*/ 5 h 8"/>
                  <a:gd name="T12" fmla="*/ 1 w 8"/>
                  <a:gd name="T13" fmla="*/ 8 h 8"/>
                  <a:gd name="T14" fmla="*/ 8 w 8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"/>
                  <a:gd name="T25" fmla="*/ 0 h 8"/>
                  <a:gd name="T26" fmla="*/ 8 w 8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" h="8">
                    <a:moveTo>
                      <a:pt x="8" y="8"/>
                    </a:moveTo>
                    <a:lnTo>
                      <a:pt x="8" y="6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39" name="Freeform 398">
                <a:extLst>
                  <a:ext uri="{FF2B5EF4-FFF2-40B4-BE49-F238E27FC236}">
                    <a16:creationId xmlns:a16="http://schemas.microsoft.com/office/drawing/2014/main" id="{96A8332D-2A66-EACC-9ADE-DF8B53861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0" y="1805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6 h 8"/>
                  <a:gd name="T4" fmla="*/ 8 w 8"/>
                  <a:gd name="T5" fmla="*/ 3 h 8"/>
                  <a:gd name="T6" fmla="*/ 5 w 8"/>
                  <a:gd name="T7" fmla="*/ 0 h 8"/>
                  <a:gd name="T8" fmla="*/ 3 w 8"/>
                  <a:gd name="T9" fmla="*/ 0 h 8"/>
                  <a:gd name="T10" fmla="*/ 0 w 8"/>
                  <a:gd name="T11" fmla="*/ 5 h 8"/>
                  <a:gd name="T12" fmla="*/ 1 w 8"/>
                  <a:gd name="T13" fmla="*/ 8 h 8"/>
                  <a:gd name="T14" fmla="*/ 8 w 8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"/>
                  <a:gd name="T25" fmla="*/ 0 h 8"/>
                  <a:gd name="T26" fmla="*/ 8 w 8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" h="8">
                    <a:moveTo>
                      <a:pt x="8" y="8"/>
                    </a:moveTo>
                    <a:lnTo>
                      <a:pt x="8" y="6"/>
                    </a:lnTo>
                    <a:lnTo>
                      <a:pt x="8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8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0" name="Freeform 399">
                <a:extLst>
                  <a:ext uri="{FF2B5EF4-FFF2-40B4-BE49-F238E27FC236}">
                    <a16:creationId xmlns:a16="http://schemas.microsoft.com/office/drawing/2014/main" id="{73CAC674-E092-486E-1B83-F554F5C7B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" y="1811"/>
                <a:ext cx="387" cy="628"/>
              </a:xfrm>
              <a:custGeom>
                <a:avLst/>
                <a:gdLst>
                  <a:gd name="T0" fmla="*/ 176 w 387"/>
                  <a:gd name="T1" fmla="*/ 614 h 628"/>
                  <a:gd name="T2" fmla="*/ 211 w 387"/>
                  <a:gd name="T3" fmla="*/ 611 h 628"/>
                  <a:gd name="T4" fmla="*/ 233 w 387"/>
                  <a:gd name="T5" fmla="*/ 615 h 628"/>
                  <a:gd name="T6" fmla="*/ 324 w 387"/>
                  <a:gd name="T7" fmla="*/ 625 h 628"/>
                  <a:gd name="T8" fmla="*/ 319 w 387"/>
                  <a:gd name="T9" fmla="*/ 588 h 628"/>
                  <a:gd name="T10" fmla="*/ 333 w 387"/>
                  <a:gd name="T11" fmla="*/ 571 h 628"/>
                  <a:gd name="T12" fmla="*/ 354 w 387"/>
                  <a:gd name="T13" fmla="*/ 563 h 628"/>
                  <a:gd name="T14" fmla="*/ 386 w 387"/>
                  <a:gd name="T15" fmla="*/ 520 h 628"/>
                  <a:gd name="T16" fmla="*/ 330 w 387"/>
                  <a:gd name="T17" fmla="*/ 488 h 628"/>
                  <a:gd name="T18" fmla="*/ 338 w 387"/>
                  <a:gd name="T19" fmla="*/ 458 h 628"/>
                  <a:gd name="T20" fmla="*/ 324 w 387"/>
                  <a:gd name="T21" fmla="*/ 408 h 628"/>
                  <a:gd name="T22" fmla="*/ 325 w 387"/>
                  <a:gd name="T23" fmla="*/ 348 h 628"/>
                  <a:gd name="T24" fmla="*/ 297 w 387"/>
                  <a:gd name="T25" fmla="*/ 243 h 628"/>
                  <a:gd name="T26" fmla="*/ 250 w 387"/>
                  <a:gd name="T27" fmla="*/ 206 h 628"/>
                  <a:gd name="T28" fmla="*/ 282 w 387"/>
                  <a:gd name="T29" fmla="*/ 198 h 628"/>
                  <a:gd name="T30" fmla="*/ 287 w 387"/>
                  <a:gd name="T31" fmla="*/ 179 h 628"/>
                  <a:gd name="T32" fmla="*/ 340 w 387"/>
                  <a:gd name="T33" fmla="*/ 123 h 628"/>
                  <a:gd name="T34" fmla="*/ 262 w 387"/>
                  <a:gd name="T35" fmla="*/ 83 h 628"/>
                  <a:gd name="T36" fmla="*/ 252 w 387"/>
                  <a:gd name="T37" fmla="*/ 75 h 628"/>
                  <a:gd name="T38" fmla="*/ 265 w 387"/>
                  <a:gd name="T39" fmla="*/ 58 h 628"/>
                  <a:gd name="T40" fmla="*/ 311 w 387"/>
                  <a:gd name="T41" fmla="*/ 39 h 628"/>
                  <a:gd name="T42" fmla="*/ 260 w 387"/>
                  <a:gd name="T43" fmla="*/ 2 h 628"/>
                  <a:gd name="T44" fmla="*/ 223 w 387"/>
                  <a:gd name="T45" fmla="*/ 27 h 628"/>
                  <a:gd name="T46" fmla="*/ 195 w 387"/>
                  <a:gd name="T47" fmla="*/ 58 h 628"/>
                  <a:gd name="T48" fmla="*/ 187 w 387"/>
                  <a:gd name="T49" fmla="*/ 72 h 628"/>
                  <a:gd name="T50" fmla="*/ 196 w 387"/>
                  <a:gd name="T51" fmla="*/ 83 h 628"/>
                  <a:gd name="T52" fmla="*/ 182 w 387"/>
                  <a:gd name="T53" fmla="*/ 98 h 628"/>
                  <a:gd name="T54" fmla="*/ 161 w 387"/>
                  <a:gd name="T55" fmla="*/ 115 h 628"/>
                  <a:gd name="T56" fmla="*/ 166 w 387"/>
                  <a:gd name="T57" fmla="*/ 139 h 628"/>
                  <a:gd name="T58" fmla="*/ 161 w 387"/>
                  <a:gd name="T59" fmla="*/ 168 h 628"/>
                  <a:gd name="T60" fmla="*/ 133 w 387"/>
                  <a:gd name="T61" fmla="*/ 217 h 628"/>
                  <a:gd name="T62" fmla="*/ 164 w 387"/>
                  <a:gd name="T63" fmla="*/ 176 h 628"/>
                  <a:gd name="T64" fmla="*/ 169 w 387"/>
                  <a:gd name="T65" fmla="*/ 187 h 628"/>
                  <a:gd name="T66" fmla="*/ 182 w 387"/>
                  <a:gd name="T67" fmla="*/ 188 h 628"/>
                  <a:gd name="T68" fmla="*/ 182 w 387"/>
                  <a:gd name="T69" fmla="*/ 196 h 628"/>
                  <a:gd name="T70" fmla="*/ 155 w 387"/>
                  <a:gd name="T71" fmla="*/ 252 h 628"/>
                  <a:gd name="T72" fmla="*/ 147 w 387"/>
                  <a:gd name="T73" fmla="*/ 281 h 628"/>
                  <a:gd name="T74" fmla="*/ 171 w 387"/>
                  <a:gd name="T75" fmla="*/ 286 h 628"/>
                  <a:gd name="T76" fmla="*/ 209 w 387"/>
                  <a:gd name="T77" fmla="*/ 279 h 628"/>
                  <a:gd name="T78" fmla="*/ 217 w 387"/>
                  <a:gd name="T79" fmla="*/ 289 h 628"/>
                  <a:gd name="T80" fmla="*/ 201 w 387"/>
                  <a:gd name="T81" fmla="*/ 335 h 628"/>
                  <a:gd name="T82" fmla="*/ 228 w 387"/>
                  <a:gd name="T83" fmla="*/ 343 h 628"/>
                  <a:gd name="T84" fmla="*/ 214 w 387"/>
                  <a:gd name="T85" fmla="*/ 375 h 628"/>
                  <a:gd name="T86" fmla="*/ 201 w 387"/>
                  <a:gd name="T87" fmla="*/ 399 h 628"/>
                  <a:gd name="T88" fmla="*/ 131 w 387"/>
                  <a:gd name="T89" fmla="*/ 415 h 628"/>
                  <a:gd name="T90" fmla="*/ 64 w 387"/>
                  <a:gd name="T91" fmla="*/ 475 h 628"/>
                  <a:gd name="T92" fmla="*/ 88 w 387"/>
                  <a:gd name="T93" fmla="*/ 494 h 628"/>
                  <a:gd name="T94" fmla="*/ 109 w 387"/>
                  <a:gd name="T95" fmla="*/ 515 h 628"/>
                  <a:gd name="T96" fmla="*/ 133 w 387"/>
                  <a:gd name="T97" fmla="*/ 537 h 628"/>
                  <a:gd name="T98" fmla="*/ 177 w 387"/>
                  <a:gd name="T99" fmla="*/ 529 h 628"/>
                  <a:gd name="T100" fmla="*/ 90 w 387"/>
                  <a:gd name="T101" fmla="*/ 550 h 628"/>
                  <a:gd name="T102" fmla="*/ 0 w 387"/>
                  <a:gd name="T103" fmla="*/ 603 h 628"/>
                  <a:gd name="T104" fmla="*/ 21 w 387"/>
                  <a:gd name="T105" fmla="*/ 611 h 628"/>
                  <a:gd name="T106" fmla="*/ 75 w 387"/>
                  <a:gd name="T107" fmla="*/ 601 h 628"/>
                  <a:gd name="T108" fmla="*/ 117 w 387"/>
                  <a:gd name="T109" fmla="*/ 592 h 62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87"/>
                  <a:gd name="T166" fmla="*/ 0 h 628"/>
                  <a:gd name="T167" fmla="*/ 387 w 387"/>
                  <a:gd name="T168" fmla="*/ 628 h 62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87" h="628">
                    <a:moveTo>
                      <a:pt x="155" y="612"/>
                    </a:moveTo>
                    <a:lnTo>
                      <a:pt x="156" y="612"/>
                    </a:lnTo>
                    <a:lnTo>
                      <a:pt x="160" y="609"/>
                    </a:lnTo>
                    <a:lnTo>
                      <a:pt x="168" y="609"/>
                    </a:lnTo>
                    <a:lnTo>
                      <a:pt x="176" y="614"/>
                    </a:lnTo>
                    <a:lnTo>
                      <a:pt x="182" y="614"/>
                    </a:lnTo>
                    <a:lnTo>
                      <a:pt x="180" y="607"/>
                    </a:lnTo>
                    <a:lnTo>
                      <a:pt x="203" y="612"/>
                    </a:lnTo>
                    <a:lnTo>
                      <a:pt x="206" y="611"/>
                    </a:lnTo>
                    <a:lnTo>
                      <a:pt x="211" y="611"/>
                    </a:lnTo>
                    <a:lnTo>
                      <a:pt x="215" y="603"/>
                    </a:lnTo>
                    <a:lnTo>
                      <a:pt x="219" y="607"/>
                    </a:lnTo>
                    <a:lnTo>
                      <a:pt x="223" y="611"/>
                    </a:lnTo>
                    <a:lnTo>
                      <a:pt x="231" y="611"/>
                    </a:lnTo>
                    <a:lnTo>
                      <a:pt x="233" y="615"/>
                    </a:lnTo>
                    <a:lnTo>
                      <a:pt x="236" y="620"/>
                    </a:lnTo>
                    <a:lnTo>
                      <a:pt x="270" y="623"/>
                    </a:lnTo>
                    <a:lnTo>
                      <a:pt x="278" y="628"/>
                    </a:lnTo>
                    <a:lnTo>
                      <a:pt x="322" y="628"/>
                    </a:lnTo>
                    <a:lnTo>
                      <a:pt x="324" y="625"/>
                    </a:lnTo>
                    <a:lnTo>
                      <a:pt x="346" y="617"/>
                    </a:lnTo>
                    <a:lnTo>
                      <a:pt x="349" y="607"/>
                    </a:lnTo>
                    <a:lnTo>
                      <a:pt x="349" y="604"/>
                    </a:lnTo>
                    <a:lnTo>
                      <a:pt x="317" y="596"/>
                    </a:lnTo>
                    <a:lnTo>
                      <a:pt x="319" y="588"/>
                    </a:lnTo>
                    <a:lnTo>
                      <a:pt x="317" y="582"/>
                    </a:lnTo>
                    <a:lnTo>
                      <a:pt x="327" y="580"/>
                    </a:lnTo>
                    <a:lnTo>
                      <a:pt x="329" y="577"/>
                    </a:lnTo>
                    <a:lnTo>
                      <a:pt x="335" y="572"/>
                    </a:lnTo>
                    <a:lnTo>
                      <a:pt x="333" y="571"/>
                    </a:lnTo>
                    <a:lnTo>
                      <a:pt x="329" y="568"/>
                    </a:lnTo>
                    <a:lnTo>
                      <a:pt x="341" y="564"/>
                    </a:lnTo>
                    <a:lnTo>
                      <a:pt x="344" y="568"/>
                    </a:lnTo>
                    <a:lnTo>
                      <a:pt x="351" y="568"/>
                    </a:lnTo>
                    <a:lnTo>
                      <a:pt x="354" y="563"/>
                    </a:lnTo>
                    <a:lnTo>
                      <a:pt x="354" y="555"/>
                    </a:lnTo>
                    <a:lnTo>
                      <a:pt x="359" y="556"/>
                    </a:lnTo>
                    <a:lnTo>
                      <a:pt x="365" y="555"/>
                    </a:lnTo>
                    <a:lnTo>
                      <a:pt x="373" y="549"/>
                    </a:lnTo>
                    <a:lnTo>
                      <a:pt x="386" y="520"/>
                    </a:lnTo>
                    <a:lnTo>
                      <a:pt x="387" y="507"/>
                    </a:lnTo>
                    <a:lnTo>
                      <a:pt x="383" y="494"/>
                    </a:lnTo>
                    <a:lnTo>
                      <a:pt x="370" y="483"/>
                    </a:lnTo>
                    <a:lnTo>
                      <a:pt x="341" y="478"/>
                    </a:lnTo>
                    <a:lnTo>
                      <a:pt x="330" y="488"/>
                    </a:lnTo>
                    <a:lnTo>
                      <a:pt x="329" y="483"/>
                    </a:lnTo>
                    <a:lnTo>
                      <a:pt x="317" y="478"/>
                    </a:lnTo>
                    <a:lnTo>
                      <a:pt x="322" y="470"/>
                    </a:lnTo>
                    <a:lnTo>
                      <a:pt x="335" y="462"/>
                    </a:lnTo>
                    <a:lnTo>
                      <a:pt x="338" y="458"/>
                    </a:lnTo>
                    <a:lnTo>
                      <a:pt x="341" y="450"/>
                    </a:lnTo>
                    <a:lnTo>
                      <a:pt x="332" y="427"/>
                    </a:lnTo>
                    <a:lnTo>
                      <a:pt x="327" y="423"/>
                    </a:lnTo>
                    <a:lnTo>
                      <a:pt x="319" y="410"/>
                    </a:lnTo>
                    <a:lnTo>
                      <a:pt x="324" y="408"/>
                    </a:lnTo>
                    <a:lnTo>
                      <a:pt x="330" y="419"/>
                    </a:lnTo>
                    <a:lnTo>
                      <a:pt x="340" y="423"/>
                    </a:lnTo>
                    <a:lnTo>
                      <a:pt x="341" y="410"/>
                    </a:lnTo>
                    <a:lnTo>
                      <a:pt x="325" y="348"/>
                    </a:lnTo>
                    <a:lnTo>
                      <a:pt x="308" y="337"/>
                    </a:lnTo>
                    <a:lnTo>
                      <a:pt x="305" y="333"/>
                    </a:lnTo>
                    <a:lnTo>
                      <a:pt x="301" y="290"/>
                    </a:lnTo>
                    <a:lnTo>
                      <a:pt x="308" y="262"/>
                    </a:lnTo>
                    <a:lnTo>
                      <a:pt x="297" y="243"/>
                    </a:lnTo>
                    <a:lnTo>
                      <a:pt x="295" y="233"/>
                    </a:lnTo>
                    <a:lnTo>
                      <a:pt x="278" y="214"/>
                    </a:lnTo>
                    <a:lnTo>
                      <a:pt x="274" y="212"/>
                    </a:lnTo>
                    <a:lnTo>
                      <a:pt x="260" y="212"/>
                    </a:lnTo>
                    <a:lnTo>
                      <a:pt x="250" y="206"/>
                    </a:lnTo>
                    <a:lnTo>
                      <a:pt x="250" y="204"/>
                    </a:lnTo>
                    <a:lnTo>
                      <a:pt x="254" y="200"/>
                    </a:lnTo>
                    <a:lnTo>
                      <a:pt x="260" y="196"/>
                    </a:lnTo>
                    <a:lnTo>
                      <a:pt x="274" y="200"/>
                    </a:lnTo>
                    <a:lnTo>
                      <a:pt x="282" y="198"/>
                    </a:lnTo>
                    <a:lnTo>
                      <a:pt x="278" y="185"/>
                    </a:lnTo>
                    <a:lnTo>
                      <a:pt x="274" y="182"/>
                    </a:lnTo>
                    <a:lnTo>
                      <a:pt x="274" y="177"/>
                    </a:lnTo>
                    <a:lnTo>
                      <a:pt x="281" y="180"/>
                    </a:lnTo>
                    <a:lnTo>
                      <a:pt x="287" y="179"/>
                    </a:lnTo>
                    <a:lnTo>
                      <a:pt x="293" y="174"/>
                    </a:lnTo>
                    <a:lnTo>
                      <a:pt x="297" y="168"/>
                    </a:lnTo>
                    <a:lnTo>
                      <a:pt x="311" y="156"/>
                    </a:lnTo>
                    <a:lnTo>
                      <a:pt x="325" y="133"/>
                    </a:lnTo>
                    <a:lnTo>
                      <a:pt x="340" y="123"/>
                    </a:lnTo>
                    <a:lnTo>
                      <a:pt x="344" y="110"/>
                    </a:lnTo>
                    <a:lnTo>
                      <a:pt x="343" y="104"/>
                    </a:lnTo>
                    <a:lnTo>
                      <a:pt x="298" y="88"/>
                    </a:lnTo>
                    <a:lnTo>
                      <a:pt x="290" y="83"/>
                    </a:lnTo>
                    <a:lnTo>
                      <a:pt x="262" y="83"/>
                    </a:lnTo>
                    <a:lnTo>
                      <a:pt x="255" y="86"/>
                    </a:lnTo>
                    <a:lnTo>
                      <a:pt x="254" y="82"/>
                    </a:lnTo>
                    <a:lnTo>
                      <a:pt x="257" y="78"/>
                    </a:lnTo>
                    <a:lnTo>
                      <a:pt x="258" y="75"/>
                    </a:lnTo>
                    <a:lnTo>
                      <a:pt x="252" y="75"/>
                    </a:lnTo>
                    <a:lnTo>
                      <a:pt x="252" y="72"/>
                    </a:lnTo>
                    <a:lnTo>
                      <a:pt x="263" y="72"/>
                    </a:lnTo>
                    <a:lnTo>
                      <a:pt x="273" y="69"/>
                    </a:lnTo>
                    <a:lnTo>
                      <a:pt x="262" y="62"/>
                    </a:lnTo>
                    <a:lnTo>
                      <a:pt x="265" y="58"/>
                    </a:lnTo>
                    <a:lnTo>
                      <a:pt x="265" y="59"/>
                    </a:lnTo>
                    <a:lnTo>
                      <a:pt x="274" y="53"/>
                    </a:lnTo>
                    <a:lnTo>
                      <a:pt x="292" y="50"/>
                    </a:lnTo>
                    <a:lnTo>
                      <a:pt x="300" y="40"/>
                    </a:lnTo>
                    <a:lnTo>
                      <a:pt x="311" y="39"/>
                    </a:lnTo>
                    <a:lnTo>
                      <a:pt x="319" y="21"/>
                    </a:lnTo>
                    <a:lnTo>
                      <a:pt x="313" y="15"/>
                    </a:lnTo>
                    <a:lnTo>
                      <a:pt x="271" y="10"/>
                    </a:lnTo>
                    <a:lnTo>
                      <a:pt x="271" y="8"/>
                    </a:lnTo>
                    <a:lnTo>
                      <a:pt x="260" y="2"/>
                    </a:lnTo>
                    <a:lnTo>
                      <a:pt x="250" y="0"/>
                    </a:lnTo>
                    <a:lnTo>
                      <a:pt x="239" y="10"/>
                    </a:lnTo>
                    <a:lnTo>
                      <a:pt x="236" y="21"/>
                    </a:lnTo>
                    <a:lnTo>
                      <a:pt x="227" y="18"/>
                    </a:lnTo>
                    <a:lnTo>
                      <a:pt x="223" y="27"/>
                    </a:lnTo>
                    <a:lnTo>
                      <a:pt x="220" y="29"/>
                    </a:lnTo>
                    <a:lnTo>
                      <a:pt x="220" y="32"/>
                    </a:lnTo>
                    <a:lnTo>
                      <a:pt x="223" y="40"/>
                    </a:lnTo>
                    <a:lnTo>
                      <a:pt x="199" y="43"/>
                    </a:lnTo>
                    <a:lnTo>
                      <a:pt x="195" y="58"/>
                    </a:lnTo>
                    <a:lnTo>
                      <a:pt x="198" y="62"/>
                    </a:lnTo>
                    <a:lnTo>
                      <a:pt x="196" y="64"/>
                    </a:lnTo>
                    <a:lnTo>
                      <a:pt x="193" y="61"/>
                    </a:lnTo>
                    <a:lnTo>
                      <a:pt x="190" y="61"/>
                    </a:lnTo>
                    <a:lnTo>
                      <a:pt x="187" y="72"/>
                    </a:lnTo>
                    <a:lnTo>
                      <a:pt x="190" y="74"/>
                    </a:lnTo>
                    <a:lnTo>
                      <a:pt x="199" y="75"/>
                    </a:lnTo>
                    <a:lnTo>
                      <a:pt x="196" y="78"/>
                    </a:lnTo>
                    <a:lnTo>
                      <a:pt x="193" y="80"/>
                    </a:lnTo>
                    <a:lnTo>
                      <a:pt x="196" y="83"/>
                    </a:lnTo>
                    <a:lnTo>
                      <a:pt x="190" y="86"/>
                    </a:lnTo>
                    <a:lnTo>
                      <a:pt x="188" y="90"/>
                    </a:lnTo>
                    <a:lnTo>
                      <a:pt x="187" y="94"/>
                    </a:lnTo>
                    <a:lnTo>
                      <a:pt x="185" y="94"/>
                    </a:lnTo>
                    <a:lnTo>
                      <a:pt x="182" y="98"/>
                    </a:lnTo>
                    <a:lnTo>
                      <a:pt x="180" y="99"/>
                    </a:lnTo>
                    <a:lnTo>
                      <a:pt x="177" y="101"/>
                    </a:lnTo>
                    <a:lnTo>
                      <a:pt x="174" y="105"/>
                    </a:lnTo>
                    <a:lnTo>
                      <a:pt x="169" y="115"/>
                    </a:lnTo>
                    <a:lnTo>
                      <a:pt x="161" y="115"/>
                    </a:lnTo>
                    <a:lnTo>
                      <a:pt x="156" y="115"/>
                    </a:lnTo>
                    <a:lnTo>
                      <a:pt x="156" y="118"/>
                    </a:lnTo>
                    <a:lnTo>
                      <a:pt x="163" y="121"/>
                    </a:lnTo>
                    <a:lnTo>
                      <a:pt x="161" y="128"/>
                    </a:lnTo>
                    <a:lnTo>
                      <a:pt x="166" y="139"/>
                    </a:lnTo>
                    <a:lnTo>
                      <a:pt x="187" y="133"/>
                    </a:lnTo>
                    <a:lnTo>
                      <a:pt x="187" y="134"/>
                    </a:lnTo>
                    <a:lnTo>
                      <a:pt x="185" y="137"/>
                    </a:lnTo>
                    <a:lnTo>
                      <a:pt x="163" y="164"/>
                    </a:lnTo>
                    <a:lnTo>
                      <a:pt x="161" y="168"/>
                    </a:lnTo>
                    <a:lnTo>
                      <a:pt x="158" y="171"/>
                    </a:lnTo>
                    <a:lnTo>
                      <a:pt x="152" y="185"/>
                    </a:lnTo>
                    <a:lnTo>
                      <a:pt x="156" y="185"/>
                    </a:lnTo>
                    <a:lnTo>
                      <a:pt x="156" y="188"/>
                    </a:lnTo>
                    <a:lnTo>
                      <a:pt x="133" y="217"/>
                    </a:lnTo>
                    <a:lnTo>
                      <a:pt x="133" y="220"/>
                    </a:lnTo>
                    <a:lnTo>
                      <a:pt x="137" y="222"/>
                    </a:lnTo>
                    <a:lnTo>
                      <a:pt x="140" y="220"/>
                    </a:lnTo>
                    <a:lnTo>
                      <a:pt x="161" y="195"/>
                    </a:lnTo>
                    <a:lnTo>
                      <a:pt x="164" y="176"/>
                    </a:lnTo>
                    <a:lnTo>
                      <a:pt x="182" y="166"/>
                    </a:lnTo>
                    <a:lnTo>
                      <a:pt x="179" y="171"/>
                    </a:lnTo>
                    <a:lnTo>
                      <a:pt x="169" y="180"/>
                    </a:lnTo>
                    <a:lnTo>
                      <a:pt x="166" y="188"/>
                    </a:lnTo>
                    <a:lnTo>
                      <a:pt x="169" y="187"/>
                    </a:lnTo>
                    <a:lnTo>
                      <a:pt x="172" y="187"/>
                    </a:lnTo>
                    <a:lnTo>
                      <a:pt x="174" y="185"/>
                    </a:lnTo>
                    <a:lnTo>
                      <a:pt x="176" y="184"/>
                    </a:lnTo>
                    <a:lnTo>
                      <a:pt x="180" y="188"/>
                    </a:lnTo>
                    <a:lnTo>
                      <a:pt x="182" y="188"/>
                    </a:lnTo>
                    <a:lnTo>
                      <a:pt x="185" y="179"/>
                    </a:lnTo>
                    <a:lnTo>
                      <a:pt x="190" y="185"/>
                    </a:lnTo>
                    <a:lnTo>
                      <a:pt x="193" y="190"/>
                    </a:lnTo>
                    <a:lnTo>
                      <a:pt x="188" y="190"/>
                    </a:lnTo>
                    <a:lnTo>
                      <a:pt x="182" y="196"/>
                    </a:lnTo>
                    <a:lnTo>
                      <a:pt x="177" y="207"/>
                    </a:lnTo>
                    <a:lnTo>
                      <a:pt x="179" y="211"/>
                    </a:lnTo>
                    <a:lnTo>
                      <a:pt x="182" y="217"/>
                    </a:lnTo>
                    <a:lnTo>
                      <a:pt x="180" y="225"/>
                    </a:lnTo>
                    <a:lnTo>
                      <a:pt x="155" y="252"/>
                    </a:lnTo>
                    <a:lnTo>
                      <a:pt x="152" y="260"/>
                    </a:lnTo>
                    <a:lnTo>
                      <a:pt x="148" y="254"/>
                    </a:lnTo>
                    <a:lnTo>
                      <a:pt x="145" y="257"/>
                    </a:lnTo>
                    <a:lnTo>
                      <a:pt x="145" y="276"/>
                    </a:lnTo>
                    <a:lnTo>
                      <a:pt x="147" y="281"/>
                    </a:lnTo>
                    <a:lnTo>
                      <a:pt x="150" y="281"/>
                    </a:lnTo>
                    <a:lnTo>
                      <a:pt x="153" y="270"/>
                    </a:lnTo>
                    <a:lnTo>
                      <a:pt x="155" y="268"/>
                    </a:lnTo>
                    <a:lnTo>
                      <a:pt x="158" y="268"/>
                    </a:lnTo>
                    <a:lnTo>
                      <a:pt x="171" y="286"/>
                    </a:lnTo>
                    <a:lnTo>
                      <a:pt x="174" y="281"/>
                    </a:lnTo>
                    <a:lnTo>
                      <a:pt x="176" y="274"/>
                    </a:lnTo>
                    <a:lnTo>
                      <a:pt x="193" y="282"/>
                    </a:lnTo>
                    <a:lnTo>
                      <a:pt x="207" y="281"/>
                    </a:lnTo>
                    <a:lnTo>
                      <a:pt x="209" y="279"/>
                    </a:lnTo>
                    <a:lnTo>
                      <a:pt x="215" y="278"/>
                    </a:lnTo>
                    <a:lnTo>
                      <a:pt x="231" y="286"/>
                    </a:lnTo>
                    <a:lnTo>
                      <a:pt x="228" y="287"/>
                    </a:lnTo>
                    <a:lnTo>
                      <a:pt x="225" y="286"/>
                    </a:lnTo>
                    <a:lnTo>
                      <a:pt x="217" y="289"/>
                    </a:lnTo>
                    <a:lnTo>
                      <a:pt x="198" y="311"/>
                    </a:lnTo>
                    <a:lnTo>
                      <a:pt x="198" y="317"/>
                    </a:lnTo>
                    <a:lnTo>
                      <a:pt x="201" y="325"/>
                    </a:lnTo>
                    <a:lnTo>
                      <a:pt x="201" y="333"/>
                    </a:lnTo>
                    <a:lnTo>
                      <a:pt x="201" y="335"/>
                    </a:lnTo>
                    <a:lnTo>
                      <a:pt x="204" y="332"/>
                    </a:lnTo>
                    <a:lnTo>
                      <a:pt x="206" y="345"/>
                    </a:lnTo>
                    <a:lnTo>
                      <a:pt x="217" y="345"/>
                    </a:lnTo>
                    <a:lnTo>
                      <a:pt x="227" y="340"/>
                    </a:lnTo>
                    <a:lnTo>
                      <a:pt x="228" y="343"/>
                    </a:lnTo>
                    <a:lnTo>
                      <a:pt x="223" y="346"/>
                    </a:lnTo>
                    <a:lnTo>
                      <a:pt x="219" y="359"/>
                    </a:lnTo>
                    <a:lnTo>
                      <a:pt x="214" y="362"/>
                    </a:lnTo>
                    <a:lnTo>
                      <a:pt x="207" y="370"/>
                    </a:lnTo>
                    <a:lnTo>
                      <a:pt x="214" y="375"/>
                    </a:lnTo>
                    <a:lnTo>
                      <a:pt x="207" y="380"/>
                    </a:lnTo>
                    <a:lnTo>
                      <a:pt x="199" y="391"/>
                    </a:lnTo>
                    <a:lnTo>
                      <a:pt x="201" y="396"/>
                    </a:lnTo>
                    <a:lnTo>
                      <a:pt x="204" y="399"/>
                    </a:lnTo>
                    <a:lnTo>
                      <a:pt x="201" y="399"/>
                    </a:lnTo>
                    <a:lnTo>
                      <a:pt x="195" y="404"/>
                    </a:lnTo>
                    <a:lnTo>
                      <a:pt x="164" y="392"/>
                    </a:lnTo>
                    <a:lnTo>
                      <a:pt x="113" y="415"/>
                    </a:lnTo>
                    <a:lnTo>
                      <a:pt x="117" y="418"/>
                    </a:lnTo>
                    <a:lnTo>
                      <a:pt x="131" y="415"/>
                    </a:lnTo>
                    <a:lnTo>
                      <a:pt x="139" y="415"/>
                    </a:lnTo>
                    <a:lnTo>
                      <a:pt x="133" y="442"/>
                    </a:lnTo>
                    <a:lnTo>
                      <a:pt x="137" y="447"/>
                    </a:lnTo>
                    <a:lnTo>
                      <a:pt x="123" y="462"/>
                    </a:lnTo>
                    <a:lnTo>
                      <a:pt x="64" y="475"/>
                    </a:lnTo>
                    <a:lnTo>
                      <a:pt x="66" y="493"/>
                    </a:lnTo>
                    <a:lnTo>
                      <a:pt x="67" y="496"/>
                    </a:lnTo>
                    <a:lnTo>
                      <a:pt x="72" y="499"/>
                    </a:lnTo>
                    <a:lnTo>
                      <a:pt x="78" y="498"/>
                    </a:lnTo>
                    <a:lnTo>
                      <a:pt x="88" y="494"/>
                    </a:lnTo>
                    <a:lnTo>
                      <a:pt x="96" y="493"/>
                    </a:lnTo>
                    <a:lnTo>
                      <a:pt x="99" y="496"/>
                    </a:lnTo>
                    <a:lnTo>
                      <a:pt x="97" y="507"/>
                    </a:lnTo>
                    <a:lnTo>
                      <a:pt x="99" y="510"/>
                    </a:lnTo>
                    <a:lnTo>
                      <a:pt x="109" y="515"/>
                    </a:lnTo>
                    <a:lnTo>
                      <a:pt x="117" y="510"/>
                    </a:lnTo>
                    <a:lnTo>
                      <a:pt x="120" y="512"/>
                    </a:lnTo>
                    <a:lnTo>
                      <a:pt x="121" y="513"/>
                    </a:lnTo>
                    <a:lnTo>
                      <a:pt x="128" y="534"/>
                    </a:lnTo>
                    <a:lnTo>
                      <a:pt x="133" y="537"/>
                    </a:lnTo>
                    <a:lnTo>
                      <a:pt x="139" y="539"/>
                    </a:lnTo>
                    <a:lnTo>
                      <a:pt x="145" y="537"/>
                    </a:lnTo>
                    <a:lnTo>
                      <a:pt x="152" y="533"/>
                    </a:lnTo>
                    <a:lnTo>
                      <a:pt x="179" y="525"/>
                    </a:lnTo>
                    <a:lnTo>
                      <a:pt x="177" y="529"/>
                    </a:lnTo>
                    <a:lnTo>
                      <a:pt x="153" y="547"/>
                    </a:lnTo>
                    <a:lnTo>
                      <a:pt x="150" y="552"/>
                    </a:lnTo>
                    <a:lnTo>
                      <a:pt x="147" y="555"/>
                    </a:lnTo>
                    <a:lnTo>
                      <a:pt x="96" y="544"/>
                    </a:lnTo>
                    <a:lnTo>
                      <a:pt x="90" y="550"/>
                    </a:lnTo>
                    <a:lnTo>
                      <a:pt x="80" y="553"/>
                    </a:lnTo>
                    <a:lnTo>
                      <a:pt x="70" y="563"/>
                    </a:lnTo>
                    <a:lnTo>
                      <a:pt x="7" y="593"/>
                    </a:lnTo>
                    <a:lnTo>
                      <a:pt x="2" y="600"/>
                    </a:lnTo>
                    <a:lnTo>
                      <a:pt x="0" y="603"/>
                    </a:lnTo>
                    <a:lnTo>
                      <a:pt x="5" y="598"/>
                    </a:lnTo>
                    <a:lnTo>
                      <a:pt x="8" y="596"/>
                    </a:lnTo>
                    <a:lnTo>
                      <a:pt x="16" y="606"/>
                    </a:lnTo>
                    <a:lnTo>
                      <a:pt x="21" y="606"/>
                    </a:lnTo>
                    <a:lnTo>
                      <a:pt x="21" y="611"/>
                    </a:lnTo>
                    <a:lnTo>
                      <a:pt x="26" y="607"/>
                    </a:lnTo>
                    <a:lnTo>
                      <a:pt x="31" y="603"/>
                    </a:lnTo>
                    <a:lnTo>
                      <a:pt x="42" y="600"/>
                    </a:lnTo>
                    <a:lnTo>
                      <a:pt x="50" y="593"/>
                    </a:lnTo>
                    <a:lnTo>
                      <a:pt x="75" y="601"/>
                    </a:lnTo>
                    <a:lnTo>
                      <a:pt x="90" y="612"/>
                    </a:lnTo>
                    <a:lnTo>
                      <a:pt x="96" y="615"/>
                    </a:lnTo>
                    <a:lnTo>
                      <a:pt x="104" y="609"/>
                    </a:lnTo>
                    <a:lnTo>
                      <a:pt x="113" y="592"/>
                    </a:lnTo>
                    <a:lnTo>
                      <a:pt x="117" y="592"/>
                    </a:lnTo>
                    <a:lnTo>
                      <a:pt x="123" y="593"/>
                    </a:lnTo>
                    <a:lnTo>
                      <a:pt x="147" y="593"/>
                    </a:lnTo>
                    <a:lnTo>
                      <a:pt x="155" y="61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1" name="Freeform 400">
                <a:extLst>
                  <a:ext uri="{FF2B5EF4-FFF2-40B4-BE49-F238E27FC236}">
                    <a16:creationId xmlns:a16="http://schemas.microsoft.com/office/drawing/2014/main" id="{6730E92E-9892-740F-48E5-3A8A69ADE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" y="1811"/>
                <a:ext cx="387" cy="628"/>
              </a:xfrm>
              <a:custGeom>
                <a:avLst/>
                <a:gdLst>
                  <a:gd name="T0" fmla="*/ 176 w 387"/>
                  <a:gd name="T1" fmla="*/ 614 h 628"/>
                  <a:gd name="T2" fmla="*/ 211 w 387"/>
                  <a:gd name="T3" fmla="*/ 611 h 628"/>
                  <a:gd name="T4" fmla="*/ 233 w 387"/>
                  <a:gd name="T5" fmla="*/ 615 h 628"/>
                  <a:gd name="T6" fmla="*/ 324 w 387"/>
                  <a:gd name="T7" fmla="*/ 625 h 628"/>
                  <a:gd name="T8" fmla="*/ 319 w 387"/>
                  <a:gd name="T9" fmla="*/ 588 h 628"/>
                  <a:gd name="T10" fmla="*/ 333 w 387"/>
                  <a:gd name="T11" fmla="*/ 571 h 628"/>
                  <a:gd name="T12" fmla="*/ 354 w 387"/>
                  <a:gd name="T13" fmla="*/ 563 h 628"/>
                  <a:gd name="T14" fmla="*/ 386 w 387"/>
                  <a:gd name="T15" fmla="*/ 520 h 628"/>
                  <a:gd name="T16" fmla="*/ 330 w 387"/>
                  <a:gd name="T17" fmla="*/ 488 h 628"/>
                  <a:gd name="T18" fmla="*/ 338 w 387"/>
                  <a:gd name="T19" fmla="*/ 458 h 628"/>
                  <a:gd name="T20" fmla="*/ 324 w 387"/>
                  <a:gd name="T21" fmla="*/ 408 h 628"/>
                  <a:gd name="T22" fmla="*/ 325 w 387"/>
                  <a:gd name="T23" fmla="*/ 348 h 628"/>
                  <a:gd name="T24" fmla="*/ 297 w 387"/>
                  <a:gd name="T25" fmla="*/ 243 h 628"/>
                  <a:gd name="T26" fmla="*/ 250 w 387"/>
                  <a:gd name="T27" fmla="*/ 206 h 628"/>
                  <a:gd name="T28" fmla="*/ 282 w 387"/>
                  <a:gd name="T29" fmla="*/ 198 h 628"/>
                  <a:gd name="T30" fmla="*/ 287 w 387"/>
                  <a:gd name="T31" fmla="*/ 179 h 628"/>
                  <a:gd name="T32" fmla="*/ 340 w 387"/>
                  <a:gd name="T33" fmla="*/ 123 h 628"/>
                  <a:gd name="T34" fmla="*/ 262 w 387"/>
                  <a:gd name="T35" fmla="*/ 83 h 628"/>
                  <a:gd name="T36" fmla="*/ 252 w 387"/>
                  <a:gd name="T37" fmla="*/ 75 h 628"/>
                  <a:gd name="T38" fmla="*/ 265 w 387"/>
                  <a:gd name="T39" fmla="*/ 58 h 628"/>
                  <a:gd name="T40" fmla="*/ 311 w 387"/>
                  <a:gd name="T41" fmla="*/ 39 h 628"/>
                  <a:gd name="T42" fmla="*/ 260 w 387"/>
                  <a:gd name="T43" fmla="*/ 2 h 628"/>
                  <a:gd name="T44" fmla="*/ 223 w 387"/>
                  <a:gd name="T45" fmla="*/ 27 h 628"/>
                  <a:gd name="T46" fmla="*/ 195 w 387"/>
                  <a:gd name="T47" fmla="*/ 58 h 628"/>
                  <a:gd name="T48" fmla="*/ 187 w 387"/>
                  <a:gd name="T49" fmla="*/ 72 h 628"/>
                  <a:gd name="T50" fmla="*/ 196 w 387"/>
                  <a:gd name="T51" fmla="*/ 83 h 628"/>
                  <a:gd name="T52" fmla="*/ 182 w 387"/>
                  <a:gd name="T53" fmla="*/ 98 h 628"/>
                  <a:gd name="T54" fmla="*/ 161 w 387"/>
                  <a:gd name="T55" fmla="*/ 115 h 628"/>
                  <a:gd name="T56" fmla="*/ 166 w 387"/>
                  <a:gd name="T57" fmla="*/ 139 h 628"/>
                  <a:gd name="T58" fmla="*/ 161 w 387"/>
                  <a:gd name="T59" fmla="*/ 168 h 628"/>
                  <a:gd name="T60" fmla="*/ 133 w 387"/>
                  <a:gd name="T61" fmla="*/ 217 h 628"/>
                  <a:gd name="T62" fmla="*/ 164 w 387"/>
                  <a:gd name="T63" fmla="*/ 176 h 628"/>
                  <a:gd name="T64" fmla="*/ 169 w 387"/>
                  <a:gd name="T65" fmla="*/ 187 h 628"/>
                  <a:gd name="T66" fmla="*/ 182 w 387"/>
                  <a:gd name="T67" fmla="*/ 188 h 628"/>
                  <a:gd name="T68" fmla="*/ 182 w 387"/>
                  <a:gd name="T69" fmla="*/ 196 h 628"/>
                  <a:gd name="T70" fmla="*/ 155 w 387"/>
                  <a:gd name="T71" fmla="*/ 252 h 628"/>
                  <a:gd name="T72" fmla="*/ 147 w 387"/>
                  <a:gd name="T73" fmla="*/ 281 h 628"/>
                  <a:gd name="T74" fmla="*/ 171 w 387"/>
                  <a:gd name="T75" fmla="*/ 286 h 628"/>
                  <a:gd name="T76" fmla="*/ 209 w 387"/>
                  <a:gd name="T77" fmla="*/ 279 h 628"/>
                  <a:gd name="T78" fmla="*/ 217 w 387"/>
                  <a:gd name="T79" fmla="*/ 289 h 628"/>
                  <a:gd name="T80" fmla="*/ 201 w 387"/>
                  <a:gd name="T81" fmla="*/ 335 h 628"/>
                  <a:gd name="T82" fmla="*/ 228 w 387"/>
                  <a:gd name="T83" fmla="*/ 343 h 628"/>
                  <a:gd name="T84" fmla="*/ 214 w 387"/>
                  <a:gd name="T85" fmla="*/ 375 h 628"/>
                  <a:gd name="T86" fmla="*/ 201 w 387"/>
                  <a:gd name="T87" fmla="*/ 399 h 628"/>
                  <a:gd name="T88" fmla="*/ 131 w 387"/>
                  <a:gd name="T89" fmla="*/ 415 h 628"/>
                  <a:gd name="T90" fmla="*/ 64 w 387"/>
                  <a:gd name="T91" fmla="*/ 475 h 628"/>
                  <a:gd name="T92" fmla="*/ 88 w 387"/>
                  <a:gd name="T93" fmla="*/ 494 h 628"/>
                  <a:gd name="T94" fmla="*/ 109 w 387"/>
                  <a:gd name="T95" fmla="*/ 515 h 628"/>
                  <a:gd name="T96" fmla="*/ 133 w 387"/>
                  <a:gd name="T97" fmla="*/ 537 h 628"/>
                  <a:gd name="T98" fmla="*/ 177 w 387"/>
                  <a:gd name="T99" fmla="*/ 529 h 628"/>
                  <a:gd name="T100" fmla="*/ 90 w 387"/>
                  <a:gd name="T101" fmla="*/ 550 h 628"/>
                  <a:gd name="T102" fmla="*/ 0 w 387"/>
                  <a:gd name="T103" fmla="*/ 603 h 628"/>
                  <a:gd name="T104" fmla="*/ 21 w 387"/>
                  <a:gd name="T105" fmla="*/ 611 h 628"/>
                  <a:gd name="T106" fmla="*/ 75 w 387"/>
                  <a:gd name="T107" fmla="*/ 601 h 628"/>
                  <a:gd name="T108" fmla="*/ 117 w 387"/>
                  <a:gd name="T109" fmla="*/ 592 h 62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87"/>
                  <a:gd name="T166" fmla="*/ 0 h 628"/>
                  <a:gd name="T167" fmla="*/ 387 w 387"/>
                  <a:gd name="T168" fmla="*/ 628 h 62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87" h="628">
                    <a:moveTo>
                      <a:pt x="155" y="612"/>
                    </a:moveTo>
                    <a:lnTo>
                      <a:pt x="156" y="612"/>
                    </a:lnTo>
                    <a:lnTo>
                      <a:pt x="160" y="609"/>
                    </a:lnTo>
                    <a:lnTo>
                      <a:pt x="168" y="609"/>
                    </a:lnTo>
                    <a:lnTo>
                      <a:pt x="176" y="614"/>
                    </a:lnTo>
                    <a:lnTo>
                      <a:pt x="182" y="614"/>
                    </a:lnTo>
                    <a:lnTo>
                      <a:pt x="180" y="607"/>
                    </a:lnTo>
                    <a:lnTo>
                      <a:pt x="203" y="612"/>
                    </a:lnTo>
                    <a:lnTo>
                      <a:pt x="206" y="611"/>
                    </a:lnTo>
                    <a:lnTo>
                      <a:pt x="211" y="611"/>
                    </a:lnTo>
                    <a:lnTo>
                      <a:pt x="215" y="603"/>
                    </a:lnTo>
                    <a:lnTo>
                      <a:pt x="219" y="607"/>
                    </a:lnTo>
                    <a:lnTo>
                      <a:pt x="223" y="611"/>
                    </a:lnTo>
                    <a:lnTo>
                      <a:pt x="231" y="611"/>
                    </a:lnTo>
                    <a:lnTo>
                      <a:pt x="233" y="615"/>
                    </a:lnTo>
                    <a:lnTo>
                      <a:pt x="236" y="620"/>
                    </a:lnTo>
                    <a:lnTo>
                      <a:pt x="270" y="623"/>
                    </a:lnTo>
                    <a:lnTo>
                      <a:pt x="278" y="628"/>
                    </a:lnTo>
                    <a:lnTo>
                      <a:pt x="322" y="628"/>
                    </a:lnTo>
                    <a:lnTo>
                      <a:pt x="324" y="625"/>
                    </a:lnTo>
                    <a:lnTo>
                      <a:pt x="346" y="617"/>
                    </a:lnTo>
                    <a:lnTo>
                      <a:pt x="349" y="607"/>
                    </a:lnTo>
                    <a:lnTo>
                      <a:pt x="349" y="604"/>
                    </a:lnTo>
                    <a:lnTo>
                      <a:pt x="317" y="596"/>
                    </a:lnTo>
                    <a:lnTo>
                      <a:pt x="319" y="588"/>
                    </a:lnTo>
                    <a:lnTo>
                      <a:pt x="317" y="582"/>
                    </a:lnTo>
                    <a:lnTo>
                      <a:pt x="327" y="580"/>
                    </a:lnTo>
                    <a:lnTo>
                      <a:pt x="329" y="577"/>
                    </a:lnTo>
                    <a:lnTo>
                      <a:pt x="335" y="572"/>
                    </a:lnTo>
                    <a:lnTo>
                      <a:pt x="333" y="571"/>
                    </a:lnTo>
                    <a:lnTo>
                      <a:pt x="329" y="568"/>
                    </a:lnTo>
                    <a:lnTo>
                      <a:pt x="341" y="564"/>
                    </a:lnTo>
                    <a:lnTo>
                      <a:pt x="344" y="568"/>
                    </a:lnTo>
                    <a:lnTo>
                      <a:pt x="351" y="568"/>
                    </a:lnTo>
                    <a:lnTo>
                      <a:pt x="354" y="563"/>
                    </a:lnTo>
                    <a:lnTo>
                      <a:pt x="354" y="555"/>
                    </a:lnTo>
                    <a:lnTo>
                      <a:pt x="359" y="556"/>
                    </a:lnTo>
                    <a:lnTo>
                      <a:pt x="365" y="555"/>
                    </a:lnTo>
                    <a:lnTo>
                      <a:pt x="373" y="549"/>
                    </a:lnTo>
                    <a:lnTo>
                      <a:pt x="386" y="520"/>
                    </a:lnTo>
                    <a:lnTo>
                      <a:pt x="387" y="507"/>
                    </a:lnTo>
                    <a:lnTo>
                      <a:pt x="383" y="494"/>
                    </a:lnTo>
                    <a:lnTo>
                      <a:pt x="370" y="483"/>
                    </a:lnTo>
                    <a:lnTo>
                      <a:pt x="341" y="478"/>
                    </a:lnTo>
                    <a:lnTo>
                      <a:pt x="330" y="488"/>
                    </a:lnTo>
                    <a:lnTo>
                      <a:pt x="329" y="483"/>
                    </a:lnTo>
                    <a:lnTo>
                      <a:pt x="317" y="478"/>
                    </a:lnTo>
                    <a:lnTo>
                      <a:pt x="322" y="470"/>
                    </a:lnTo>
                    <a:lnTo>
                      <a:pt x="335" y="462"/>
                    </a:lnTo>
                    <a:lnTo>
                      <a:pt x="338" y="458"/>
                    </a:lnTo>
                    <a:lnTo>
                      <a:pt x="341" y="450"/>
                    </a:lnTo>
                    <a:lnTo>
                      <a:pt x="332" y="427"/>
                    </a:lnTo>
                    <a:lnTo>
                      <a:pt x="327" y="423"/>
                    </a:lnTo>
                    <a:lnTo>
                      <a:pt x="319" y="410"/>
                    </a:lnTo>
                    <a:lnTo>
                      <a:pt x="324" y="408"/>
                    </a:lnTo>
                    <a:lnTo>
                      <a:pt x="330" y="419"/>
                    </a:lnTo>
                    <a:lnTo>
                      <a:pt x="340" y="423"/>
                    </a:lnTo>
                    <a:lnTo>
                      <a:pt x="341" y="410"/>
                    </a:lnTo>
                    <a:lnTo>
                      <a:pt x="325" y="348"/>
                    </a:lnTo>
                    <a:lnTo>
                      <a:pt x="308" y="337"/>
                    </a:lnTo>
                    <a:lnTo>
                      <a:pt x="305" y="333"/>
                    </a:lnTo>
                    <a:lnTo>
                      <a:pt x="301" y="290"/>
                    </a:lnTo>
                    <a:lnTo>
                      <a:pt x="308" y="262"/>
                    </a:lnTo>
                    <a:lnTo>
                      <a:pt x="297" y="243"/>
                    </a:lnTo>
                    <a:lnTo>
                      <a:pt x="295" y="233"/>
                    </a:lnTo>
                    <a:lnTo>
                      <a:pt x="278" y="214"/>
                    </a:lnTo>
                    <a:lnTo>
                      <a:pt x="274" y="212"/>
                    </a:lnTo>
                    <a:lnTo>
                      <a:pt x="260" y="212"/>
                    </a:lnTo>
                    <a:lnTo>
                      <a:pt x="250" y="206"/>
                    </a:lnTo>
                    <a:lnTo>
                      <a:pt x="250" y="204"/>
                    </a:lnTo>
                    <a:lnTo>
                      <a:pt x="254" y="200"/>
                    </a:lnTo>
                    <a:lnTo>
                      <a:pt x="260" y="196"/>
                    </a:lnTo>
                    <a:lnTo>
                      <a:pt x="274" y="200"/>
                    </a:lnTo>
                    <a:lnTo>
                      <a:pt x="282" y="198"/>
                    </a:lnTo>
                    <a:lnTo>
                      <a:pt x="278" y="185"/>
                    </a:lnTo>
                    <a:lnTo>
                      <a:pt x="274" y="182"/>
                    </a:lnTo>
                    <a:lnTo>
                      <a:pt x="274" y="177"/>
                    </a:lnTo>
                    <a:lnTo>
                      <a:pt x="281" y="180"/>
                    </a:lnTo>
                    <a:lnTo>
                      <a:pt x="287" y="179"/>
                    </a:lnTo>
                    <a:lnTo>
                      <a:pt x="293" y="174"/>
                    </a:lnTo>
                    <a:lnTo>
                      <a:pt x="297" y="168"/>
                    </a:lnTo>
                    <a:lnTo>
                      <a:pt x="311" y="156"/>
                    </a:lnTo>
                    <a:lnTo>
                      <a:pt x="325" y="133"/>
                    </a:lnTo>
                    <a:lnTo>
                      <a:pt x="340" y="123"/>
                    </a:lnTo>
                    <a:lnTo>
                      <a:pt x="344" y="110"/>
                    </a:lnTo>
                    <a:lnTo>
                      <a:pt x="343" y="104"/>
                    </a:lnTo>
                    <a:lnTo>
                      <a:pt x="298" y="88"/>
                    </a:lnTo>
                    <a:lnTo>
                      <a:pt x="290" y="83"/>
                    </a:lnTo>
                    <a:lnTo>
                      <a:pt x="262" y="83"/>
                    </a:lnTo>
                    <a:lnTo>
                      <a:pt x="255" y="86"/>
                    </a:lnTo>
                    <a:lnTo>
                      <a:pt x="254" y="82"/>
                    </a:lnTo>
                    <a:lnTo>
                      <a:pt x="257" y="78"/>
                    </a:lnTo>
                    <a:lnTo>
                      <a:pt x="258" y="75"/>
                    </a:lnTo>
                    <a:lnTo>
                      <a:pt x="252" y="75"/>
                    </a:lnTo>
                    <a:lnTo>
                      <a:pt x="252" y="72"/>
                    </a:lnTo>
                    <a:lnTo>
                      <a:pt x="263" y="72"/>
                    </a:lnTo>
                    <a:lnTo>
                      <a:pt x="273" y="69"/>
                    </a:lnTo>
                    <a:lnTo>
                      <a:pt x="262" y="62"/>
                    </a:lnTo>
                    <a:lnTo>
                      <a:pt x="265" y="58"/>
                    </a:lnTo>
                    <a:lnTo>
                      <a:pt x="265" y="59"/>
                    </a:lnTo>
                    <a:lnTo>
                      <a:pt x="274" y="53"/>
                    </a:lnTo>
                    <a:lnTo>
                      <a:pt x="292" y="50"/>
                    </a:lnTo>
                    <a:lnTo>
                      <a:pt x="300" y="40"/>
                    </a:lnTo>
                    <a:lnTo>
                      <a:pt x="311" y="39"/>
                    </a:lnTo>
                    <a:lnTo>
                      <a:pt x="319" y="21"/>
                    </a:lnTo>
                    <a:lnTo>
                      <a:pt x="313" y="15"/>
                    </a:lnTo>
                    <a:lnTo>
                      <a:pt x="271" y="10"/>
                    </a:lnTo>
                    <a:lnTo>
                      <a:pt x="271" y="8"/>
                    </a:lnTo>
                    <a:lnTo>
                      <a:pt x="260" y="2"/>
                    </a:lnTo>
                    <a:lnTo>
                      <a:pt x="250" y="0"/>
                    </a:lnTo>
                    <a:lnTo>
                      <a:pt x="239" y="10"/>
                    </a:lnTo>
                    <a:lnTo>
                      <a:pt x="236" y="21"/>
                    </a:lnTo>
                    <a:lnTo>
                      <a:pt x="227" y="18"/>
                    </a:lnTo>
                    <a:lnTo>
                      <a:pt x="223" y="27"/>
                    </a:lnTo>
                    <a:lnTo>
                      <a:pt x="220" y="29"/>
                    </a:lnTo>
                    <a:lnTo>
                      <a:pt x="220" y="32"/>
                    </a:lnTo>
                    <a:lnTo>
                      <a:pt x="223" y="40"/>
                    </a:lnTo>
                    <a:lnTo>
                      <a:pt x="199" y="43"/>
                    </a:lnTo>
                    <a:lnTo>
                      <a:pt x="195" y="58"/>
                    </a:lnTo>
                    <a:lnTo>
                      <a:pt x="198" y="62"/>
                    </a:lnTo>
                    <a:lnTo>
                      <a:pt x="196" y="64"/>
                    </a:lnTo>
                    <a:lnTo>
                      <a:pt x="193" y="61"/>
                    </a:lnTo>
                    <a:lnTo>
                      <a:pt x="190" y="61"/>
                    </a:lnTo>
                    <a:lnTo>
                      <a:pt x="187" y="72"/>
                    </a:lnTo>
                    <a:lnTo>
                      <a:pt x="190" y="74"/>
                    </a:lnTo>
                    <a:lnTo>
                      <a:pt x="199" y="75"/>
                    </a:lnTo>
                    <a:lnTo>
                      <a:pt x="196" y="78"/>
                    </a:lnTo>
                    <a:lnTo>
                      <a:pt x="193" y="80"/>
                    </a:lnTo>
                    <a:lnTo>
                      <a:pt x="196" y="83"/>
                    </a:lnTo>
                    <a:lnTo>
                      <a:pt x="190" y="86"/>
                    </a:lnTo>
                    <a:lnTo>
                      <a:pt x="188" y="90"/>
                    </a:lnTo>
                    <a:lnTo>
                      <a:pt x="187" y="94"/>
                    </a:lnTo>
                    <a:lnTo>
                      <a:pt x="185" y="94"/>
                    </a:lnTo>
                    <a:lnTo>
                      <a:pt x="182" y="98"/>
                    </a:lnTo>
                    <a:lnTo>
                      <a:pt x="180" y="99"/>
                    </a:lnTo>
                    <a:lnTo>
                      <a:pt x="177" y="101"/>
                    </a:lnTo>
                    <a:lnTo>
                      <a:pt x="174" y="105"/>
                    </a:lnTo>
                    <a:lnTo>
                      <a:pt x="169" y="115"/>
                    </a:lnTo>
                    <a:lnTo>
                      <a:pt x="161" y="115"/>
                    </a:lnTo>
                    <a:lnTo>
                      <a:pt x="156" y="115"/>
                    </a:lnTo>
                    <a:lnTo>
                      <a:pt x="156" y="118"/>
                    </a:lnTo>
                    <a:lnTo>
                      <a:pt x="163" y="121"/>
                    </a:lnTo>
                    <a:lnTo>
                      <a:pt x="161" y="128"/>
                    </a:lnTo>
                    <a:lnTo>
                      <a:pt x="166" y="139"/>
                    </a:lnTo>
                    <a:lnTo>
                      <a:pt x="187" y="133"/>
                    </a:lnTo>
                    <a:lnTo>
                      <a:pt x="187" y="134"/>
                    </a:lnTo>
                    <a:lnTo>
                      <a:pt x="185" y="137"/>
                    </a:lnTo>
                    <a:lnTo>
                      <a:pt x="163" y="164"/>
                    </a:lnTo>
                    <a:lnTo>
                      <a:pt x="161" y="168"/>
                    </a:lnTo>
                    <a:lnTo>
                      <a:pt x="158" y="171"/>
                    </a:lnTo>
                    <a:lnTo>
                      <a:pt x="152" y="185"/>
                    </a:lnTo>
                    <a:lnTo>
                      <a:pt x="156" y="185"/>
                    </a:lnTo>
                    <a:lnTo>
                      <a:pt x="156" y="188"/>
                    </a:lnTo>
                    <a:lnTo>
                      <a:pt x="133" y="217"/>
                    </a:lnTo>
                    <a:lnTo>
                      <a:pt x="133" y="220"/>
                    </a:lnTo>
                    <a:lnTo>
                      <a:pt x="137" y="222"/>
                    </a:lnTo>
                    <a:lnTo>
                      <a:pt x="140" y="220"/>
                    </a:lnTo>
                    <a:lnTo>
                      <a:pt x="161" y="195"/>
                    </a:lnTo>
                    <a:lnTo>
                      <a:pt x="164" y="176"/>
                    </a:lnTo>
                    <a:lnTo>
                      <a:pt x="182" y="166"/>
                    </a:lnTo>
                    <a:lnTo>
                      <a:pt x="179" y="171"/>
                    </a:lnTo>
                    <a:lnTo>
                      <a:pt x="169" y="180"/>
                    </a:lnTo>
                    <a:lnTo>
                      <a:pt x="166" y="188"/>
                    </a:lnTo>
                    <a:lnTo>
                      <a:pt x="169" y="187"/>
                    </a:lnTo>
                    <a:lnTo>
                      <a:pt x="172" y="187"/>
                    </a:lnTo>
                    <a:lnTo>
                      <a:pt x="174" y="185"/>
                    </a:lnTo>
                    <a:lnTo>
                      <a:pt x="176" y="184"/>
                    </a:lnTo>
                    <a:lnTo>
                      <a:pt x="180" y="188"/>
                    </a:lnTo>
                    <a:lnTo>
                      <a:pt x="182" y="188"/>
                    </a:lnTo>
                    <a:lnTo>
                      <a:pt x="185" y="179"/>
                    </a:lnTo>
                    <a:lnTo>
                      <a:pt x="190" y="185"/>
                    </a:lnTo>
                    <a:lnTo>
                      <a:pt x="193" y="190"/>
                    </a:lnTo>
                    <a:lnTo>
                      <a:pt x="188" y="190"/>
                    </a:lnTo>
                    <a:lnTo>
                      <a:pt x="182" y="196"/>
                    </a:lnTo>
                    <a:lnTo>
                      <a:pt x="177" y="207"/>
                    </a:lnTo>
                    <a:lnTo>
                      <a:pt x="179" y="211"/>
                    </a:lnTo>
                    <a:lnTo>
                      <a:pt x="182" y="217"/>
                    </a:lnTo>
                    <a:lnTo>
                      <a:pt x="180" y="225"/>
                    </a:lnTo>
                    <a:lnTo>
                      <a:pt x="155" y="252"/>
                    </a:lnTo>
                    <a:lnTo>
                      <a:pt x="152" y="260"/>
                    </a:lnTo>
                    <a:lnTo>
                      <a:pt x="148" y="254"/>
                    </a:lnTo>
                    <a:lnTo>
                      <a:pt x="145" y="257"/>
                    </a:lnTo>
                    <a:lnTo>
                      <a:pt x="145" y="276"/>
                    </a:lnTo>
                    <a:lnTo>
                      <a:pt x="147" y="281"/>
                    </a:lnTo>
                    <a:lnTo>
                      <a:pt x="150" y="281"/>
                    </a:lnTo>
                    <a:lnTo>
                      <a:pt x="153" y="270"/>
                    </a:lnTo>
                    <a:lnTo>
                      <a:pt x="155" y="268"/>
                    </a:lnTo>
                    <a:lnTo>
                      <a:pt x="158" y="268"/>
                    </a:lnTo>
                    <a:lnTo>
                      <a:pt x="171" y="286"/>
                    </a:lnTo>
                    <a:lnTo>
                      <a:pt x="174" y="281"/>
                    </a:lnTo>
                    <a:lnTo>
                      <a:pt x="176" y="274"/>
                    </a:lnTo>
                    <a:lnTo>
                      <a:pt x="193" y="282"/>
                    </a:lnTo>
                    <a:lnTo>
                      <a:pt x="207" y="281"/>
                    </a:lnTo>
                    <a:lnTo>
                      <a:pt x="209" y="279"/>
                    </a:lnTo>
                    <a:lnTo>
                      <a:pt x="215" y="278"/>
                    </a:lnTo>
                    <a:lnTo>
                      <a:pt x="231" y="286"/>
                    </a:lnTo>
                    <a:lnTo>
                      <a:pt x="228" y="287"/>
                    </a:lnTo>
                    <a:lnTo>
                      <a:pt x="225" y="286"/>
                    </a:lnTo>
                    <a:lnTo>
                      <a:pt x="217" y="289"/>
                    </a:lnTo>
                    <a:lnTo>
                      <a:pt x="198" y="311"/>
                    </a:lnTo>
                    <a:lnTo>
                      <a:pt x="198" y="317"/>
                    </a:lnTo>
                    <a:lnTo>
                      <a:pt x="201" y="325"/>
                    </a:lnTo>
                    <a:lnTo>
                      <a:pt x="201" y="333"/>
                    </a:lnTo>
                    <a:lnTo>
                      <a:pt x="201" y="335"/>
                    </a:lnTo>
                    <a:lnTo>
                      <a:pt x="204" y="332"/>
                    </a:lnTo>
                    <a:lnTo>
                      <a:pt x="206" y="345"/>
                    </a:lnTo>
                    <a:lnTo>
                      <a:pt x="217" y="345"/>
                    </a:lnTo>
                    <a:lnTo>
                      <a:pt x="227" y="340"/>
                    </a:lnTo>
                    <a:lnTo>
                      <a:pt x="228" y="343"/>
                    </a:lnTo>
                    <a:lnTo>
                      <a:pt x="223" y="346"/>
                    </a:lnTo>
                    <a:lnTo>
                      <a:pt x="219" y="359"/>
                    </a:lnTo>
                    <a:lnTo>
                      <a:pt x="214" y="362"/>
                    </a:lnTo>
                    <a:lnTo>
                      <a:pt x="207" y="370"/>
                    </a:lnTo>
                    <a:lnTo>
                      <a:pt x="214" y="375"/>
                    </a:lnTo>
                    <a:lnTo>
                      <a:pt x="207" y="380"/>
                    </a:lnTo>
                    <a:lnTo>
                      <a:pt x="199" y="391"/>
                    </a:lnTo>
                    <a:lnTo>
                      <a:pt x="201" y="396"/>
                    </a:lnTo>
                    <a:lnTo>
                      <a:pt x="204" y="399"/>
                    </a:lnTo>
                    <a:lnTo>
                      <a:pt x="201" y="399"/>
                    </a:lnTo>
                    <a:lnTo>
                      <a:pt x="195" y="404"/>
                    </a:lnTo>
                    <a:lnTo>
                      <a:pt x="164" y="392"/>
                    </a:lnTo>
                    <a:lnTo>
                      <a:pt x="113" y="415"/>
                    </a:lnTo>
                    <a:lnTo>
                      <a:pt x="117" y="418"/>
                    </a:lnTo>
                    <a:lnTo>
                      <a:pt x="131" y="415"/>
                    </a:lnTo>
                    <a:lnTo>
                      <a:pt x="139" y="415"/>
                    </a:lnTo>
                    <a:lnTo>
                      <a:pt x="133" y="442"/>
                    </a:lnTo>
                    <a:lnTo>
                      <a:pt x="137" y="447"/>
                    </a:lnTo>
                    <a:lnTo>
                      <a:pt x="123" y="462"/>
                    </a:lnTo>
                    <a:lnTo>
                      <a:pt x="64" y="475"/>
                    </a:lnTo>
                    <a:lnTo>
                      <a:pt x="66" y="493"/>
                    </a:lnTo>
                    <a:lnTo>
                      <a:pt x="67" y="496"/>
                    </a:lnTo>
                    <a:lnTo>
                      <a:pt x="72" y="499"/>
                    </a:lnTo>
                    <a:lnTo>
                      <a:pt x="78" y="498"/>
                    </a:lnTo>
                    <a:lnTo>
                      <a:pt x="88" y="494"/>
                    </a:lnTo>
                    <a:lnTo>
                      <a:pt x="96" y="493"/>
                    </a:lnTo>
                    <a:lnTo>
                      <a:pt x="99" y="496"/>
                    </a:lnTo>
                    <a:lnTo>
                      <a:pt x="97" y="507"/>
                    </a:lnTo>
                    <a:lnTo>
                      <a:pt x="99" y="510"/>
                    </a:lnTo>
                    <a:lnTo>
                      <a:pt x="109" y="515"/>
                    </a:lnTo>
                    <a:lnTo>
                      <a:pt x="117" y="510"/>
                    </a:lnTo>
                    <a:lnTo>
                      <a:pt x="120" y="512"/>
                    </a:lnTo>
                    <a:lnTo>
                      <a:pt x="121" y="513"/>
                    </a:lnTo>
                    <a:lnTo>
                      <a:pt x="128" y="534"/>
                    </a:lnTo>
                    <a:lnTo>
                      <a:pt x="133" y="537"/>
                    </a:lnTo>
                    <a:lnTo>
                      <a:pt x="139" y="539"/>
                    </a:lnTo>
                    <a:lnTo>
                      <a:pt x="145" y="537"/>
                    </a:lnTo>
                    <a:lnTo>
                      <a:pt x="152" y="533"/>
                    </a:lnTo>
                    <a:lnTo>
                      <a:pt x="179" y="525"/>
                    </a:lnTo>
                    <a:lnTo>
                      <a:pt x="177" y="529"/>
                    </a:lnTo>
                    <a:lnTo>
                      <a:pt x="153" y="547"/>
                    </a:lnTo>
                    <a:lnTo>
                      <a:pt x="150" y="552"/>
                    </a:lnTo>
                    <a:lnTo>
                      <a:pt x="147" y="555"/>
                    </a:lnTo>
                    <a:lnTo>
                      <a:pt x="96" y="544"/>
                    </a:lnTo>
                    <a:lnTo>
                      <a:pt x="90" y="550"/>
                    </a:lnTo>
                    <a:lnTo>
                      <a:pt x="80" y="553"/>
                    </a:lnTo>
                    <a:lnTo>
                      <a:pt x="70" y="563"/>
                    </a:lnTo>
                    <a:lnTo>
                      <a:pt x="7" y="593"/>
                    </a:lnTo>
                    <a:lnTo>
                      <a:pt x="2" y="600"/>
                    </a:lnTo>
                    <a:lnTo>
                      <a:pt x="0" y="603"/>
                    </a:lnTo>
                    <a:lnTo>
                      <a:pt x="5" y="598"/>
                    </a:lnTo>
                    <a:lnTo>
                      <a:pt x="8" y="596"/>
                    </a:lnTo>
                    <a:lnTo>
                      <a:pt x="16" y="606"/>
                    </a:lnTo>
                    <a:lnTo>
                      <a:pt x="21" y="606"/>
                    </a:lnTo>
                    <a:lnTo>
                      <a:pt x="21" y="611"/>
                    </a:lnTo>
                    <a:lnTo>
                      <a:pt x="26" y="607"/>
                    </a:lnTo>
                    <a:lnTo>
                      <a:pt x="31" y="603"/>
                    </a:lnTo>
                    <a:lnTo>
                      <a:pt x="42" y="600"/>
                    </a:lnTo>
                    <a:lnTo>
                      <a:pt x="50" y="593"/>
                    </a:lnTo>
                    <a:lnTo>
                      <a:pt x="75" y="601"/>
                    </a:lnTo>
                    <a:lnTo>
                      <a:pt x="90" y="612"/>
                    </a:lnTo>
                    <a:lnTo>
                      <a:pt x="96" y="615"/>
                    </a:lnTo>
                    <a:lnTo>
                      <a:pt x="104" y="609"/>
                    </a:lnTo>
                    <a:lnTo>
                      <a:pt x="113" y="592"/>
                    </a:lnTo>
                    <a:lnTo>
                      <a:pt x="117" y="592"/>
                    </a:lnTo>
                    <a:lnTo>
                      <a:pt x="123" y="593"/>
                    </a:lnTo>
                    <a:lnTo>
                      <a:pt x="147" y="593"/>
                    </a:lnTo>
                    <a:lnTo>
                      <a:pt x="155" y="61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2" name="Freeform 401">
                <a:extLst>
                  <a:ext uri="{FF2B5EF4-FFF2-40B4-BE49-F238E27FC236}">
                    <a16:creationId xmlns:a16="http://schemas.microsoft.com/office/drawing/2014/main" id="{5ECC3D14-9B42-5053-CB1D-CA819BD0E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" y="2426"/>
                <a:ext cx="17" cy="10"/>
              </a:xfrm>
              <a:custGeom>
                <a:avLst/>
                <a:gdLst>
                  <a:gd name="T0" fmla="*/ 13 w 17"/>
                  <a:gd name="T1" fmla="*/ 2 h 10"/>
                  <a:gd name="T2" fmla="*/ 11 w 17"/>
                  <a:gd name="T3" fmla="*/ 0 h 10"/>
                  <a:gd name="T4" fmla="*/ 1 w 17"/>
                  <a:gd name="T5" fmla="*/ 2 h 10"/>
                  <a:gd name="T6" fmla="*/ 0 w 17"/>
                  <a:gd name="T7" fmla="*/ 4 h 10"/>
                  <a:gd name="T8" fmla="*/ 0 w 17"/>
                  <a:gd name="T9" fmla="*/ 5 h 10"/>
                  <a:gd name="T10" fmla="*/ 6 w 17"/>
                  <a:gd name="T11" fmla="*/ 10 h 10"/>
                  <a:gd name="T12" fmla="*/ 13 w 17"/>
                  <a:gd name="T13" fmla="*/ 10 h 10"/>
                  <a:gd name="T14" fmla="*/ 17 w 17"/>
                  <a:gd name="T15" fmla="*/ 7 h 10"/>
                  <a:gd name="T16" fmla="*/ 17 w 17"/>
                  <a:gd name="T17" fmla="*/ 5 h 10"/>
                  <a:gd name="T18" fmla="*/ 13 w 17"/>
                  <a:gd name="T19" fmla="*/ 2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10"/>
                  <a:gd name="T32" fmla="*/ 17 w 17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10">
                    <a:moveTo>
                      <a:pt x="13" y="2"/>
                    </a:moveTo>
                    <a:lnTo>
                      <a:pt x="11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6" y="10"/>
                    </a:lnTo>
                    <a:lnTo>
                      <a:pt x="13" y="10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3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3" name="Freeform 402">
                <a:extLst>
                  <a:ext uri="{FF2B5EF4-FFF2-40B4-BE49-F238E27FC236}">
                    <a16:creationId xmlns:a16="http://schemas.microsoft.com/office/drawing/2014/main" id="{33BFB77D-0112-82A3-CE3F-CA26F729C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" y="2426"/>
                <a:ext cx="17" cy="10"/>
              </a:xfrm>
              <a:custGeom>
                <a:avLst/>
                <a:gdLst>
                  <a:gd name="T0" fmla="*/ 13 w 17"/>
                  <a:gd name="T1" fmla="*/ 2 h 10"/>
                  <a:gd name="T2" fmla="*/ 11 w 17"/>
                  <a:gd name="T3" fmla="*/ 0 h 10"/>
                  <a:gd name="T4" fmla="*/ 1 w 17"/>
                  <a:gd name="T5" fmla="*/ 2 h 10"/>
                  <a:gd name="T6" fmla="*/ 0 w 17"/>
                  <a:gd name="T7" fmla="*/ 4 h 10"/>
                  <a:gd name="T8" fmla="*/ 0 w 17"/>
                  <a:gd name="T9" fmla="*/ 5 h 10"/>
                  <a:gd name="T10" fmla="*/ 6 w 17"/>
                  <a:gd name="T11" fmla="*/ 10 h 10"/>
                  <a:gd name="T12" fmla="*/ 13 w 17"/>
                  <a:gd name="T13" fmla="*/ 10 h 10"/>
                  <a:gd name="T14" fmla="*/ 17 w 17"/>
                  <a:gd name="T15" fmla="*/ 7 h 10"/>
                  <a:gd name="T16" fmla="*/ 17 w 17"/>
                  <a:gd name="T17" fmla="*/ 5 h 10"/>
                  <a:gd name="T18" fmla="*/ 13 w 17"/>
                  <a:gd name="T19" fmla="*/ 2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10"/>
                  <a:gd name="T32" fmla="*/ 17 w 17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10">
                    <a:moveTo>
                      <a:pt x="13" y="2"/>
                    </a:moveTo>
                    <a:lnTo>
                      <a:pt x="11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6" y="10"/>
                    </a:lnTo>
                    <a:lnTo>
                      <a:pt x="13" y="10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3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4" name="Freeform 403">
                <a:extLst>
                  <a:ext uri="{FF2B5EF4-FFF2-40B4-BE49-F238E27FC236}">
                    <a16:creationId xmlns:a16="http://schemas.microsoft.com/office/drawing/2014/main" id="{7D4B63C7-8A02-9955-1185-FFF40DD3E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3" y="2187"/>
                <a:ext cx="11" cy="16"/>
              </a:xfrm>
              <a:custGeom>
                <a:avLst/>
                <a:gdLst>
                  <a:gd name="T0" fmla="*/ 5 w 11"/>
                  <a:gd name="T1" fmla="*/ 16 h 16"/>
                  <a:gd name="T2" fmla="*/ 11 w 11"/>
                  <a:gd name="T3" fmla="*/ 13 h 16"/>
                  <a:gd name="T4" fmla="*/ 3 w 11"/>
                  <a:gd name="T5" fmla="*/ 4 h 16"/>
                  <a:gd name="T6" fmla="*/ 0 w 11"/>
                  <a:gd name="T7" fmla="*/ 0 h 16"/>
                  <a:gd name="T8" fmla="*/ 5 w 11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6"/>
                  <a:gd name="T17" fmla="*/ 11 w 11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6">
                    <a:moveTo>
                      <a:pt x="5" y="16"/>
                    </a:moveTo>
                    <a:lnTo>
                      <a:pt x="11" y="13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5" y="1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5" name="Freeform 404">
                <a:extLst>
                  <a:ext uri="{FF2B5EF4-FFF2-40B4-BE49-F238E27FC236}">
                    <a16:creationId xmlns:a16="http://schemas.microsoft.com/office/drawing/2014/main" id="{28ECC1D0-9BF8-1F9B-0C99-F5FB1C2E2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3" y="2187"/>
                <a:ext cx="11" cy="16"/>
              </a:xfrm>
              <a:custGeom>
                <a:avLst/>
                <a:gdLst>
                  <a:gd name="T0" fmla="*/ 5 w 11"/>
                  <a:gd name="T1" fmla="*/ 16 h 16"/>
                  <a:gd name="T2" fmla="*/ 11 w 11"/>
                  <a:gd name="T3" fmla="*/ 13 h 16"/>
                  <a:gd name="T4" fmla="*/ 3 w 11"/>
                  <a:gd name="T5" fmla="*/ 4 h 16"/>
                  <a:gd name="T6" fmla="*/ 0 w 11"/>
                  <a:gd name="T7" fmla="*/ 0 h 16"/>
                  <a:gd name="T8" fmla="*/ 5 w 11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6"/>
                  <a:gd name="T17" fmla="*/ 11 w 11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6">
                    <a:moveTo>
                      <a:pt x="5" y="16"/>
                    </a:moveTo>
                    <a:lnTo>
                      <a:pt x="11" y="13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5" y="1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6" name="Freeform 405">
                <a:extLst>
                  <a:ext uri="{FF2B5EF4-FFF2-40B4-BE49-F238E27FC236}">
                    <a16:creationId xmlns:a16="http://schemas.microsoft.com/office/drawing/2014/main" id="{0EEB0449-078A-397F-FF7C-B61289B23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" y="2117"/>
                <a:ext cx="26" cy="19"/>
              </a:xfrm>
              <a:custGeom>
                <a:avLst/>
                <a:gdLst>
                  <a:gd name="T0" fmla="*/ 24 w 26"/>
                  <a:gd name="T1" fmla="*/ 0 h 19"/>
                  <a:gd name="T2" fmla="*/ 0 w 26"/>
                  <a:gd name="T3" fmla="*/ 19 h 19"/>
                  <a:gd name="T4" fmla="*/ 7 w 26"/>
                  <a:gd name="T5" fmla="*/ 19 h 19"/>
                  <a:gd name="T6" fmla="*/ 16 w 26"/>
                  <a:gd name="T7" fmla="*/ 18 h 19"/>
                  <a:gd name="T8" fmla="*/ 23 w 26"/>
                  <a:gd name="T9" fmla="*/ 13 h 19"/>
                  <a:gd name="T10" fmla="*/ 26 w 26"/>
                  <a:gd name="T11" fmla="*/ 3 h 19"/>
                  <a:gd name="T12" fmla="*/ 24 w 26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"/>
                  <a:gd name="T22" fmla="*/ 0 h 19"/>
                  <a:gd name="T23" fmla="*/ 26 w 26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" h="19">
                    <a:moveTo>
                      <a:pt x="24" y="0"/>
                    </a:moveTo>
                    <a:lnTo>
                      <a:pt x="0" y="19"/>
                    </a:lnTo>
                    <a:lnTo>
                      <a:pt x="7" y="19"/>
                    </a:lnTo>
                    <a:lnTo>
                      <a:pt x="16" y="18"/>
                    </a:lnTo>
                    <a:lnTo>
                      <a:pt x="23" y="13"/>
                    </a:lnTo>
                    <a:lnTo>
                      <a:pt x="26" y="3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Freeform 406">
                <a:extLst>
                  <a:ext uri="{FF2B5EF4-FFF2-40B4-BE49-F238E27FC236}">
                    <a16:creationId xmlns:a16="http://schemas.microsoft.com/office/drawing/2014/main" id="{92239BB8-904B-2448-CF13-E65582D0F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" y="2117"/>
                <a:ext cx="26" cy="19"/>
              </a:xfrm>
              <a:custGeom>
                <a:avLst/>
                <a:gdLst>
                  <a:gd name="T0" fmla="*/ 24 w 26"/>
                  <a:gd name="T1" fmla="*/ 0 h 19"/>
                  <a:gd name="T2" fmla="*/ 0 w 26"/>
                  <a:gd name="T3" fmla="*/ 19 h 19"/>
                  <a:gd name="T4" fmla="*/ 7 w 26"/>
                  <a:gd name="T5" fmla="*/ 19 h 19"/>
                  <a:gd name="T6" fmla="*/ 16 w 26"/>
                  <a:gd name="T7" fmla="*/ 18 h 19"/>
                  <a:gd name="T8" fmla="*/ 23 w 26"/>
                  <a:gd name="T9" fmla="*/ 13 h 19"/>
                  <a:gd name="T10" fmla="*/ 26 w 26"/>
                  <a:gd name="T11" fmla="*/ 3 h 19"/>
                  <a:gd name="T12" fmla="*/ 24 w 26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"/>
                  <a:gd name="T22" fmla="*/ 0 h 19"/>
                  <a:gd name="T23" fmla="*/ 26 w 26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" h="19">
                    <a:moveTo>
                      <a:pt x="24" y="0"/>
                    </a:moveTo>
                    <a:lnTo>
                      <a:pt x="0" y="19"/>
                    </a:lnTo>
                    <a:lnTo>
                      <a:pt x="7" y="19"/>
                    </a:lnTo>
                    <a:lnTo>
                      <a:pt x="16" y="18"/>
                    </a:lnTo>
                    <a:lnTo>
                      <a:pt x="23" y="13"/>
                    </a:lnTo>
                    <a:lnTo>
                      <a:pt x="26" y="3"/>
                    </a:lnTo>
                    <a:lnTo>
                      <a:pt x="24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Freeform 407">
                <a:extLst>
                  <a:ext uri="{FF2B5EF4-FFF2-40B4-BE49-F238E27FC236}">
                    <a16:creationId xmlns:a16="http://schemas.microsoft.com/office/drawing/2014/main" id="{E578F5B6-66FF-35C0-D0FC-5F78E7057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012"/>
                <a:ext cx="13" cy="19"/>
              </a:xfrm>
              <a:custGeom>
                <a:avLst/>
                <a:gdLst>
                  <a:gd name="T0" fmla="*/ 5 w 13"/>
                  <a:gd name="T1" fmla="*/ 0 h 19"/>
                  <a:gd name="T2" fmla="*/ 5 w 13"/>
                  <a:gd name="T3" fmla="*/ 0 h 19"/>
                  <a:gd name="T4" fmla="*/ 0 w 13"/>
                  <a:gd name="T5" fmla="*/ 13 h 19"/>
                  <a:gd name="T6" fmla="*/ 0 w 13"/>
                  <a:gd name="T7" fmla="*/ 19 h 19"/>
                  <a:gd name="T8" fmla="*/ 5 w 13"/>
                  <a:gd name="T9" fmla="*/ 19 h 19"/>
                  <a:gd name="T10" fmla="*/ 11 w 13"/>
                  <a:gd name="T11" fmla="*/ 10 h 19"/>
                  <a:gd name="T12" fmla="*/ 13 w 13"/>
                  <a:gd name="T13" fmla="*/ 2 h 19"/>
                  <a:gd name="T14" fmla="*/ 5 w 13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"/>
                  <a:gd name="T25" fmla="*/ 0 h 19"/>
                  <a:gd name="T26" fmla="*/ 13 w 13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" h="19">
                    <a:moveTo>
                      <a:pt x="5" y="0"/>
                    </a:moveTo>
                    <a:lnTo>
                      <a:pt x="5" y="0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11" y="10"/>
                    </a:lnTo>
                    <a:lnTo>
                      <a:pt x="1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49" name="Freeform 408">
                <a:extLst>
                  <a:ext uri="{FF2B5EF4-FFF2-40B4-BE49-F238E27FC236}">
                    <a16:creationId xmlns:a16="http://schemas.microsoft.com/office/drawing/2014/main" id="{FCF95A20-9BFB-B1C0-94C8-C7C625690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012"/>
                <a:ext cx="13" cy="19"/>
              </a:xfrm>
              <a:custGeom>
                <a:avLst/>
                <a:gdLst>
                  <a:gd name="T0" fmla="*/ 5 w 13"/>
                  <a:gd name="T1" fmla="*/ 0 h 19"/>
                  <a:gd name="T2" fmla="*/ 5 w 13"/>
                  <a:gd name="T3" fmla="*/ 0 h 19"/>
                  <a:gd name="T4" fmla="*/ 0 w 13"/>
                  <a:gd name="T5" fmla="*/ 13 h 19"/>
                  <a:gd name="T6" fmla="*/ 0 w 13"/>
                  <a:gd name="T7" fmla="*/ 19 h 19"/>
                  <a:gd name="T8" fmla="*/ 5 w 13"/>
                  <a:gd name="T9" fmla="*/ 19 h 19"/>
                  <a:gd name="T10" fmla="*/ 11 w 13"/>
                  <a:gd name="T11" fmla="*/ 10 h 19"/>
                  <a:gd name="T12" fmla="*/ 13 w 13"/>
                  <a:gd name="T13" fmla="*/ 2 h 19"/>
                  <a:gd name="T14" fmla="*/ 5 w 13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"/>
                  <a:gd name="T25" fmla="*/ 0 h 19"/>
                  <a:gd name="T26" fmla="*/ 13 w 13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" h="19">
                    <a:moveTo>
                      <a:pt x="5" y="0"/>
                    </a:moveTo>
                    <a:lnTo>
                      <a:pt x="5" y="0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11" y="10"/>
                    </a:lnTo>
                    <a:lnTo>
                      <a:pt x="13" y="2"/>
                    </a:lnTo>
                    <a:lnTo>
                      <a:pt x="5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Freeform 409">
                <a:extLst>
                  <a:ext uri="{FF2B5EF4-FFF2-40B4-BE49-F238E27FC236}">
                    <a16:creationId xmlns:a16="http://schemas.microsoft.com/office/drawing/2014/main" id="{A4A8F051-7CD0-104A-4A02-23C5371E4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" y="1983"/>
                <a:ext cx="18" cy="20"/>
              </a:xfrm>
              <a:custGeom>
                <a:avLst/>
                <a:gdLst>
                  <a:gd name="T0" fmla="*/ 18 w 18"/>
                  <a:gd name="T1" fmla="*/ 2 h 20"/>
                  <a:gd name="T2" fmla="*/ 18 w 18"/>
                  <a:gd name="T3" fmla="*/ 0 h 20"/>
                  <a:gd name="T4" fmla="*/ 15 w 18"/>
                  <a:gd name="T5" fmla="*/ 2 h 20"/>
                  <a:gd name="T6" fmla="*/ 7 w 18"/>
                  <a:gd name="T7" fmla="*/ 2 h 20"/>
                  <a:gd name="T8" fmla="*/ 0 w 18"/>
                  <a:gd name="T9" fmla="*/ 10 h 20"/>
                  <a:gd name="T10" fmla="*/ 0 w 18"/>
                  <a:gd name="T11" fmla="*/ 12 h 20"/>
                  <a:gd name="T12" fmla="*/ 8 w 18"/>
                  <a:gd name="T13" fmla="*/ 7 h 20"/>
                  <a:gd name="T14" fmla="*/ 8 w 18"/>
                  <a:gd name="T15" fmla="*/ 20 h 20"/>
                  <a:gd name="T16" fmla="*/ 16 w 18"/>
                  <a:gd name="T17" fmla="*/ 18 h 20"/>
                  <a:gd name="T18" fmla="*/ 18 w 18"/>
                  <a:gd name="T19" fmla="*/ 12 h 20"/>
                  <a:gd name="T20" fmla="*/ 18 w 18"/>
                  <a:gd name="T21" fmla="*/ 2 h 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20"/>
                  <a:gd name="T35" fmla="*/ 18 w 18"/>
                  <a:gd name="T36" fmla="*/ 20 h 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20">
                    <a:moveTo>
                      <a:pt x="18" y="2"/>
                    </a:moveTo>
                    <a:lnTo>
                      <a:pt x="18" y="0"/>
                    </a:lnTo>
                    <a:lnTo>
                      <a:pt x="15" y="2"/>
                    </a:lnTo>
                    <a:lnTo>
                      <a:pt x="7" y="2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8" y="7"/>
                    </a:lnTo>
                    <a:lnTo>
                      <a:pt x="8" y="20"/>
                    </a:lnTo>
                    <a:lnTo>
                      <a:pt x="16" y="18"/>
                    </a:lnTo>
                    <a:lnTo>
                      <a:pt x="18" y="12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1" name="Freeform 410">
                <a:extLst>
                  <a:ext uri="{FF2B5EF4-FFF2-40B4-BE49-F238E27FC236}">
                    <a16:creationId xmlns:a16="http://schemas.microsoft.com/office/drawing/2014/main" id="{B6132993-A6FA-C6B7-BB77-B357790D1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7" y="1983"/>
                <a:ext cx="18" cy="20"/>
              </a:xfrm>
              <a:custGeom>
                <a:avLst/>
                <a:gdLst>
                  <a:gd name="T0" fmla="*/ 18 w 18"/>
                  <a:gd name="T1" fmla="*/ 2 h 20"/>
                  <a:gd name="T2" fmla="*/ 18 w 18"/>
                  <a:gd name="T3" fmla="*/ 0 h 20"/>
                  <a:gd name="T4" fmla="*/ 15 w 18"/>
                  <a:gd name="T5" fmla="*/ 2 h 20"/>
                  <a:gd name="T6" fmla="*/ 7 w 18"/>
                  <a:gd name="T7" fmla="*/ 2 h 20"/>
                  <a:gd name="T8" fmla="*/ 0 w 18"/>
                  <a:gd name="T9" fmla="*/ 10 h 20"/>
                  <a:gd name="T10" fmla="*/ 0 w 18"/>
                  <a:gd name="T11" fmla="*/ 12 h 20"/>
                  <a:gd name="T12" fmla="*/ 8 w 18"/>
                  <a:gd name="T13" fmla="*/ 7 h 20"/>
                  <a:gd name="T14" fmla="*/ 8 w 18"/>
                  <a:gd name="T15" fmla="*/ 20 h 20"/>
                  <a:gd name="T16" fmla="*/ 16 w 18"/>
                  <a:gd name="T17" fmla="*/ 18 h 20"/>
                  <a:gd name="T18" fmla="*/ 18 w 18"/>
                  <a:gd name="T19" fmla="*/ 12 h 20"/>
                  <a:gd name="T20" fmla="*/ 18 w 18"/>
                  <a:gd name="T21" fmla="*/ 2 h 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20"/>
                  <a:gd name="T35" fmla="*/ 18 w 18"/>
                  <a:gd name="T36" fmla="*/ 20 h 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20">
                    <a:moveTo>
                      <a:pt x="18" y="2"/>
                    </a:moveTo>
                    <a:lnTo>
                      <a:pt x="18" y="0"/>
                    </a:lnTo>
                    <a:lnTo>
                      <a:pt x="15" y="2"/>
                    </a:lnTo>
                    <a:lnTo>
                      <a:pt x="7" y="2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8" y="7"/>
                    </a:lnTo>
                    <a:lnTo>
                      <a:pt x="8" y="20"/>
                    </a:lnTo>
                    <a:lnTo>
                      <a:pt x="16" y="18"/>
                    </a:lnTo>
                    <a:lnTo>
                      <a:pt x="18" y="12"/>
                    </a:lnTo>
                    <a:lnTo>
                      <a:pt x="18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2" name="Freeform 411">
                <a:extLst>
                  <a:ext uri="{FF2B5EF4-FFF2-40B4-BE49-F238E27FC236}">
                    <a16:creationId xmlns:a16="http://schemas.microsoft.com/office/drawing/2014/main" id="{7A5300B4-8865-5816-7818-EA5FB94C6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" y="1977"/>
                <a:ext cx="19" cy="16"/>
              </a:xfrm>
              <a:custGeom>
                <a:avLst/>
                <a:gdLst>
                  <a:gd name="T0" fmla="*/ 19 w 19"/>
                  <a:gd name="T1" fmla="*/ 0 h 16"/>
                  <a:gd name="T2" fmla="*/ 13 w 19"/>
                  <a:gd name="T3" fmla="*/ 2 h 16"/>
                  <a:gd name="T4" fmla="*/ 10 w 19"/>
                  <a:gd name="T5" fmla="*/ 5 h 16"/>
                  <a:gd name="T6" fmla="*/ 8 w 19"/>
                  <a:gd name="T7" fmla="*/ 8 h 16"/>
                  <a:gd name="T8" fmla="*/ 2 w 19"/>
                  <a:gd name="T9" fmla="*/ 11 h 16"/>
                  <a:gd name="T10" fmla="*/ 0 w 19"/>
                  <a:gd name="T11" fmla="*/ 16 h 16"/>
                  <a:gd name="T12" fmla="*/ 5 w 19"/>
                  <a:gd name="T13" fmla="*/ 16 h 16"/>
                  <a:gd name="T14" fmla="*/ 19 w 19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16"/>
                  <a:gd name="T26" fmla="*/ 19 w 19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16">
                    <a:moveTo>
                      <a:pt x="19" y="0"/>
                    </a:moveTo>
                    <a:lnTo>
                      <a:pt x="13" y="2"/>
                    </a:lnTo>
                    <a:lnTo>
                      <a:pt x="10" y="5"/>
                    </a:lnTo>
                    <a:lnTo>
                      <a:pt x="8" y="8"/>
                    </a:lnTo>
                    <a:lnTo>
                      <a:pt x="2" y="11"/>
                    </a:lnTo>
                    <a:lnTo>
                      <a:pt x="0" y="16"/>
                    </a:lnTo>
                    <a:lnTo>
                      <a:pt x="5" y="16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3" name="Freeform 412">
                <a:extLst>
                  <a:ext uri="{FF2B5EF4-FFF2-40B4-BE49-F238E27FC236}">
                    <a16:creationId xmlns:a16="http://schemas.microsoft.com/office/drawing/2014/main" id="{ACD39027-CD3C-FC9A-86FA-59777FD5D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" y="1977"/>
                <a:ext cx="19" cy="16"/>
              </a:xfrm>
              <a:custGeom>
                <a:avLst/>
                <a:gdLst>
                  <a:gd name="T0" fmla="*/ 19 w 19"/>
                  <a:gd name="T1" fmla="*/ 0 h 16"/>
                  <a:gd name="T2" fmla="*/ 13 w 19"/>
                  <a:gd name="T3" fmla="*/ 2 h 16"/>
                  <a:gd name="T4" fmla="*/ 10 w 19"/>
                  <a:gd name="T5" fmla="*/ 5 h 16"/>
                  <a:gd name="T6" fmla="*/ 8 w 19"/>
                  <a:gd name="T7" fmla="*/ 8 h 16"/>
                  <a:gd name="T8" fmla="*/ 2 w 19"/>
                  <a:gd name="T9" fmla="*/ 11 h 16"/>
                  <a:gd name="T10" fmla="*/ 0 w 19"/>
                  <a:gd name="T11" fmla="*/ 16 h 16"/>
                  <a:gd name="T12" fmla="*/ 5 w 19"/>
                  <a:gd name="T13" fmla="*/ 16 h 16"/>
                  <a:gd name="T14" fmla="*/ 19 w 19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16"/>
                  <a:gd name="T26" fmla="*/ 19 w 19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16">
                    <a:moveTo>
                      <a:pt x="19" y="0"/>
                    </a:moveTo>
                    <a:lnTo>
                      <a:pt x="13" y="2"/>
                    </a:lnTo>
                    <a:lnTo>
                      <a:pt x="10" y="5"/>
                    </a:lnTo>
                    <a:lnTo>
                      <a:pt x="8" y="8"/>
                    </a:lnTo>
                    <a:lnTo>
                      <a:pt x="2" y="11"/>
                    </a:lnTo>
                    <a:lnTo>
                      <a:pt x="0" y="16"/>
                    </a:lnTo>
                    <a:lnTo>
                      <a:pt x="5" y="16"/>
                    </a:lnTo>
                    <a:lnTo>
                      <a:pt x="19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Freeform 413">
                <a:extLst>
                  <a:ext uri="{FF2B5EF4-FFF2-40B4-BE49-F238E27FC236}">
                    <a16:creationId xmlns:a16="http://schemas.microsoft.com/office/drawing/2014/main" id="{EA78D0A6-241C-F4A7-CC31-136BAD465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1932"/>
                <a:ext cx="25" cy="28"/>
              </a:xfrm>
              <a:custGeom>
                <a:avLst/>
                <a:gdLst>
                  <a:gd name="T0" fmla="*/ 0 w 25"/>
                  <a:gd name="T1" fmla="*/ 20 h 28"/>
                  <a:gd name="T2" fmla="*/ 0 w 25"/>
                  <a:gd name="T3" fmla="*/ 18 h 28"/>
                  <a:gd name="T4" fmla="*/ 0 w 25"/>
                  <a:gd name="T5" fmla="*/ 21 h 28"/>
                  <a:gd name="T6" fmla="*/ 3 w 25"/>
                  <a:gd name="T7" fmla="*/ 24 h 28"/>
                  <a:gd name="T8" fmla="*/ 9 w 25"/>
                  <a:gd name="T9" fmla="*/ 28 h 28"/>
                  <a:gd name="T10" fmla="*/ 19 w 25"/>
                  <a:gd name="T11" fmla="*/ 24 h 28"/>
                  <a:gd name="T12" fmla="*/ 25 w 25"/>
                  <a:gd name="T13" fmla="*/ 26 h 28"/>
                  <a:gd name="T14" fmla="*/ 25 w 25"/>
                  <a:gd name="T15" fmla="*/ 21 h 28"/>
                  <a:gd name="T16" fmla="*/ 19 w 25"/>
                  <a:gd name="T17" fmla="*/ 5 h 28"/>
                  <a:gd name="T18" fmla="*/ 19 w 25"/>
                  <a:gd name="T19" fmla="*/ 2 h 28"/>
                  <a:gd name="T20" fmla="*/ 14 w 25"/>
                  <a:gd name="T21" fmla="*/ 0 h 28"/>
                  <a:gd name="T22" fmla="*/ 11 w 25"/>
                  <a:gd name="T23" fmla="*/ 4 h 28"/>
                  <a:gd name="T24" fmla="*/ 9 w 25"/>
                  <a:gd name="T25" fmla="*/ 7 h 28"/>
                  <a:gd name="T26" fmla="*/ 14 w 25"/>
                  <a:gd name="T27" fmla="*/ 13 h 28"/>
                  <a:gd name="T28" fmla="*/ 11 w 25"/>
                  <a:gd name="T29" fmla="*/ 18 h 28"/>
                  <a:gd name="T30" fmla="*/ 11 w 25"/>
                  <a:gd name="T31" fmla="*/ 20 h 28"/>
                  <a:gd name="T32" fmla="*/ 9 w 25"/>
                  <a:gd name="T33" fmla="*/ 21 h 28"/>
                  <a:gd name="T34" fmla="*/ 4 w 25"/>
                  <a:gd name="T35" fmla="*/ 23 h 28"/>
                  <a:gd name="T36" fmla="*/ 0 w 25"/>
                  <a:gd name="T37" fmla="*/ 2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"/>
                  <a:gd name="T58" fmla="*/ 0 h 28"/>
                  <a:gd name="T59" fmla="*/ 25 w 25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" h="28">
                    <a:moveTo>
                      <a:pt x="0" y="20"/>
                    </a:moveTo>
                    <a:lnTo>
                      <a:pt x="0" y="18"/>
                    </a:lnTo>
                    <a:lnTo>
                      <a:pt x="0" y="21"/>
                    </a:lnTo>
                    <a:lnTo>
                      <a:pt x="3" y="24"/>
                    </a:lnTo>
                    <a:lnTo>
                      <a:pt x="9" y="28"/>
                    </a:lnTo>
                    <a:lnTo>
                      <a:pt x="19" y="24"/>
                    </a:lnTo>
                    <a:lnTo>
                      <a:pt x="25" y="26"/>
                    </a:lnTo>
                    <a:lnTo>
                      <a:pt x="25" y="21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4" y="0"/>
                    </a:lnTo>
                    <a:lnTo>
                      <a:pt x="11" y="4"/>
                    </a:lnTo>
                    <a:lnTo>
                      <a:pt x="9" y="7"/>
                    </a:lnTo>
                    <a:lnTo>
                      <a:pt x="14" y="13"/>
                    </a:lnTo>
                    <a:lnTo>
                      <a:pt x="11" y="18"/>
                    </a:lnTo>
                    <a:lnTo>
                      <a:pt x="11" y="20"/>
                    </a:lnTo>
                    <a:lnTo>
                      <a:pt x="9" y="21"/>
                    </a:lnTo>
                    <a:lnTo>
                      <a:pt x="4" y="23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5" name="Freeform 414">
                <a:extLst>
                  <a:ext uri="{FF2B5EF4-FFF2-40B4-BE49-F238E27FC236}">
                    <a16:creationId xmlns:a16="http://schemas.microsoft.com/office/drawing/2014/main" id="{8A3F5298-DA5E-E258-B4A2-34BBA28E5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1932"/>
                <a:ext cx="25" cy="28"/>
              </a:xfrm>
              <a:custGeom>
                <a:avLst/>
                <a:gdLst>
                  <a:gd name="T0" fmla="*/ 0 w 25"/>
                  <a:gd name="T1" fmla="*/ 20 h 28"/>
                  <a:gd name="T2" fmla="*/ 0 w 25"/>
                  <a:gd name="T3" fmla="*/ 18 h 28"/>
                  <a:gd name="T4" fmla="*/ 0 w 25"/>
                  <a:gd name="T5" fmla="*/ 21 h 28"/>
                  <a:gd name="T6" fmla="*/ 3 w 25"/>
                  <a:gd name="T7" fmla="*/ 24 h 28"/>
                  <a:gd name="T8" fmla="*/ 9 w 25"/>
                  <a:gd name="T9" fmla="*/ 28 h 28"/>
                  <a:gd name="T10" fmla="*/ 19 w 25"/>
                  <a:gd name="T11" fmla="*/ 24 h 28"/>
                  <a:gd name="T12" fmla="*/ 25 w 25"/>
                  <a:gd name="T13" fmla="*/ 26 h 28"/>
                  <a:gd name="T14" fmla="*/ 25 w 25"/>
                  <a:gd name="T15" fmla="*/ 21 h 28"/>
                  <a:gd name="T16" fmla="*/ 19 w 25"/>
                  <a:gd name="T17" fmla="*/ 5 h 28"/>
                  <a:gd name="T18" fmla="*/ 19 w 25"/>
                  <a:gd name="T19" fmla="*/ 2 h 28"/>
                  <a:gd name="T20" fmla="*/ 14 w 25"/>
                  <a:gd name="T21" fmla="*/ 0 h 28"/>
                  <a:gd name="T22" fmla="*/ 11 w 25"/>
                  <a:gd name="T23" fmla="*/ 4 h 28"/>
                  <a:gd name="T24" fmla="*/ 9 w 25"/>
                  <a:gd name="T25" fmla="*/ 7 h 28"/>
                  <a:gd name="T26" fmla="*/ 14 w 25"/>
                  <a:gd name="T27" fmla="*/ 13 h 28"/>
                  <a:gd name="T28" fmla="*/ 11 w 25"/>
                  <a:gd name="T29" fmla="*/ 18 h 28"/>
                  <a:gd name="T30" fmla="*/ 11 w 25"/>
                  <a:gd name="T31" fmla="*/ 20 h 28"/>
                  <a:gd name="T32" fmla="*/ 9 w 25"/>
                  <a:gd name="T33" fmla="*/ 21 h 28"/>
                  <a:gd name="T34" fmla="*/ 4 w 25"/>
                  <a:gd name="T35" fmla="*/ 23 h 28"/>
                  <a:gd name="T36" fmla="*/ 0 w 25"/>
                  <a:gd name="T37" fmla="*/ 2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"/>
                  <a:gd name="T58" fmla="*/ 0 h 28"/>
                  <a:gd name="T59" fmla="*/ 25 w 25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" h="28">
                    <a:moveTo>
                      <a:pt x="0" y="20"/>
                    </a:moveTo>
                    <a:lnTo>
                      <a:pt x="0" y="18"/>
                    </a:lnTo>
                    <a:lnTo>
                      <a:pt x="0" y="21"/>
                    </a:lnTo>
                    <a:lnTo>
                      <a:pt x="3" y="24"/>
                    </a:lnTo>
                    <a:lnTo>
                      <a:pt x="9" y="28"/>
                    </a:lnTo>
                    <a:lnTo>
                      <a:pt x="19" y="24"/>
                    </a:lnTo>
                    <a:lnTo>
                      <a:pt x="25" y="26"/>
                    </a:lnTo>
                    <a:lnTo>
                      <a:pt x="25" y="21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4" y="0"/>
                    </a:lnTo>
                    <a:lnTo>
                      <a:pt x="11" y="4"/>
                    </a:lnTo>
                    <a:lnTo>
                      <a:pt x="9" y="7"/>
                    </a:lnTo>
                    <a:lnTo>
                      <a:pt x="14" y="13"/>
                    </a:lnTo>
                    <a:lnTo>
                      <a:pt x="11" y="18"/>
                    </a:lnTo>
                    <a:lnTo>
                      <a:pt x="11" y="20"/>
                    </a:lnTo>
                    <a:lnTo>
                      <a:pt x="9" y="21"/>
                    </a:lnTo>
                    <a:lnTo>
                      <a:pt x="4" y="23"/>
                    </a:lnTo>
                    <a:lnTo>
                      <a:pt x="0" y="2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6" name="Freeform 415">
                <a:extLst>
                  <a:ext uri="{FF2B5EF4-FFF2-40B4-BE49-F238E27FC236}">
                    <a16:creationId xmlns:a16="http://schemas.microsoft.com/office/drawing/2014/main" id="{9D446711-C39C-AB0D-65EE-1047432EE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53"/>
                <a:ext cx="33" cy="51"/>
              </a:xfrm>
              <a:custGeom>
                <a:avLst/>
                <a:gdLst>
                  <a:gd name="T0" fmla="*/ 24 w 33"/>
                  <a:gd name="T1" fmla="*/ 1 h 51"/>
                  <a:gd name="T2" fmla="*/ 22 w 33"/>
                  <a:gd name="T3" fmla="*/ 0 h 51"/>
                  <a:gd name="T4" fmla="*/ 14 w 33"/>
                  <a:gd name="T5" fmla="*/ 14 h 51"/>
                  <a:gd name="T6" fmla="*/ 11 w 33"/>
                  <a:gd name="T7" fmla="*/ 6 h 51"/>
                  <a:gd name="T8" fmla="*/ 4 w 33"/>
                  <a:gd name="T9" fmla="*/ 9 h 51"/>
                  <a:gd name="T10" fmla="*/ 0 w 33"/>
                  <a:gd name="T11" fmla="*/ 16 h 51"/>
                  <a:gd name="T12" fmla="*/ 3 w 33"/>
                  <a:gd name="T13" fmla="*/ 19 h 51"/>
                  <a:gd name="T14" fmla="*/ 8 w 33"/>
                  <a:gd name="T15" fmla="*/ 20 h 51"/>
                  <a:gd name="T16" fmla="*/ 8 w 33"/>
                  <a:gd name="T17" fmla="*/ 30 h 51"/>
                  <a:gd name="T18" fmla="*/ 9 w 33"/>
                  <a:gd name="T19" fmla="*/ 35 h 51"/>
                  <a:gd name="T20" fmla="*/ 8 w 33"/>
                  <a:gd name="T21" fmla="*/ 40 h 51"/>
                  <a:gd name="T22" fmla="*/ 22 w 33"/>
                  <a:gd name="T23" fmla="*/ 43 h 51"/>
                  <a:gd name="T24" fmla="*/ 20 w 33"/>
                  <a:gd name="T25" fmla="*/ 51 h 51"/>
                  <a:gd name="T26" fmla="*/ 25 w 33"/>
                  <a:gd name="T27" fmla="*/ 51 h 51"/>
                  <a:gd name="T28" fmla="*/ 33 w 33"/>
                  <a:gd name="T29" fmla="*/ 41 h 51"/>
                  <a:gd name="T30" fmla="*/ 24 w 33"/>
                  <a:gd name="T31" fmla="*/ 36 h 51"/>
                  <a:gd name="T32" fmla="*/ 22 w 33"/>
                  <a:gd name="T33" fmla="*/ 33 h 51"/>
                  <a:gd name="T34" fmla="*/ 25 w 33"/>
                  <a:gd name="T35" fmla="*/ 27 h 51"/>
                  <a:gd name="T36" fmla="*/ 24 w 33"/>
                  <a:gd name="T37" fmla="*/ 17 h 51"/>
                  <a:gd name="T38" fmla="*/ 25 w 33"/>
                  <a:gd name="T39" fmla="*/ 8 h 51"/>
                  <a:gd name="T40" fmla="*/ 24 w 33"/>
                  <a:gd name="T41" fmla="*/ 1 h 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"/>
                  <a:gd name="T64" fmla="*/ 0 h 51"/>
                  <a:gd name="T65" fmla="*/ 33 w 33"/>
                  <a:gd name="T66" fmla="*/ 51 h 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" h="51">
                    <a:moveTo>
                      <a:pt x="24" y="1"/>
                    </a:moveTo>
                    <a:lnTo>
                      <a:pt x="22" y="0"/>
                    </a:lnTo>
                    <a:lnTo>
                      <a:pt x="14" y="14"/>
                    </a:lnTo>
                    <a:lnTo>
                      <a:pt x="11" y="6"/>
                    </a:lnTo>
                    <a:lnTo>
                      <a:pt x="4" y="9"/>
                    </a:lnTo>
                    <a:lnTo>
                      <a:pt x="0" y="16"/>
                    </a:lnTo>
                    <a:lnTo>
                      <a:pt x="3" y="19"/>
                    </a:lnTo>
                    <a:lnTo>
                      <a:pt x="8" y="20"/>
                    </a:lnTo>
                    <a:lnTo>
                      <a:pt x="8" y="30"/>
                    </a:lnTo>
                    <a:lnTo>
                      <a:pt x="9" y="35"/>
                    </a:lnTo>
                    <a:lnTo>
                      <a:pt x="8" y="40"/>
                    </a:lnTo>
                    <a:lnTo>
                      <a:pt x="22" y="43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3" y="41"/>
                    </a:lnTo>
                    <a:lnTo>
                      <a:pt x="24" y="36"/>
                    </a:lnTo>
                    <a:lnTo>
                      <a:pt x="22" y="33"/>
                    </a:lnTo>
                    <a:lnTo>
                      <a:pt x="25" y="27"/>
                    </a:lnTo>
                    <a:lnTo>
                      <a:pt x="24" y="17"/>
                    </a:lnTo>
                    <a:lnTo>
                      <a:pt x="25" y="8"/>
                    </a:lnTo>
                    <a:lnTo>
                      <a:pt x="24" y="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7" name="Freeform 416">
                <a:extLst>
                  <a:ext uri="{FF2B5EF4-FFF2-40B4-BE49-F238E27FC236}">
                    <a16:creationId xmlns:a16="http://schemas.microsoft.com/office/drawing/2014/main" id="{96B4A8A3-4028-56EE-A1F9-0820262BF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53"/>
                <a:ext cx="33" cy="51"/>
              </a:xfrm>
              <a:custGeom>
                <a:avLst/>
                <a:gdLst>
                  <a:gd name="T0" fmla="*/ 24 w 33"/>
                  <a:gd name="T1" fmla="*/ 1 h 51"/>
                  <a:gd name="T2" fmla="*/ 22 w 33"/>
                  <a:gd name="T3" fmla="*/ 0 h 51"/>
                  <a:gd name="T4" fmla="*/ 14 w 33"/>
                  <a:gd name="T5" fmla="*/ 14 h 51"/>
                  <a:gd name="T6" fmla="*/ 11 w 33"/>
                  <a:gd name="T7" fmla="*/ 6 h 51"/>
                  <a:gd name="T8" fmla="*/ 4 w 33"/>
                  <a:gd name="T9" fmla="*/ 9 h 51"/>
                  <a:gd name="T10" fmla="*/ 0 w 33"/>
                  <a:gd name="T11" fmla="*/ 16 h 51"/>
                  <a:gd name="T12" fmla="*/ 3 w 33"/>
                  <a:gd name="T13" fmla="*/ 19 h 51"/>
                  <a:gd name="T14" fmla="*/ 8 w 33"/>
                  <a:gd name="T15" fmla="*/ 20 h 51"/>
                  <a:gd name="T16" fmla="*/ 8 w 33"/>
                  <a:gd name="T17" fmla="*/ 30 h 51"/>
                  <a:gd name="T18" fmla="*/ 9 w 33"/>
                  <a:gd name="T19" fmla="*/ 35 h 51"/>
                  <a:gd name="T20" fmla="*/ 8 w 33"/>
                  <a:gd name="T21" fmla="*/ 40 h 51"/>
                  <a:gd name="T22" fmla="*/ 22 w 33"/>
                  <a:gd name="T23" fmla="*/ 43 h 51"/>
                  <a:gd name="T24" fmla="*/ 20 w 33"/>
                  <a:gd name="T25" fmla="*/ 51 h 51"/>
                  <a:gd name="T26" fmla="*/ 25 w 33"/>
                  <a:gd name="T27" fmla="*/ 51 h 51"/>
                  <a:gd name="T28" fmla="*/ 33 w 33"/>
                  <a:gd name="T29" fmla="*/ 41 h 51"/>
                  <a:gd name="T30" fmla="*/ 24 w 33"/>
                  <a:gd name="T31" fmla="*/ 36 h 51"/>
                  <a:gd name="T32" fmla="*/ 22 w 33"/>
                  <a:gd name="T33" fmla="*/ 33 h 51"/>
                  <a:gd name="T34" fmla="*/ 25 w 33"/>
                  <a:gd name="T35" fmla="*/ 27 h 51"/>
                  <a:gd name="T36" fmla="*/ 24 w 33"/>
                  <a:gd name="T37" fmla="*/ 17 h 51"/>
                  <a:gd name="T38" fmla="*/ 25 w 33"/>
                  <a:gd name="T39" fmla="*/ 8 h 51"/>
                  <a:gd name="T40" fmla="*/ 24 w 33"/>
                  <a:gd name="T41" fmla="*/ 1 h 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"/>
                  <a:gd name="T64" fmla="*/ 0 h 51"/>
                  <a:gd name="T65" fmla="*/ 33 w 33"/>
                  <a:gd name="T66" fmla="*/ 51 h 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" h="51">
                    <a:moveTo>
                      <a:pt x="24" y="1"/>
                    </a:moveTo>
                    <a:lnTo>
                      <a:pt x="22" y="0"/>
                    </a:lnTo>
                    <a:lnTo>
                      <a:pt x="14" y="14"/>
                    </a:lnTo>
                    <a:lnTo>
                      <a:pt x="11" y="6"/>
                    </a:lnTo>
                    <a:lnTo>
                      <a:pt x="4" y="9"/>
                    </a:lnTo>
                    <a:lnTo>
                      <a:pt x="0" y="16"/>
                    </a:lnTo>
                    <a:lnTo>
                      <a:pt x="3" y="19"/>
                    </a:lnTo>
                    <a:lnTo>
                      <a:pt x="8" y="20"/>
                    </a:lnTo>
                    <a:lnTo>
                      <a:pt x="8" y="30"/>
                    </a:lnTo>
                    <a:lnTo>
                      <a:pt x="9" y="35"/>
                    </a:lnTo>
                    <a:lnTo>
                      <a:pt x="8" y="40"/>
                    </a:lnTo>
                    <a:lnTo>
                      <a:pt x="22" y="43"/>
                    </a:lnTo>
                    <a:lnTo>
                      <a:pt x="20" y="51"/>
                    </a:lnTo>
                    <a:lnTo>
                      <a:pt x="25" y="51"/>
                    </a:lnTo>
                    <a:lnTo>
                      <a:pt x="33" y="41"/>
                    </a:lnTo>
                    <a:lnTo>
                      <a:pt x="24" y="36"/>
                    </a:lnTo>
                    <a:lnTo>
                      <a:pt x="22" y="33"/>
                    </a:lnTo>
                    <a:lnTo>
                      <a:pt x="25" y="27"/>
                    </a:lnTo>
                    <a:lnTo>
                      <a:pt x="24" y="17"/>
                    </a:lnTo>
                    <a:lnTo>
                      <a:pt x="25" y="8"/>
                    </a:lnTo>
                    <a:lnTo>
                      <a:pt x="24" y="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8" name="Freeform 417">
                <a:extLst>
                  <a:ext uri="{FF2B5EF4-FFF2-40B4-BE49-F238E27FC236}">
                    <a16:creationId xmlns:a16="http://schemas.microsoft.com/office/drawing/2014/main" id="{C5AAB70C-C7E4-24CE-1654-58788BBD4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" y="1193"/>
                <a:ext cx="67" cy="54"/>
              </a:xfrm>
              <a:custGeom>
                <a:avLst/>
                <a:gdLst>
                  <a:gd name="T0" fmla="*/ 43 w 67"/>
                  <a:gd name="T1" fmla="*/ 0 h 54"/>
                  <a:gd name="T2" fmla="*/ 46 w 67"/>
                  <a:gd name="T3" fmla="*/ 0 h 54"/>
                  <a:gd name="T4" fmla="*/ 47 w 67"/>
                  <a:gd name="T5" fmla="*/ 8 h 54"/>
                  <a:gd name="T6" fmla="*/ 46 w 67"/>
                  <a:gd name="T7" fmla="*/ 13 h 54"/>
                  <a:gd name="T8" fmla="*/ 47 w 67"/>
                  <a:gd name="T9" fmla="*/ 11 h 54"/>
                  <a:gd name="T10" fmla="*/ 49 w 67"/>
                  <a:gd name="T11" fmla="*/ 16 h 54"/>
                  <a:gd name="T12" fmla="*/ 44 w 67"/>
                  <a:gd name="T13" fmla="*/ 27 h 54"/>
                  <a:gd name="T14" fmla="*/ 46 w 67"/>
                  <a:gd name="T15" fmla="*/ 24 h 54"/>
                  <a:gd name="T16" fmla="*/ 49 w 67"/>
                  <a:gd name="T17" fmla="*/ 22 h 54"/>
                  <a:gd name="T18" fmla="*/ 52 w 67"/>
                  <a:gd name="T19" fmla="*/ 16 h 54"/>
                  <a:gd name="T20" fmla="*/ 57 w 67"/>
                  <a:gd name="T21" fmla="*/ 14 h 54"/>
                  <a:gd name="T22" fmla="*/ 55 w 67"/>
                  <a:gd name="T23" fmla="*/ 11 h 54"/>
                  <a:gd name="T24" fmla="*/ 59 w 67"/>
                  <a:gd name="T25" fmla="*/ 6 h 54"/>
                  <a:gd name="T26" fmla="*/ 63 w 67"/>
                  <a:gd name="T27" fmla="*/ 8 h 54"/>
                  <a:gd name="T28" fmla="*/ 67 w 67"/>
                  <a:gd name="T29" fmla="*/ 14 h 54"/>
                  <a:gd name="T30" fmla="*/ 67 w 67"/>
                  <a:gd name="T31" fmla="*/ 21 h 54"/>
                  <a:gd name="T32" fmla="*/ 65 w 67"/>
                  <a:gd name="T33" fmla="*/ 25 h 54"/>
                  <a:gd name="T34" fmla="*/ 62 w 67"/>
                  <a:gd name="T35" fmla="*/ 29 h 54"/>
                  <a:gd name="T36" fmla="*/ 57 w 67"/>
                  <a:gd name="T37" fmla="*/ 30 h 54"/>
                  <a:gd name="T38" fmla="*/ 52 w 67"/>
                  <a:gd name="T39" fmla="*/ 33 h 54"/>
                  <a:gd name="T40" fmla="*/ 51 w 67"/>
                  <a:gd name="T41" fmla="*/ 38 h 54"/>
                  <a:gd name="T42" fmla="*/ 47 w 67"/>
                  <a:gd name="T43" fmla="*/ 33 h 54"/>
                  <a:gd name="T44" fmla="*/ 41 w 67"/>
                  <a:gd name="T45" fmla="*/ 41 h 54"/>
                  <a:gd name="T46" fmla="*/ 41 w 67"/>
                  <a:gd name="T47" fmla="*/ 45 h 54"/>
                  <a:gd name="T48" fmla="*/ 38 w 67"/>
                  <a:gd name="T49" fmla="*/ 48 h 54"/>
                  <a:gd name="T50" fmla="*/ 36 w 67"/>
                  <a:gd name="T51" fmla="*/ 43 h 54"/>
                  <a:gd name="T52" fmla="*/ 36 w 67"/>
                  <a:gd name="T53" fmla="*/ 38 h 54"/>
                  <a:gd name="T54" fmla="*/ 36 w 67"/>
                  <a:gd name="T55" fmla="*/ 35 h 54"/>
                  <a:gd name="T56" fmla="*/ 27 w 67"/>
                  <a:gd name="T57" fmla="*/ 46 h 54"/>
                  <a:gd name="T58" fmla="*/ 16 w 67"/>
                  <a:gd name="T59" fmla="*/ 53 h 54"/>
                  <a:gd name="T60" fmla="*/ 17 w 67"/>
                  <a:gd name="T61" fmla="*/ 48 h 54"/>
                  <a:gd name="T62" fmla="*/ 12 w 67"/>
                  <a:gd name="T63" fmla="*/ 48 h 54"/>
                  <a:gd name="T64" fmla="*/ 9 w 67"/>
                  <a:gd name="T65" fmla="*/ 53 h 54"/>
                  <a:gd name="T66" fmla="*/ 1 w 67"/>
                  <a:gd name="T67" fmla="*/ 54 h 54"/>
                  <a:gd name="T68" fmla="*/ 0 w 67"/>
                  <a:gd name="T69" fmla="*/ 53 h 54"/>
                  <a:gd name="T70" fmla="*/ 1 w 67"/>
                  <a:gd name="T71" fmla="*/ 45 h 54"/>
                  <a:gd name="T72" fmla="*/ 4 w 67"/>
                  <a:gd name="T73" fmla="*/ 45 h 54"/>
                  <a:gd name="T74" fmla="*/ 6 w 67"/>
                  <a:gd name="T75" fmla="*/ 40 h 54"/>
                  <a:gd name="T76" fmla="*/ 9 w 67"/>
                  <a:gd name="T77" fmla="*/ 41 h 54"/>
                  <a:gd name="T78" fmla="*/ 14 w 67"/>
                  <a:gd name="T79" fmla="*/ 38 h 54"/>
                  <a:gd name="T80" fmla="*/ 16 w 67"/>
                  <a:gd name="T81" fmla="*/ 40 h 54"/>
                  <a:gd name="T82" fmla="*/ 19 w 67"/>
                  <a:gd name="T83" fmla="*/ 37 h 54"/>
                  <a:gd name="T84" fmla="*/ 30 w 67"/>
                  <a:gd name="T85" fmla="*/ 33 h 54"/>
                  <a:gd name="T86" fmla="*/ 28 w 67"/>
                  <a:gd name="T87" fmla="*/ 29 h 54"/>
                  <a:gd name="T88" fmla="*/ 36 w 67"/>
                  <a:gd name="T89" fmla="*/ 22 h 54"/>
                  <a:gd name="T90" fmla="*/ 36 w 67"/>
                  <a:gd name="T91" fmla="*/ 18 h 54"/>
                  <a:gd name="T92" fmla="*/ 38 w 67"/>
                  <a:gd name="T93" fmla="*/ 16 h 54"/>
                  <a:gd name="T94" fmla="*/ 39 w 67"/>
                  <a:gd name="T95" fmla="*/ 5 h 54"/>
                  <a:gd name="T96" fmla="*/ 43 w 67"/>
                  <a:gd name="T97" fmla="*/ 0 h 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7"/>
                  <a:gd name="T148" fmla="*/ 0 h 54"/>
                  <a:gd name="T149" fmla="*/ 67 w 67"/>
                  <a:gd name="T150" fmla="*/ 54 h 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7" h="54">
                    <a:moveTo>
                      <a:pt x="43" y="0"/>
                    </a:moveTo>
                    <a:lnTo>
                      <a:pt x="46" y="0"/>
                    </a:lnTo>
                    <a:lnTo>
                      <a:pt x="47" y="8"/>
                    </a:lnTo>
                    <a:lnTo>
                      <a:pt x="46" y="13"/>
                    </a:lnTo>
                    <a:lnTo>
                      <a:pt x="47" y="11"/>
                    </a:lnTo>
                    <a:lnTo>
                      <a:pt x="49" y="16"/>
                    </a:lnTo>
                    <a:lnTo>
                      <a:pt x="44" y="27"/>
                    </a:lnTo>
                    <a:lnTo>
                      <a:pt x="46" y="24"/>
                    </a:lnTo>
                    <a:lnTo>
                      <a:pt x="49" y="22"/>
                    </a:lnTo>
                    <a:lnTo>
                      <a:pt x="52" y="16"/>
                    </a:lnTo>
                    <a:lnTo>
                      <a:pt x="57" y="14"/>
                    </a:lnTo>
                    <a:lnTo>
                      <a:pt x="55" y="11"/>
                    </a:lnTo>
                    <a:lnTo>
                      <a:pt x="59" y="6"/>
                    </a:lnTo>
                    <a:lnTo>
                      <a:pt x="63" y="8"/>
                    </a:lnTo>
                    <a:lnTo>
                      <a:pt x="67" y="14"/>
                    </a:lnTo>
                    <a:lnTo>
                      <a:pt x="67" y="21"/>
                    </a:lnTo>
                    <a:lnTo>
                      <a:pt x="65" y="25"/>
                    </a:lnTo>
                    <a:lnTo>
                      <a:pt x="62" y="29"/>
                    </a:lnTo>
                    <a:lnTo>
                      <a:pt x="57" y="30"/>
                    </a:lnTo>
                    <a:lnTo>
                      <a:pt x="52" y="33"/>
                    </a:lnTo>
                    <a:lnTo>
                      <a:pt x="51" y="38"/>
                    </a:lnTo>
                    <a:lnTo>
                      <a:pt x="47" y="33"/>
                    </a:lnTo>
                    <a:lnTo>
                      <a:pt x="41" y="41"/>
                    </a:lnTo>
                    <a:lnTo>
                      <a:pt x="41" y="45"/>
                    </a:lnTo>
                    <a:lnTo>
                      <a:pt x="38" y="48"/>
                    </a:lnTo>
                    <a:lnTo>
                      <a:pt x="36" y="43"/>
                    </a:lnTo>
                    <a:lnTo>
                      <a:pt x="36" y="38"/>
                    </a:lnTo>
                    <a:lnTo>
                      <a:pt x="36" y="35"/>
                    </a:lnTo>
                    <a:lnTo>
                      <a:pt x="27" y="46"/>
                    </a:lnTo>
                    <a:lnTo>
                      <a:pt x="16" y="53"/>
                    </a:lnTo>
                    <a:lnTo>
                      <a:pt x="17" y="48"/>
                    </a:lnTo>
                    <a:lnTo>
                      <a:pt x="12" y="48"/>
                    </a:lnTo>
                    <a:lnTo>
                      <a:pt x="9" y="53"/>
                    </a:lnTo>
                    <a:lnTo>
                      <a:pt x="1" y="54"/>
                    </a:lnTo>
                    <a:lnTo>
                      <a:pt x="0" y="53"/>
                    </a:lnTo>
                    <a:lnTo>
                      <a:pt x="1" y="45"/>
                    </a:lnTo>
                    <a:lnTo>
                      <a:pt x="4" y="45"/>
                    </a:lnTo>
                    <a:lnTo>
                      <a:pt x="6" y="40"/>
                    </a:lnTo>
                    <a:lnTo>
                      <a:pt x="9" y="41"/>
                    </a:lnTo>
                    <a:lnTo>
                      <a:pt x="14" y="38"/>
                    </a:lnTo>
                    <a:lnTo>
                      <a:pt x="16" y="40"/>
                    </a:lnTo>
                    <a:lnTo>
                      <a:pt x="19" y="37"/>
                    </a:lnTo>
                    <a:lnTo>
                      <a:pt x="30" y="33"/>
                    </a:lnTo>
                    <a:lnTo>
                      <a:pt x="28" y="29"/>
                    </a:lnTo>
                    <a:lnTo>
                      <a:pt x="36" y="22"/>
                    </a:lnTo>
                    <a:lnTo>
                      <a:pt x="36" y="18"/>
                    </a:lnTo>
                    <a:lnTo>
                      <a:pt x="38" y="16"/>
                    </a:lnTo>
                    <a:lnTo>
                      <a:pt x="39" y="5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59" name="Freeform 418">
                <a:extLst>
                  <a:ext uri="{FF2B5EF4-FFF2-40B4-BE49-F238E27FC236}">
                    <a16:creationId xmlns:a16="http://schemas.microsoft.com/office/drawing/2014/main" id="{F2FF8584-4CD7-FDD9-B43D-672D324EC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" y="1193"/>
                <a:ext cx="67" cy="54"/>
              </a:xfrm>
              <a:custGeom>
                <a:avLst/>
                <a:gdLst>
                  <a:gd name="T0" fmla="*/ 43 w 67"/>
                  <a:gd name="T1" fmla="*/ 0 h 54"/>
                  <a:gd name="T2" fmla="*/ 46 w 67"/>
                  <a:gd name="T3" fmla="*/ 0 h 54"/>
                  <a:gd name="T4" fmla="*/ 47 w 67"/>
                  <a:gd name="T5" fmla="*/ 8 h 54"/>
                  <a:gd name="T6" fmla="*/ 46 w 67"/>
                  <a:gd name="T7" fmla="*/ 13 h 54"/>
                  <a:gd name="T8" fmla="*/ 47 w 67"/>
                  <a:gd name="T9" fmla="*/ 11 h 54"/>
                  <a:gd name="T10" fmla="*/ 49 w 67"/>
                  <a:gd name="T11" fmla="*/ 16 h 54"/>
                  <a:gd name="T12" fmla="*/ 44 w 67"/>
                  <a:gd name="T13" fmla="*/ 27 h 54"/>
                  <a:gd name="T14" fmla="*/ 46 w 67"/>
                  <a:gd name="T15" fmla="*/ 24 h 54"/>
                  <a:gd name="T16" fmla="*/ 49 w 67"/>
                  <a:gd name="T17" fmla="*/ 22 h 54"/>
                  <a:gd name="T18" fmla="*/ 52 w 67"/>
                  <a:gd name="T19" fmla="*/ 16 h 54"/>
                  <a:gd name="T20" fmla="*/ 57 w 67"/>
                  <a:gd name="T21" fmla="*/ 14 h 54"/>
                  <a:gd name="T22" fmla="*/ 55 w 67"/>
                  <a:gd name="T23" fmla="*/ 11 h 54"/>
                  <a:gd name="T24" fmla="*/ 59 w 67"/>
                  <a:gd name="T25" fmla="*/ 6 h 54"/>
                  <a:gd name="T26" fmla="*/ 63 w 67"/>
                  <a:gd name="T27" fmla="*/ 8 h 54"/>
                  <a:gd name="T28" fmla="*/ 67 w 67"/>
                  <a:gd name="T29" fmla="*/ 14 h 54"/>
                  <a:gd name="T30" fmla="*/ 67 w 67"/>
                  <a:gd name="T31" fmla="*/ 21 h 54"/>
                  <a:gd name="T32" fmla="*/ 65 w 67"/>
                  <a:gd name="T33" fmla="*/ 25 h 54"/>
                  <a:gd name="T34" fmla="*/ 62 w 67"/>
                  <a:gd name="T35" fmla="*/ 29 h 54"/>
                  <a:gd name="T36" fmla="*/ 57 w 67"/>
                  <a:gd name="T37" fmla="*/ 30 h 54"/>
                  <a:gd name="T38" fmla="*/ 52 w 67"/>
                  <a:gd name="T39" fmla="*/ 33 h 54"/>
                  <a:gd name="T40" fmla="*/ 51 w 67"/>
                  <a:gd name="T41" fmla="*/ 38 h 54"/>
                  <a:gd name="T42" fmla="*/ 47 w 67"/>
                  <a:gd name="T43" fmla="*/ 33 h 54"/>
                  <a:gd name="T44" fmla="*/ 41 w 67"/>
                  <a:gd name="T45" fmla="*/ 41 h 54"/>
                  <a:gd name="T46" fmla="*/ 41 w 67"/>
                  <a:gd name="T47" fmla="*/ 45 h 54"/>
                  <a:gd name="T48" fmla="*/ 38 w 67"/>
                  <a:gd name="T49" fmla="*/ 48 h 54"/>
                  <a:gd name="T50" fmla="*/ 36 w 67"/>
                  <a:gd name="T51" fmla="*/ 43 h 54"/>
                  <a:gd name="T52" fmla="*/ 36 w 67"/>
                  <a:gd name="T53" fmla="*/ 38 h 54"/>
                  <a:gd name="T54" fmla="*/ 36 w 67"/>
                  <a:gd name="T55" fmla="*/ 35 h 54"/>
                  <a:gd name="T56" fmla="*/ 27 w 67"/>
                  <a:gd name="T57" fmla="*/ 46 h 54"/>
                  <a:gd name="T58" fmla="*/ 16 w 67"/>
                  <a:gd name="T59" fmla="*/ 53 h 54"/>
                  <a:gd name="T60" fmla="*/ 17 w 67"/>
                  <a:gd name="T61" fmla="*/ 48 h 54"/>
                  <a:gd name="T62" fmla="*/ 12 w 67"/>
                  <a:gd name="T63" fmla="*/ 48 h 54"/>
                  <a:gd name="T64" fmla="*/ 9 w 67"/>
                  <a:gd name="T65" fmla="*/ 53 h 54"/>
                  <a:gd name="T66" fmla="*/ 1 w 67"/>
                  <a:gd name="T67" fmla="*/ 54 h 54"/>
                  <a:gd name="T68" fmla="*/ 0 w 67"/>
                  <a:gd name="T69" fmla="*/ 53 h 54"/>
                  <a:gd name="T70" fmla="*/ 1 w 67"/>
                  <a:gd name="T71" fmla="*/ 45 h 54"/>
                  <a:gd name="T72" fmla="*/ 4 w 67"/>
                  <a:gd name="T73" fmla="*/ 45 h 54"/>
                  <a:gd name="T74" fmla="*/ 6 w 67"/>
                  <a:gd name="T75" fmla="*/ 40 h 54"/>
                  <a:gd name="T76" fmla="*/ 9 w 67"/>
                  <a:gd name="T77" fmla="*/ 41 h 54"/>
                  <a:gd name="T78" fmla="*/ 14 w 67"/>
                  <a:gd name="T79" fmla="*/ 38 h 54"/>
                  <a:gd name="T80" fmla="*/ 16 w 67"/>
                  <a:gd name="T81" fmla="*/ 40 h 54"/>
                  <a:gd name="T82" fmla="*/ 19 w 67"/>
                  <a:gd name="T83" fmla="*/ 37 h 54"/>
                  <a:gd name="T84" fmla="*/ 30 w 67"/>
                  <a:gd name="T85" fmla="*/ 33 h 54"/>
                  <a:gd name="T86" fmla="*/ 28 w 67"/>
                  <a:gd name="T87" fmla="*/ 29 h 54"/>
                  <a:gd name="T88" fmla="*/ 36 w 67"/>
                  <a:gd name="T89" fmla="*/ 22 h 54"/>
                  <a:gd name="T90" fmla="*/ 36 w 67"/>
                  <a:gd name="T91" fmla="*/ 18 h 54"/>
                  <a:gd name="T92" fmla="*/ 38 w 67"/>
                  <a:gd name="T93" fmla="*/ 16 h 54"/>
                  <a:gd name="T94" fmla="*/ 39 w 67"/>
                  <a:gd name="T95" fmla="*/ 5 h 54"/>
                  <a:gd name="T96" fmla="*/ 43 w 67"/>
                  <a:gd name="T97" fmla="*/ 0 h 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7"/>
                  <a:gd name="T148" fmla="*/ 0 h 54"/>
                  <a:gd name="T149" fmla="*/ 67 w 67"/>
                  <a:gd name="T150" fmla="*/ 54 h 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7" h="54">
                    <a:moveTo>
                      <a:pt x="43" y="0"/>
                    </a:moveTo>
                    <a:lnTo>
                      <a:pt x="46" y="0"/>
                    </a:lnTo>
                    <a:lnTo>
                      <a:pt x="47" y="8"/>
                    </a:lnTo>
                    <a:lnTo>
                      <a:pt x="46" y="13"/>
                    </a:lnTo>
                    <a:lnTo>
                      <a:pt x="47" y="11"/>
                    </a:lnTo>
                    <a:lnTo>
                      <a:pt x="49" y="16"/>
                    </a:lnTo>
                    <a:lnTo>
                      <a:pt x="44" y="27"/>
                    </a:lnTo>
                    <a:lnTo>
                      <a:pt x="46" y="24"/>
                    </a:lnTo>
                    <a:lnTo>
                      <a:pt x="49" y="22"/>
                    </a:lnTo>
                    <a:lnTo>
                      <a:pt x="52" y="16"/>
                    </a:lnTo>
                    <a:lnTo>
                      <a:pt x="57" y="14"/>
                    </a:lnTo>
                    <a:lnTo>
                      <a:pt x="55" y="11"/>
                    </a:lnTo>
                    <a:lnTo>
                      <a:pt x="59" y="6"/>
                    </a:lnTo>
                    <a:lnTo>
                      <a:pt x="63" y="8"/>
                    </a:lnTo>
                    <a:lnTo>
                      <a:pt x="67" y="14"/>
                    </a:lnTo>
                    <a:lnTo>
                      <a:pt x="67" y="21"/>
                    </a:lnTo>
                    <a:lnTo>
                      <a:pt x="65" y="25"/>
                    </a:lnTo>
                    <a:lnTo>
                      <a:pt x="62" y="29"/>
                    </a:lnTo>
                    <a:lnTo>
                      <a:pt x="57" y="30"/>
                    </a:lnTo>
                    <a:lnTo>
                      <a:pt x="52" y="33"/>
                    </a:lnTo>
                    <a:lnTo>
                      <a:pt x="51" y="38"/>
                    </a:lnTo>
                    <a:lnTo>
                      <a:pt x="47" y="33"/>
                    </a:lnTo>
                    <a:lnTo>
                      <a:pt x="41" y="41"/>
                    </a:lnTo>
                    <a:lnTo>
                      <a:pt x="41" y="45"/>
                    </a:lnTo>
                    <a:lnTo>
                      <a:pt x="38" y="48"/>
                    </a:lnTo>
                    <a:lnTo>
                      <a:pt x="36" y="43"/>
                    </a:lnTo>
                    <a:lnTo>
                      <a:pt x="36" y="38"/>
                    </a:lnTo>
                    <a:lnTo>
                      <a:pt x="36" y="35"/>
                    </a:lnTo>
                    <a:lnTo>
                      <a:pt x="27" y="46"/>
                    </a:lnTo>
                    <a:lnTo>
                      <a:pt x="16" y="53"/>
                    </a:lnTo>
                    <a:lnTo>
                      <a:pt x="17" y="48"/>
                    </a:lnTo>
                    <a:lnTo>
                      <a:pt x="12" y="48"/>
                    </a:lnTo>
                    <a:lnTo>
                      <a:pt x="9" y="53"/>
                    </a:lnTo>
                    <a:lnTo>
                      <a:pt x="1" y="54"/>
                    </a:lnTo>
                    <a:lnTo>
                      <a:pt x="0" y="53"/>
                    </a:lnTo>
                    <a:lnTo>
                      <a:pt x="1" y="45"/>
                    </a:lnTo>
                    <a:lnTo>
                      <a:pt x="4" y="45"/>
                    </a:lnTo>
                    <a:lnTo>
                      <a:pt x="6" y="40"/>
                    </a:lnTo>
                    <a:lnTo>
                      <a:pt x="9" y="41"/>
                    </a:lnTo>
                    <a:lnTo>
                      <a:pt x="14" y="38"/>
                    </a:lnTo>
                    <a:lnTo>
                      <a:pt x="16" y="40"/>
                    </a:lnTo>
                    <a:lnTo>
                      <a:pt x="19" y="37"/>
                    </a:lnTo>
                    <a:lnTo>
                      <a:pt x="30" y="33"/>
                    </a:lnTo>
                    <a:lnTo>
                      <a:pt x="28" y="29"/>
                    </a:lnTo>
                    <a:lnTo>
                      <a:pt x="36" y="22"/>
                    </a:lnTo>
                    <a:lnTo>
                      <a:pt x="36" y="18"/>
                    </a:lnTo>
                    <a:lnTo>
                      <a:pt x="38" y="16"/>
                    </a:lnTo>
                    <a:lnTo>
                      <a:pt x="39" y="5"/>
                    </a:lnTo>
                    <a:lnTo>
                      <a:pt x="43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0" name="Freeform 419">
                <a:extLst>
                  <a:ext uri="{FF2B5EF4-FFF2-40B4-BE49-F238E27FC236}">
                    <a16:creationId xmlns:a16="http://schemas.microsoft.com/office/drawing/2014/main" id="{D13B21B4-3ADA-9CBF-D6B3-22A501C79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190"/>
                <a:ext cx="24" cy="28"/>
              </a:xfrm>
              <a:custGeom>
                <a:avLst/>
                <a:gdLst>
                  <a:gd name="T0" fmla="*/ 0 w 24"/>
                  <a:gd name="T1" fmla="*/ 19 h 28"/>
                  <a:gd name="T2" fmla="*/ 1 w 24"/>
                  <a:gd name="T3" fmla="*/ 19 h 28"/>
                  <a:gd name="T4" fmla="*/ 1 w 24"/>
                  <a:gd name="T5" fmla="*/ 16 h 28"/>
                  <a:gd name="T6" fmla="*/ 3 w 24"/>
                  <a:gd name="T7" fmla="*/ 14 h 28"/>
                  <a:gd name="T8" fmla="*/ 4 w 24"/>
                  <a:gd name="T9" fmla="*/ 16 h 28"/>
                  <a:gd name="T10" fmla="*/ 6 w 24"/>
                  <a:gd name="T11" fmla="*/ 13 h 28"/>
                  <a:gd name="T12" fmla="*/ 9 w 24"/>
                  <a:gd name="T13" fmla="*/ 14 h 28"/>
                  <a:gd name="T14" fmla="*/ 11 w 24"/>
                  <a:gd name="T15" fmla="*/ 11 h 28"/>
                  <a:gd name="T16" fmla="*/ 12 w 24"/>
                  <a:gd name="T17" fmla="*/ 6 h 28"/>
                  <a:gd name="T18" fmla="*/ 14 w 24"/>
                  <a:gd name="T19" fmla="*/ 11 h 28"/>
                  <a:gd name="T20" fmla="*/ 17 w 24"/>
                  <a:gd name="T21" fmla="*/ 11 h 28"/>
                  <a:gd name="T22" fmla="*/ 19 w 24"/>
                  <a:gd name="T23" fmla="*/ 0 h 28"/>
                  <a:gd name="T24" fmla="*/ 24 w 24"/>
                  <a:gd name="T25" fmla="*/ 11 h 28"/>
                  <a:gd name="T26" fmla="*/ 24 w 24"/>
                  <a:gd name="T27" fmla="*/ 25 h 28"/>
                  <a:gd name="T28" fmla="*/ 20 w 24"/>
                  <a:gd name="T29" fmla="*/ 25 h 28"/>
                  <a:gd name="T30" fmla="*/ 17 w 24"/>
                  <a:gd name="T31" fmla="*/ 27 h 28"/>
                  <a:gd name="T32" fmla="*/ 12 w 24"/>
                  <a:gd name="T33" fmla="*/ 28 h 28"/>
                  <a:gd name="T34" fmla="*/ 11 w 24"/>
                  <a:gd name="T35" fmla="*/ 24 h 28"/>
                  <a:gd name="T36" fmla="*/ 16 w 24"/>
                  <a:gd name="T37" fmla="*/ 21 h 28"/>
                  <a:gd name="T38" fmla="*/ 17 w 24"/>
                  <a:gd name="T39" fmla="*/ 17 h 28"/>
                  <a:gd name="T40" fmla="*/ 14 w 24"/>
                  <a:gd name="T41" fmla="*/ 22 h 28"/>
                  <a:gd name="T42" fmla="*/ 11 w 24"/>
                  <a:gd name="T43" fmla="*/ 21 h 28"/>
                  <a:gd name="T44" fmla="*/ 1 w 24"/>
                  <a:gd name="T45" fmla="*/ 27 h 28"/>
                  <a:gd name="T46" fmla="*/ 0 w 24"/>
                  <a:gd name="T47" fmla="*/ 24 h 28"/>
                  <a:gd name="T48" fmla="*/ 0 w 24"/>
                  <a:gd name="T49" fmla="*/ 19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4"/>
                  <a:gd name="T76" fmla="*/ 0 h 28"/>
                  <a:gd name="T77" fmla="*/ 24 w 24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4" h="28">
                    <a:moveTo>
                      <a:pt x="0" y="19"/>
                    </a:moveTo>
                    <a:lnTo>
                      <a:pt x="1" y="19"/>
                    </a:lnTo>
                    <a:lnTo>
                      <a:pt x="1" y="16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6" y="13"/>
                    </a:lnTo>
                    <a:lnTo>
                      <a:pt x="9" y="14"/>
                    </a:lnTo>
                    <a:lnTo>
                      <a:pt x="11" y="11"/>
                    </a:lnTo>
                    <a:lnTo>
                      <a:pt x="12" y="6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19" y="0"/>
                    </a:lnTo>
                    <a:lnTo>
                      <a:pt x="24" y="11"/>
                    </a:lnTo>
                    <a:lnTo>
                      <a:pt x="24" y="25"/>
                    </a:lnTo>
                    <a:lnTo>
                      <a:pt x="20" y="25"/>
                    </a:lnTo>
                    <a:lnTo>
                      <a:pt x="17" y="27"/>
                    </a:lnTo>
                    <a:lnTo>
                      <a:pt x="12" y="28"/>
                    </a:lnTo>
                    <a:lnTo>
                      <a:pt x="11" y="24"/>
                    </a:lnTo>
                    <a:lnTo>
                      <a:pt x="16" y="21"/>
                    </a:lnTo>
                    <a:lnTo>
                      <a:pt x="17" y="17"/>
                    </a:lnTo>
                    <a:lnTo>
                      <a:pt x="14" y="22"/>
                    </a:lnTo>
                    <a:lnTo>
                      <a:pt x="11" y="21"/>
                    </a:lnTo>
                    <a:lnTo>
                      <a:pt x="1" y="27"/>
                    </a:lnTo>
                    <a:lnTo>
                      <a:pt x="0" y="24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1" name="Freeform 420">
                <a:extLst>
                  <a:ext uri="{FF2B5EF4-FFF2-40B4-BE49-F238E27FC236}">
                    <a16:creationId xmlns:a16="http://schemas.microsoft.com/office/drawing/2014/main" id="{5C755B30-58C5-DA35-4EFF-618FF66E3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190"/>
                <a:ext cx="24" cy="28"/>
              </a:xfrm>
              <a:custGeom>
                <a:avLst/>
                <a:gdLst>
                  <a:gd name="T0" fmla="*/ 0 w 24"/>
                  <a:gd name="T1" fmla="*/ 19 h 28"/>
                  <a:gd name="T2" fmla="*/ 1 w 24"/>
                  <a:gd name="T3" fmla="*/ 19 h 28"/>
                  <a:gd name="T4" fmla="*/ 1 w 24"/>
                  <a:gd name="T5" fmla="*/ 16 h 28"/>
                  <a:gd name="T6" fmla="*/ 3 w 24"/>
                  <a:gd name="T7" fmla="*/ 14 h 28"/>
                  <a:gd name="T8" fmla="*/ 4 w 24"/>
                  <a:gd name="T9" fmla="*/ 16 h 28"/>
                  <a:gd name="T10" fmla="*/ 6 w 24"/>
                  <a:gd name="T11" fmla="*/ 13 h 28"/>
                  <a:gd name="T12" fmla="*/ 9 w 24"/>
                  <a:gd name="T13" fmla="*/ 14 h 28"/>
                  <a:gd name="T14" fmla="*/ 11 w 24"/>
                  <a:gd name="T15" fmla="*/ 11 h 28"/>
                  <a:gd name="T16" fmla="*/ 12 w 24"/>
                  <a:gd name="T17" fmla="*/ 6 h 28"/>
                  <a:gd name="T18" fmla="*/ 14 w 24"/>
                  <a:gd name="T19" fmla="*/ 11 h 28"/>
                  <a:gd name="T20" fmla="*/ 17 w 24"/>
                  <a:gd name="T21" fmla="*/ 11 h 28"/>
                  <a:gd name="T22" fmla="*/ 19 w 24"/>
                  <a:gd name="T23" fmla="*/ 0 h 28"/>
                  <a:gd name="T24" fmla="*/ 24 w 24"/>
                  <a:gd name="T25" fmla="*/ 11 h 28"/>
                  <a:gd name="T26" fmla="*/ 24 w 24"/>
                  <a:gd name="T27" fmla="*/ 25 h 28"/>
                  <a:gd name="T28" fmla="*/ 20 w 24"/>
                  <a:gd name="T29" fmla="*/ 25 h 28"/>
                  <a:gd name="T30" fmla="*/ 17 w 24"/>
                  <a:gd name="T31" fmla="*/ 27 h 28"/>
                  <a:gd name="T32" fmla="*/ 12 w 24"/>
                  <a:gd name="T33" fmla="*/ 28 h 28"/>
                  <a:gd name="T34" fmla="*/ 11 w 24"/>
                  <a:gd name="T35" fmla="*/ 24 h 28"/>
                  <a:gd name="T36" fmla="*/ 16 w 24"/>
                  <a:gd name="T37" fmla="*/ 21 h 28"/>
                  <a:gd name="T38" fmla="*/ 17 w 24"/>
                  <a:gd name="T39" fmla="*/ 17 h 28"/>
                  <a:gd name="T40" fmla="*/ 14 w 24"/>
                  <a:gd name="T41" fmla="*/ 22 h 28"/>
                  <a:gd name="T42" fmla="*/ 11 w 24"/>
                  <a:gd name="T43" fmla="*/ 21 h 28"/>
                  <a:gd name="T44" fmla="*/ 1 w 24"/>
                  <a:gd name="T45" fmla="*/ 27 h 28"/>
                  <a:gd name="T46" fmla="*/ 0 w 24"/>
                  <a:gd name="T47" fmla="*/ 24 h 28"/>
                  <a:gd name="T48" fmla="*/ 0 w 24"/>
                  <a:gd name="T49" fmla="*/ 19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4"/>
                  <a:gd name="T76" fmla="*/ 0 h 28"/>
                  <a:gd name="T77" fmla="*/ 24 w 24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4" h="28">
                    <a:moveTo>
                      <a:pt x="0" y="19"/>
                    </a:moveTo>
                    <a:lnTo>
                      <a:pt x="1" y="19"/>
                    </a:lnTo>
                    <a:lnTo>
                      <a:pt x="1" y="16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6" y="13"/>
                    </a:lnTo>
                    <a:lnTo>
                      <a:pt x="9" y="14"/>
                    </a:lnTo>
                    <a:lnTo>
                      <a:pt x="11" y="11"/>
                    </a:lnTo>
                    <a:lnTo>
                      <a:pt x="12" y="6"/>
                    </a:lnTo>
                    <a:lnTo>
                      <a:pt x="14" y="11"/>
                    </a:lnTo>
                    <a:lnTo>
                      <a:pt x="17" y="11"/>
                    </a:lnTo>
                    <a:lnTo>
                      <a:pt x="19" y="0"/>
                    </a:lnTo>
                    <a:lnTo>
                      <a:pt x="24" y="11"/>
                    </a:lnTo>
                    <a:lnTo>
                      <a:pt x="24" y="25"/>
                    </a:lnTo>
                    <a:lnTo>
                      <a:pt x="20" y="25"/>
                    </a:lnTo>
                    <a:lnTo>
                      <a:pt x="17" y="27"/>
                    </a:lnTo>
                    <a:lnTo>
                      <a:pt x="12" y="28"/>
                    </a:lnTo>
                    <a:lnTo>
                      <a:pt x="11" y="24"/>
                    </a:lnTo>
                    <a:lnTo>
                      <a:pt x="16" y="21"/>
                    </a:lnTo>
                    <a:lnTo>
                      <a:pt x="17" y="17"/>
                    </a:lnTo>
                    <a:lnTo>
                      <a:pt x="14" y="22"/>
                    </a:lnTo>
                    <a:lnTo>
                      <a:pt x="11" y="21"/>
                    </a:lnTo>
                    <a:lnTo>
                      <a:pt x="1" y="27"/>
                    </a:lnTo>
                    <a:lnTo>
                      <a:pt x="0" y="24"/>
                    </a:lnTo>
                    <a:lnTo>
                      <a:pt x="0" y="1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2" name="Freeform 421">
                <a:extLst>
                  <a:ext uri="{FF2B5EF4-FFF2-40B4-BE49-F238E27FC236}">
                    <a16:creationId xmlns:a16="http://schemas.microsoft.com/office/drawing/2014/main" id="{424533C1-6041-B2CF-9386-7FE57BBD9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2" y="1166"/>
                <a:ext cx="20" cy="24"/>
              </a:xfrm>
              <a:custGeom>
                <a:avLst/>
                <a:gdLst>
                  <a:gd name="T0" fmla="*/ 8 w 20"/>
                  <a:gd name="T1" fmla="*/ 8 h 24"/>
                  <a:gd name="T2" fmla="*/ 12 w 20"/>
                  <a:gd name="T3" fmla="*/ 8 h 24"/>
                  <a:gd name="T4" fmla="*/ 13 w 20"/>
                  <a:gd name="T5" fmla="*/ 0 h 24"/>
                  <a:gd name="T6" fmla="*/ 16 w 20"/>
                  <a:gd name="T7" fmla="*/ 0 h 24"/>
                  <a:gd name="T8" fmla="*/ 20 w 20"/>
                  <a:gd name="T9" fmla="*/ 3 h 24"/>
                  <a:gd name="T10" fmla="*/ 13 w 20"/>
                  <a:gd name="T11" fmla="*/ 19 h 24"/>
                  <a:gd name="T12" fmla="*/ 5 w 20"/>
                  <a:gd name="T13" fmla="*/ 24 h 24"/>
                  <a:gd name="T14" fmla="*/ 2 w 20"/>
                  <a:gd name="T15" fmla="*/ 22 h 24"/>
                  <a:gd name="T16" fmla="*/ 0 w 20"/>
                  <a:gd name="T17" fmla="*/ 21 h 24"/>
                  <a:gd name="T18" fmla="*/ 2 w 20"/>
                  <a:gd name="T19" fmla="*/ 14 h 24"/>
                  <a:gd name="T20" fmla="*/ 8 w 20"/>
                  <a:gd name="T21" fmla="*/ 11 h 24"/>
                  <a:gd name="T22" fmla="*/ 8 w 20"/>
                  <a:gd name="T23" fmla="*/ 8 h 2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"/>
                  <a:gd name="T37" fmla="*/ 0 h 24"/>
                  <a:gd name="T38" fmla="*/ 20 w 20"/>
                  <a:gd name="T39" fmla="*/ 24 h 2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" h="24">
                    <a:moveTo>
                      <a:pt x="8" y="8"/>
                    </a:moveTo>
                    <a:lnTo>
                      <a:pt x="12" y="8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20" y="3"/>
                    </a:lnTo>
                    <a:lnTo>
                      <a:pt x="13" y="19"/>
                    </a:lnTo>
                    <a:lnTo>
                      <a:pt x="5" y="24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8" y="11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3" name="Freeform 422">
                <a:extLst>
                  <a:ext uri="{FF2B5EF4-FFF2-40B4-BE49-F238E27FC236}">
                    <a16:creationId xmlns:a16="http://schemas.microsoft.com/office/drawing/2014/main" id="{2D58E8C1-87D7-CE45-8376-F3455AFE3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2" y="1166"/>
                <a:ext cx="20" cy="24"/>
              </a:xfrm>
              <a:custGeom>
                <a:avLst/>
                <a:gdLst>
                  <a:gd name="T0" fmla="*/ 8 w 20"/>
                  <a:gd name="T1" fmla="*/ 8 h 24"/>
                  <a:gd name="T2" fmla="*/ 12 w 20"/>
                  <a:gd name="T3" fmla="*/ 8 h 24"/>
                  <a:gd name="T4" fmla="*/ 13 w 20"/>
                  <a:gd name="T5" fmla="*/ 0 h 24"/>
                  <a:gd name="T6" fmla="*/ 16 w 20"/>
                  <a:gd name="T7" fmla="*/ 0 h 24"/>
                  <a:gd name="T8" fmla="*/ 20 w 20"/>
                  <a:gd name="T9" fmla="*/ 3 h 24"/>
                  <a:gd name="T10" fmla="*/ 13 w 20"/>
                  <a:gd name="T11" fmla="*/ 19 h 24"/>
                  <a:gd name="T12" fmla="*/ 5 w 20"/>
                  <a:gd name="T13" fmla="*/ 24 h 24"/>
                  <a:gd name="T14" fmla="*/ 2 w 20"/>
                  <a:gd name="T15" fmla="*/ 22 h 24"/>
                  <a:gd name="T16" fmla="*/ 0 w 20"/>
                  <a:gd name="T17" fmla="*/ 21 h 24"/>
                  <a:gd name="T18" fmla="*/ 2 w 20"/>
                  <a:gd name="T19" fmla="*/ 14 h 24"/>
                  <a:gd name="T20" fmla="*/ 8 w 20"/>
                  <a:gd name="T21" fmla="*/ 11 h 24"/>
                  <a:gd name="T22" fmla="*/ 8 w 20"/>
                  <a:gd name="T23" fmla="*/ 8 h 2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"/>
                  <a:gd name="T37" fmla="*/ 0 h 24"/>
                  <a:gd name="T38" fmla="*/ 20 w 20"/>
                  <a:gd name="T39" fmla="*/ 24 h 2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" h="24">
                    <a:moveTo>
                      <a:pt x="8" y="8"/>
                    </a:moveTo>
                    <a:lnTo>
                      <a:pt x="12" y="8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20" y="3"/>
                    </a:lnTo>
                    <a:lnTo>
                      <a:pt x="13" y="19"/>
                    </a:lnTo>
                    <a:lnTo>
                      <a:pt x="5" y="24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8" y="11"/>
                    </a:lnTo>
                    <a:lnTo>
                      <a:pt x="8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4" name="Freeform 423">
                <a:extLst>
                  <a:ext uri="{FF2B5EF4-FFF2-40B4-BE49-F238E27FC236}">
                    <a16:creationId xmlns:a16="http://schemas.microsoft.com/office/drawing/2014/main" id="{3AC126FE-8E8D-B146-3A25-0410EB799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" y="1269"/>
                <a:ext cx="19" cy="18"/>
              </a:xfrm>
              <a:custGeom>
                <a:avLst/>
                <a:gdLst>
                  <a:gd name="T0" fmla="*/ 7 w 19"/>
                  <a:gd name="T1" fmla="*/ 8 h 18"/>
                  <a:gd name="T2" fmla="*/ 7 w 19"/>
                  <a:gd name="T3" fmla="*/ 8 h 18"/>
                  <a:gd name="T4" fmla="*/ 5 w 19"/>
                  <a:gd name="T5" fmla="*/ 2 h 18"/>
                  <a:gd name="T6" fmla="*/ 10 w 19"/>
                  <a:gd name="T7" fmla="*/ 5 h 18"/>
                  <a:gd name="T8" fmla="*/ 13 w 19"/>
                  <a:gd name="T9" fmla="*/ 5 h 18"/>
                  <a:gd name="T10" fmla="*/ 18 w 19"/>
                  <a:gd name="T11" fmla="*/ 0 h 18"/>
                  <a:gd name="T12" fmla="*/ 19 w 19"/>
                  <a:gd name="T13" fmla="*/ 4 h 18"/>
                  <a:gd name="T14" fmla="*/ 18 w 19"/>
                  <a:gd name="T15" fmla="*/ 8 h 18"/>
                  <a:gd name="T16" fmla="*/ 15 w 19"/>
                  <a:gd name="T17" fmla="*/ 10 h 18"/>
                  <a:gd name="T18" fmla="*/ 11 w 19"/>
                  <a:gd name="T19" fmla="*/ 13 h 18"/>
                  <a:gd name="T20" fmla="*/ 7 w 19"/>
                  <a:gd name="T21" fmla="*/ 16 h 18"/>
                  <a:gd name="T22" fmla="*/ 3 w 19"/>
                  <a:gd name="T23" fmla="*/ 18 h 18"/>
                  <a:gd name="T24" fmla="*/ 0 w 19"/>
                  <a:gd name="T25" fmla="*/ 15 h 18"/>
                  <a:gd name="T26" fmla="*/ 3 w 19"/>
                  <a:gd name="T27" fmla="*/ 10 h 18"/>
                  <a:gd name="T28" fmla="*/ 7 w 19"/>
                  <a:gd name="T29" fmla="*/ 10 h 18"/>
                  <a:gd name="T30" fmla="*/ 7 w 19"/>
                  <a:gd name="T31" fmla="*/ 8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9"/>
                  <a:gd name="T49" fmla="*/ 0 h 18"/>
                  <a:gd name="T50" fmla="*/ 19 w 19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9" h="18">
                    <a:moveTo>
                      <a:pt x="7" y="8"/>
                    </a:moveTo>
                    <a:lnTo>
                      <a:pt x="7" y="8"/>
                    </a:lnTo>
                    <a:lnTo>
                      <a:pt x="5" y="2"/>
                    </a:lnTo>
                    <a:lnTo>
                      <a:pt x="10" y="5"/>
                    </a:lnTo>
                    <a:lnTo>
                      <a:pt x="13" y="5"/>
                    </a:lnTo>
                    <a:lnTo>
                      <a:pt x="18" y="0"/>
                    </a:lnTo>
                    <a:lnTo>
                      <a:pt x="19" y="4"/>
                    </a:lnTo>
                    <a:lnTo>
                      <a:pt x="18" y="8"/>
                    </a:lnTo>
                    <a:lnTo>
                      <a:pt x="15" y="10"/>
                    </a:lnTo>
                    <a:lnTo>
                      <a:pt x="11" y="13"/>
                    </a:lnTo>
                    <a:lnTo>
                      <a:pt x="7" y="16"/>
                    </a:lnTo>
                    <a:lnTo>
                      <a:pt x="3" y="18"/>
                    </a:lnTo>
                    <a:lnTo>
                      <a:pt x="0" y="15"/>
                    </a:lnTo>
                    <a:lnTo>
                      <a:pt x="3" y="10"/>
                    </a:lnTo>
                    <a:lnTo>
                      <a:pt x="7" y="10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5" name="Freeform 424">
                <a:extLst>
                  <a:ext uri="{FF2B5EF4-FFF2-40B4-BE49-F238E27FC236}">
                    <a16:creationId xmlns:a16="http://schemas.microsoft.com/office/drawing/2014/main" id="{EA54F2EC-CC73-90E4-240A-6BB9D49E1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" y="1269"/>
                <a:ext cx="19" cy="18"/>
              </a:xfrm>
              <a:custGeom>
                <a:avLst/>
                <a:gdLst>
                  <a:gd name="T0" fmla="*/ 7 w 19"/>
                  <a:gd name="T1" fmla="*/ 8 h 18"/>
                  <a:gd name="T2" fmla="*/ 7 w 19"/>
                  <a:gd name="T3" fmla="*/ 8 h 18"/>
                  <a:gd name="T4" fmla="*/ 5 w 19"/>
                  <a:gd name="T5" fmla="*/ 2 h 18"/>
                  <a:gd name="T6" fmla="*/ 10 w 19"/>
                  <a:gd name="T7" fmla="*/ 5 h 18"/>
                  <a:gd name="T8" fmla="*/ 13 w 19"/>
                  <a:gd name="T9" fmla="*/ 5 h 18"/>
                  <a:gd name="T10" fmla="*/ 18 w 19"/>
                  <a:gd name="T11" fmla="*/ 0 h 18"/>
                  <a:gd name="T12" fmla="*/ 19 w 19"/>
                  <a:gd name="T13" fmla="*/ 4 h 18"/>
                  <a:gd name="T14" fmla="*/ 18 w 19"/>
                  <a:gd name="T15" fmla="*/ 8 h 18"/>
                  <a:gd name="T16" fmla="*/ 15 w 19"/>
                  <a:gd name="T17" fmla="*/ 10 h 18"/>
                  <a:gd name="T18" fmla="*/ 11 w 19"/>
                  <a:gd name="T19" fmla="*/ 13 h 18"/>
                  <a:gd name="T20" fmla="*/ 7 w 19"/>
                  <a:gd name="T21" fmla="*/ 16 h 18"/>
                  <a:gd name="T22" fmla="*/ 3 w 19"/>
                  <a:gd name="T23" fmla="*/ 18 h 18"/>
                  <a:gd name="T24" fmla="*/ 0 w 19"/>
                  <a:gd name="T25" fmla="*/ 15 h 18"/>
                  <a:gd name="T26" fmla="*/ 3 w 19"/>
                  <a:gd name="T27" fmla="*/ 10 h 18"/>
                  <a:gd name="T28" fmla="*/ 7 w 19"/>
                  <a:gd name="T29" fmla="*/ 10 h 18"/>
                  <a:gd name="T30" fmla="*/ 7 w 19"/>
                  <a:gd name="T31" fmla="*/ 8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9"/>
                  <a:gd name="T49" fmla="*/ 0 h 18"/>
                  <a:gd name="T50" fmla="*/ 19 w 19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9" h="18">
                    <a:moveTo>
                      <a:pt x="7" y="8"/>
                    </a:moveTo>
                    <a:lnTo>
                      <a:pt x="7" y="8"/>
                    </a:lnTo>
                    <a:lnTo>
                      <a:pt x="5" y="2"/>
                    </a:lnTo>
                    <a:lnTo>
                      <a:pt x="10" y="5"/>
                    </a:lnTo>
                    <a:lnTo>
                      <a:pt x="13" y="5"/>
                    </a:lnTo>
                    <a:lnTo>
                      <a:pt x="18" y="0"/>
                    </a:lnTo>
                    <a:lnTo>
                      <a:pt x="19" y="4"/>
                    </a:lnTo>
                    <a:lnTo>
                      <a:pt x="18" y="8"/>
                    </a:lnTo>
                    <a:lnTo>
                      <a:pt x="15" y="10"/>
                    </a:lnTo>
                    <a:lnTo>
                      <a:pt x="11" y="13"/>
                    </a:lnTo>
                    <a:lnTo>
                      <a:pt x="7" y="16"/>
                    </a:lnTo>
                    <a:lnTo>
                      <a:pt x="3" y="18"/>
                    </a:lnTo>
                    <a:lnTo>
                      <a:pt x="0" y="15"/>
                    </a:lnTo>
                    <a:lnTo>
                      <a:pt x="3" y="10"/>
                    </a:lnTo>
                    <a:lnTo>
                      <a:pt x="7" y="10"/>
                    </a:lnTo>
                    <a:lnTo>
                      <a:pt x="7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6" name="Freeform 425">
                <a:extLst>
                  <a:ext uri="{FF2B5EF4-FFF2-40B4-BE49-F238E27FC236}">
                    <a16:creationId xmlns:a16="http://schemas.microsoft.com/office/drawing/2014/main" id="{238B269E-52B9-A752-E22A-2A92A8D3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1148"/>
                <a:ext cx="33" cy="39"/>
              </a:xfrm>
              <a:custGeom>
                <a:avLst/>
                <a:gdLst>
                  <a:gd name="T0" fmla="*/ 4 w 33"/>
                  <a:gd name="T1" fmla="*/ 27 h 39"/>
                  <a:gd name="T2" fmla="*/ 1 w 33"/>
                  <a:gd name="T3" fmla="*/ 24 h 39"/>
                  <a:gd name="T4" fmla="*/ 4 w 33"/>
                  <a:gd name="T5" fmla="*/ 26 h 39"/>
                  <a:gd name="T6" fmla="*/ 6 w 33"/>
                  <a:gd name="T7" fmla="*/ 23 h 39"/>
                  <a:gd name="T8" fmla="*/ 7 w 33"/>
                  <a:gd name="T9" fmla="*/ 21 h 39"/>
                  <a:gd name="T10" fmla="*/ 3 w 33"/>
                  <a:gd name="T11" fmla="*/ 19 h 39"/>
                  <a:gd name="T12" fmla="*/ 6 w 33"/>
                  <a:gd name="T13" fmla="*/ 18 h 39"/>
                  <a:gd name="T14" fmla="*/ 4 w 33"/>
                  <a:gd name="T15" fmla="*/ 16 h 39"/>
                  <a:gd name="T16" fmla="*/ 9 w 33"/>
                  <a:gd name="T17" fmla="*/ 12 h 39"/>
                  <a:gd name="T18" fmla="*/ 12 w 33"/>
                  <a:gd name="T19" fmla="*/ 15 h 39"/>
                  <a:gd name="T20" fmla="*/ 15 w 33"/>
                  <a:gd name="T21" fmla="*/ 12 h 39"/>
                  <a:gd name="T22" fmla="*/ 12 w 33"/>
                  <a:gd name="T23" fmla="*/ 8 h 39"/>
                  <a:gd name="T24" fmla="*/ 15 w 33"/>
                  <a:gd name="T25" fmla="*/ 7 h 39"/>
                  <a:gd name="T26" fmla="*/ 20 w 33"/>
                  <a:gd name="T27" fmla="*/ 8 h 39"/>
                  <a:gd name="T28" fmla="*/ 22 w 33"/>
                  <a:gd name="T29" fmla="*/ 5 h 39"/>
                  <a:gd name="T30" fmla="*/ 20 w 33"/>
                  <a:gd name="T31" fmla="*/ 0 h 39"/>
                  <a:gd name="T32" fmla="*/ 22 w 33"/>
                  <a:gd name="T33" fmla="*/ 5 h 39"/>
                  <a:gd name="T34" fmla="*/ 23 w 33"/>
                  <a:gd name="T35" fmla="*/ 0 h 39"/>
                  <a:gd name="T36" fmla="*/ 27 w 33"/>
                  <a:gd name="T37" fmla="*/ 0 h 39"/>
                  <a:gd name="T38" fmla="*/ 30 w 33"/>
                  <a:gd name="T39" fmla="*/ 7 h 39"/>
                  <a:gd name="T40" fmla="*/ 31 w 33"/>
                  <a:gd name="T41" fmla="*/ 10 h 39"/>
                  <a:gd name="T42" fmla="*/ 33 w 33"/>
                  <a:gd name="T43" fmla="*/ 16 h 39"/>
                  <a:gd name="T44" fmla="*/ 30 w 33"/>
                  <a:gd name="T45" fmla="*/ 21 h 39"/>
                  <a:gd name="T46" fmla="*/ 30 w 33"/>
                  <a:gd name="T47" fmla="*/ 31 h 39"/>
                  <a:gd name="T48" fmla="*/ 22 w 33"/>
                  <a:gd name="T49" fmla="*/ 32 h 39"/>
                  <a:gd name="T50" fmla="*/ 22 w 33"/>
                  <a:gd name="T51" fmla="*/ 27 h 39"/>
                  <a:gd name="T52" fmla="*/ 17 w 33"/>
                  <a:gd name="T53" fmla="*/ 29 h 39"/>
                  <a:gd name="T54" fmla="*/ 14 w 33"/>
                  <a:gd name="T55" fmla="*/ 35 h 39"/>
                  <a:gd name="T56" fmla="*/ 6 w 33"/>
                  <a:gd name="T57" fmla="*/ 37 h 39"/>
                  <a:gd name="T58" fmla="*/ 1 w 33"/>
                  <a:gd name="T59" fmla="*/ 39 h 39"/>
                  <a:gd name="T60" fmla="*/ 0 w 33"/>
                  <a:gd name="T61" fmla="*/ 35 h 39"/>
                  <a:gd name="T62" fmla="*/ 6 w 33"/>
                  <a:gd name="T63" fmla="*/ 32 h 39"/>
                  <a:gd name="T64" fmla="*/ 7 w 33"/>
                  <a:gd name="T65" fmla="*/ 29 h 39"/>
                  <a:gd name="T66" fmla="*/ 4 w 33"/>
                  <a:gd name="T67" fmla="*/ 27 h 3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3"/>
                  <a:gd name="T103" fmla="*/ 0 h 39"/>
                  <a:gd name="T104" fmla="*/ 33 w 33"/>
                  <a:gd name="T105" fmla="*/ 39 h 3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3" h="39">
                    <a:moveTo>
                      <a:pt x="4" y="27"/>
                    </a:moveTo>
                    <a:lnTo>
                      <a:pt x="1" y="24"/>
                    </a:lnTo>
                    <a:lnTo>
                      <a:pt x="4" y="26"/>
                    </a:lnTo>
                    <a:lnTo>
                      <a:pt x="6" y="23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6" y="18"/>
                    </a:lnTo>
                    <a:lnTo>
                      <a:pt x="4" y="16"/>
                    </a:lnTo>
                    <a:lnTo>
                      <a:pt x="9" y="12"/>
                    </a:lnTo>
                    <a:lnTo>
                      <a:pt x="12" y="15"/>
                    </a:lnTo>
                    <a:lnTo>
                      <a:pt x="15" y="12"/>
                    </a:lnTo>
                    <a:lnTo>
                      <a:pt x="12" y="8"/>
                    </a:lnTo>
                    <a:lnTo>
                      <a:pt x="15" y="7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0"/>
                    </a:lnTo>
                    <a:lnTo>
                      <a:pt x="22" y="5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0" y="7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0" y="21"/>
                    </a:lnTo>
                    <a:lnTo>
                      <a:pt x="30" y="31"/>
                    </a:lnTo>
                    <a:lnTo>
                      <a:pt x="22" y="32"/>
                    </a:lnTo>
                    <a:lnTo>
                      <a:pt x="22" y="27"/>
                    </a:lnTo>
                    <a:lnTo>
                      <a:pt x="17" y="29"/>
                    </a:lnTo>
                    <a:lnTo>
                      <a:pt x="14" y="35"/>
                    </a:lnTo>
                    <a:lnTo>
                      <a:pt x="6" y="37"/>
                    </a:lnTo>
                    <a:lnTo>
                      <a:pt x="1" y="39"/>
                    </a:lnTo>
                    <a:lnTo>
                      <a:pt x="0" y="35"/>
                    </a:lnTo>
                    <a:lnTo>
                      <a:pt x="6" y="32"/>
                    </a:lnTo>
                    <a:lnTo>
                      <a:pt x="7" y="29"/>
                    </a:lnTo>
                    <a:lnTo>
                      <a:pt x="4" y="27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7" name="Freeform 426">
                <a:extLst>
                  <a:ext uri="{FF2B5EF4-FFF2-40B4-BE49-F238E27FC236}">
                    <a16:creationId xmlns:a16="http://schemas.microsoft.com/office/drawing/2014/main" id="{5BBB6633-975E-6791-6520-C006879F3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1148"/>
                <a:ext cx="33" cy="39"/>
              </a:xfrm>
              <a:custGeom>
                <a:avLst/>
                <a:gdLst>
                  <a:gd name="T0" fmla="*/ 4 w 33"/>
                  <a:gd name="T1" fmla="*/ 27 h 39"/>
                  <a:gd name="T2" fmla="*/ 1 w 33"/>
                  <a:gd name="T3" fmla="*/ 24 h 39"/>
                  <a:gd name="T4" fmla="*/ 4 w 33"/>
                  <a:gd name="T5" fmla="*/ 26 h 39"/>
                  <a:gd name="T6" fmla="*/ 6 w 33"/>
                  <a:gd name="T7" fmla="*/ 23 h 39"/>
                  <a:gd name="T8" fmla="*/ 7 w 33"/>
                  <a:gd name="T9" fmla="*/ 21 h 39"/>
                  <a:gd name="T10" fmla="*/ 3 w 33"/>
                  <a:gd name="T11" fmla="*/ 19 h 39"/>
                  <a:gd name="T12" fmla="*/ 6 w 33"/>
                  <a:gd name="T13" fmla="*/ 18 h 39"/>
                  <a:gd name="T14" fmla="*/ 4 w 33"/>
                  <a:gd name="T15" fmla="*/ 16 h 39"/>
                  <a:gd name="T16" fmla="*/ 9 w 33"/>
                  <a:gd name="T17" fmla="*/ 12 h 39"/>
                  <a:gd name="T18" fmla="*/ 12 w 33"/>
                  <a:gd name="T19" fmla="*/ 15 h 39"/>
                  <a:gd name="T20" fmla="*/ 15 w 33"/>
                  <a:gd name="T21" fmla="*/ 12 h 39"/>
                  <a:gd name="T22" fmla="*/ 12 w 33"/>
                  <a:gd name="T23" fmla="*/ 8 h 39"/>
                  <a:gd name="T24" fmla="*/ 15 w 33"/>
                  <a:gd name="T25" fmla="*/ 7 h 39"/>
                  <a:gd name="T26" fmla="*/ 20 w 33"/>
                  <a:gd name="T27" fmla="*/ 8 h 39"/>
                  <a:gd name="T28" fmla="*/ 22 w 33"/>
                  <a:gd name="T29" fmla="*/ 5 h 39"/>
                  <a:gd name="T30" fmla="*/ 20 w 33"/>
                  <a:gd name="T31" fmla="*/ 0 h 39"/>
                  <a:gd name="T32" fmla="*/ 22 w 33"/>
                  <a:gd name="T33" fmla="*/ 5 h 39"/>
                  <a:gd name="T34" fmla="*/ 23 w 33"/>
                  <a:gd name="T35" fmla="*/ 0 h 39"/>
                  <a:gd name="T36" fmla="*/ 27 w 33"/>
                  <a:gd name="T37" fmla="*/ 0 h 39"/>
                  <a:gd name="T38" fmla="*/ 30 w 33"/>
                  <a:gd name="T39" fmla="*/ 7 h 39"/>
                  <a:gd name="T40" fmla="*/ 31 w 33"/>
                  <a:gd name="T41" fmla="*/ 10 h 39"/>
                  <a:gd name="T42" fmla="*/ 33 w 33"/>
                  <a:gd name="T43" fmla="*/ 16 h 39"/>
                  <a:gd name="T44" fmla="*/ 30 w 33"/>
                  <a:gd name="T45" fmla="*/ 21 h 39"/>
                  <a:gd name="T46" fmla="*/ 30 w 33"/>
                  <a:gd name="T47" fmla="*/ 31 h 39"/>
                  <a:gd name="T48" fmla="*/ 22 w 33"/>
                  <a:gd name="T49" fmla="*/ 32 h 39"/>
                  <a:gd name="T50" fmla="*/ 22 w 33"/>
                  <a:gd name="T51" fmla="*/ 27 h 39"/>
                  <a:gd name="T52" fmla="*/ 17 w 33"/>
                  <a:gd name="T53" fmla="*/ 29 h 39"/>
                  <a:gd name="T54" fmla="*/ 14 w 33"/>
                  <a:gd name="T55" fmla="*/ 35 h 39"/>
                  <a:gd name="T56" fmla="*/ 6 w 33"/>
                  <a:gd name="T57" fmla="*/ 37 h 39"/>
                  <a:gd name="T58" fmla="*/ 1 w 33"/>
                  <a:gd name="T59" fmla="*/ 39 h 39"/>
                  <a:gd name="T60" fmla="*/ 0 w 33"/>
                  <a:gd name="T61" fmla="*/ 35 h 39"/>
                  <a:gd name="T62" fmla="*/ 6 w 33"/>
                  <a:gd name="T63" fmla="*/ 32 h 39"/>
                  <a:gd name="T64" fmla="*/ 7 w 33"/>
                  <a:gd name="T65" fmla="*/ 29 h 39"/>
                  <a:gd name="T66" fmla="*/ 4 w 33"/>
                  <a:gd name="T67" fmla="*/ 27 h 3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3"/>
                  <a:gd name="T103" fmla="*/ 0 h 39"/>
                  <a:gd name="T104" fmla="*/ 33 w 33"/>
                  <a:gd name="T105" fmla="*/ 39 h 3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3" h="39">
                    <a:moveTo>
                      <a:pt x="4" y="27"/>
                    </a:moveTo>
                    <a:lnTo>
                      <a:pt x="1" y="24"/>
                    </a:lnTo>
                    <a:lnTo>
                      <a:pt x="4" y="26"/>
                    </a:lnTo>
                    <a:lnTo>
                      <a:pt x="6" y="23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6" y="18"/>
                    </a:lnTo>
                    <a:lnTo>
                      <a:pt x="4" y="16"/>
                    </a:lnTo>
                    <a:lnTo>
                      <a:pt x="9" y="12"/>
                    </a:lnTo>
                    <a:lnTo>
                      <a:pt x="12" y="15"/>
                    </a:lnTo>
                    <a:lnTo>
                      <a:pt x="15" y="12"/>
                    </a:lnTo>
                    <a:lnTo>
                      <a:pt x="12" y="8"/>
                    </a:lnTo>
                    <a:lnTo>
                      <a:pt x="15" y="7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0"/>
                    </a:lnTo>
                    <a:lnTo>
                      <a:pt x="22" y="5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0" y="7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0" y="21"/>
                    </a:lnTo>
                    <a:lnTo>
                      <a:pt x="30" y="31"/>
                    </a:lnTo>
                    <a:lnTo>
                      <a:pt x="22" y="32"/>
                    </a:lnTo>
                    <a:lnTo>
                      <a:pt x="22" y="27"/>
                    </a:lnTo>
                    <a:lnTo>
                      <a:pt x="17" y="29"/>
                    </a:lnTo>
                    <a:lnTo>
                      <a:pt x="14" y="35"/>
                    </a:lnTo>
                    <a:lnTo>
                      <a:pt x="6" y="37"/>
                    </a:lnTo>
                    <a:lnTo>
                      <a:pt x="1" y="39"/>
                    </a:lnTo>
                    <a:lnTo>
                      <a:pt x="0" y="35"/>
                    </a:lnTo>
                    <a:lnTo>
                      <a:pt x="6" y="32"/>
                    </a:lnTo>
                    <a:lnTo>
                      <a:pt x="7" y="29"/>
                    </a:lnTo>
                    <a:lnTo>
                      <a:pt x="4" y="27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8" name="Freeform 427">
                <a:extLst>
                  <a:ext uri="{FF2B5EF4-FFF2-40B4-BE49-F238E27FC236}">
                    <a16:creationId xmlns:a16="http://schemas.microsoft.com/office/drawing/2014/main" id="{28567DA4-6688-C736-4BD1-BD44CD43A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4" y="1128"/>
                <a:ext cx="26" cy="22"/>
              </a:xfrm>
              <a:custGeom>
                <a:avLst/>
                <a:gdLst>
                  <a:gd name="T0" fmla="*/ 5 w 26"/>
                  <a:gd name="T1" fmla="*/ 11 h 22"/>
                  <a:gd name="T2" fmla="*/ 11 w 26"/>
                  <a:gd name="T3" fmla="*/ 11 h 22"/>
                  <a:gd name="T4" fmla="*/ 13 w 26"/>
                  <a:gd name="T5" fmla="*/ 9 h 22"/>
                  <a:gd name="T6" fmla="*/ 13 w 26"/>
                  <a:gd name="T7" fmla="*/ 4 h 22"/>
                  <a:gd name="T8" fmla="*/ 16 w 26"/>
                  <a:gd name="T9" fmla="*/ 8 h 22"/>
                  <a:gd name="T10" fmla="*/ 18 w 26"/>
                  <a:gd name="T11" fmla="*/ 8 h 22"/>
                  <a:gd name="T12" fmla="*/ 19 w 26"/>
                  <a:gd name="T13" fmla="*/ 0 h 22"/>
                  <a:gd name="T14" fmla="*/ 22 w 26"/>
                  <a:gd name="T15" fmla="*/ 1 h 22"/>
                  <a:gd name="T16" fmla="*/ 26 w 26"/>
                  <a:gd name="T17" fmla="*/ 6 h 22"/>
                  <a:gd name="T18" fmla="*/ 21 w 26"/>
                  <a:gd name="T19" fmla="*/ 14 h 22"/>
                  <a:gd name="T20" fmla="*/ 21 w 26"/>
                  <a:gd name="T21" fmla="*/ 19 h 22"/>
                  <a:gd name="T22" fmla="*/ 8 w 26"/>
                  <a:gd name="T23" fmla="*/ 22 h 22"/>
                  <a:gd name="T24" fmla="*/ 0 w 26"/>
                  <a:gd name="T25" fmla="*/ 20 h 22"/>
                  <a:gd name="T26" fmla="*/ 0 w 26"/>
                  <a:gd name="T27" fmla="*/ 17 h 22"/>
                  <a:gd name="T28" fmla="*/ 5 w 26"/>
                  <a:gd name="T29" fmla="*/ 19 h 22"/>
                  <a:gd name="T30" fmla="*/ 5 w 26"/>
                  <a:gd name="T31" fmla="*/ 16 h 22"/>
                  <a:gd name="T32" fmla="*/ 5 w 26"/>
                  <a:gd name="T33" fmla="*/ 11 h 2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"/>
                  <a:gd name="T52" fmla="*/ 0 h 22"/>
                  <a:gd name="T53" fmla="*/ 26 w 26"/>
                  <a:gd name="T54" fmla="*/ 22 h 2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" h="22">
                    <a:moveTo>
                      <a:pt x="5" y="11"/>
                    </a:moveTo>
                    <a:lnTo>
                      <a:pt x="11" y="11"/>
                    </a:lnTo>
                    <a:lnTo>
                      <a:pt x="13" y="9"/>
                    </a:lnTo>
                    <a:lnTo>
                      <a:pt x="13" y="4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6"/>
                    </a:lnTo>
                    <a:lnTo>
                      <a:pt x="21" y="14"/>
                    </a:lnTo>
                    <a:lnTo>
                      <a:pt x="21" y="19"/>
                    </a:lnTo>
                    <a:lnTo>
                      <a:pt x="8" y="22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5" y="19"/>
                    </a:lnTo>
                    <a:lnTo>
                      <a:pt x="5" y="16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69" name="Freeform 428">
                <a:extLst>
                  <a:ext uri="{FF2B5EF4-FFF2-40B4-BE49-F238E27FC236}">
                    <a16:creationId xmlns:a16="http://schemas.microsoft.com/office/drawing/2014/main" id="{F66AC154-81D8-9679-3806-8E9861987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4" y="1128"/>
                <a:ext cx="26" cy="22"/>
              </a:xfrm>
              <a:custGeom>
                <a:avLst/>
                <a:gdLst>
                  <a:gd name="T0" fmla="*/ 5 w 26"/>
                  <a:gd name="T1" fmla="*/ 11 h 22"/>
                  <a:gd name="T2" fmla="*/ 11 w 26"/>
                  <a:gd name="T3" fmla="*/ 11 h 22"/>
                  <a:gd name="T4" fmla="*/ 13 w 26"/>
                  <a:gd name="T5" fmla="*/ 9 h 22"/>
                  <a:gd name="T6" fmla="*/ 13 w 26"/>
                  <a:gd name="T7" fmla="*/ 4 h 22"/>
                  <a:gd name="T8" fmla="*/ 16 w 26"/>
                  <a:gd name="T9" fmla="*/ 8 h 22"/>
                  <a:gd name="T10" fmla="*/ 18 w 26"/>
                  <a:gd name="T11" fmla="*/ 8 h 22"/>
                  <a:gd name="T12" fmla="*/ 19 w 26"/>
                  <a:gd name="T13" fmla="*/ 0 h 22"/>
                  <a:gd name="T14" fmla="*/ 22 w 26"/>
                  <a:gd name="T15" fmla="*/ 1 h 22"/>
                  <a:gd name="T16" fmla="*/ 26 w 26"/>
                  <a:gd name="T17" fmla="*/ 6 h 22"/>
                  <a:gd name="T18" fmla="*/ 21 w 26"/>
                  <a:gd name="T19" fmla="*/ 14 h 22"/>
                  <a:gd name="T20" fmla="*/ 21 w 26"/>
                  <a:gd name="T21" fmla="*/ 19 h 22"/>
                  <a:gd name="T22" fmla="*/ 8 w 26"/>
                  <a:gd name="T23" fmla="*/ 22 h 22"/>
                  <a:gd name="T24" fmla="*/ 0 w 26"/>
                  <a:gd name="T25" fmla="*/ 20 h 22"/>
                  <a:gd name="T26" fmla="*/ 0 w 26"/>
                  <a:gd name="T27" fmla="*/ 17 h 22"/>
                  <a:gd name="T28" fmla="*/ 5 w 26"/>
                  <a:gd name="T29" fmla="*/ 19 h 22"/>
                  <a:gd name="T30" fmla="*/ 5 w 26"/>
                  <a:gd name="T31" fmla="*/ 16 h 22"/>
                  <a:gd name="T32" fmla="*/ 5 w 26"/>
                  <a:gd name="T33" fmla="*/ 11 h 2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"/>
                  <a:gd name="T52" fmla="*/ 0 h 22"/>
                  <a:gd name="T53" fmla="*/ 26 w 26"/>
                  <a:gd name="T54" fmla="*/ 22 h 2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" h="22">
                    <a:moveTo>
                      <a:pt x="5" y="11"/>
                    </a:moveTo>
                    <a:lnTo>
                      <a:pt x="11" y="11"/>
                    </a:lnTo>
                    <a:lnTo>
                      <a:pt x="13" y="9"/>
                    </a:lnTo>
                    <a:lnTo>
                      <a:pt x="13" y="4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6"/>
                    </a:lnTo>
                    <a:lnTo>
                      <a:pt x="21" y="14"/>
                    </a:lnTo>
                    <a:lnTo>
                      <a:pt x="21" y="19"/>
                    </a:lnTo>
                    <a:lnTo>
                      <a:pt x="8" y="22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5" y="19"/>
                    </a:lnTo>
                    <a:lnTo>
                      <a:pt x="5" y="16"/>
                    </a:lnTo>
                    <a:lnTo>
                      <a:pt x="5" y="1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0" name="Freeform 429">
                <a:extLst>
                  <a:ext uri="{FF2B5EF4-FFF2-40B4-BE49-F238E27FC236}">
                    <a16:creationId xmlns:a16="http://schemas.microsoft.com/office/drawing/2014/main" id="{45DA29CE-9AE0-08C2-A74B-4D7BDD465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1110"/>
                <a:ext cx="22" cy="21"/>
              </a:xfrm>
              <a:custGeom>
                <a:avLst/>
                <a:gdLst>
                  <a:gd name="T0" fmla="*/ 4 w 22"/>
                  <a:gd name="T1" fmla="*/ 5 h 21"/>
                  <a:gd name="T2" fmla="*/ 1 w 22"/>
                  <a:gd name="T3" fmla="*/ 6 h 21"/>
                  <a:gd name="T4" fmla="*/ 1 w 22"/>
                  <a:gd name="T5" fmla="*/ 5 h 21"/>
                  <a:gd name="T6" fmla="*/ 0 w 22"/>
                  <a:gd name="T7" fmla="*/ 2 h 21"/>
                  <a:gd name="T8" fmla="*/ 1 w 22"/>
                  <a:gd name="T9" fmla="*/ 0 h 21"/>
                  <a:gd name="T10" fmla="*/ 4 w 22"/>
                  <a:gd name="T11" fmla="*/ 2 h 21"/>
                  <a:gd name="T12" fmla="*/ 9 w 22"/>
                  <a:gd name="T13" fmla="*/ 2 h 21"/>
                  <a:gd name="T14" fmla="*/ 11 w 22"/>
                  <a:gd name="T15" fmla="*/ 2 h 21"/>
                  <a:gd name="T16" fmla="*/ 11 w 22"/>
                  <a:gd name="T17" fmla="*/ 3 h 21"/>
                  <a:gd name="T18" fmla="*/ 11 w 22"/>
                  <a:gd name="T19" fmla="*/ 10 h 21"/>
                  <a:gd name="T20" fmla="*/ 12 w 22"/>
                  <a:gd name="T21" fmla="*/ 10 h 21"/>
                  <a:gd name="T22" fmla="*/ 14 w 22"/>
                  <a:gd name="T23" fmla="*/ 6 h 21"/>
                  <a:gd name="T24" fmla="*/ 17 w 22"/>
                  <a:gd name="T25" fmla="*/ 6 h 21"/>
                  <a:gd name="T26" fmla="*/ 22 w 22"/>
                  <a:gd name="T27" fmla="*/ 8 h 21"/>
                  <a:gd name="T28" fmla="*/ 17 w 22"/>
                  <a:gd name="T29" fmla="*/ 19 h 21"/>
                  <a:gd name="T30" fmla="*/ 12 w 22"/>
                  <a:gd name="T31" fmla="*/ 21 h 21"/>
                  <a:gd name="T32" fmla="*/ 3 w 22"/>
                  <a:gd name="T33" fmla="*/ 13 h 21"/>
                  <a:gd name="T34" fmla="*/ 3 w 22"/>
                  <a:gd name="T35" fmla="*/ 10 h 21"/>
                  <a:gd name="T36" fmla="*/ 4 w 22"/>
                  <a:gd name="T37" fmla="*/ 11 h 21"/>
                  <a:gd name="T38" fmla="*/ 6 w 22"/>
                  <a:gd name="T39" fmla="*/ 5 h 21"/>
                  <a:gd name="T40" fmla="*/ 4 w 22"/>
                  <a:gd name="T41" fmla="*/ 5 h 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2"/>
                  <a:gd name="T64" fmla="*/ 0 h 21"/>
                  <a:gd name="T65" fmla="*/ 22 w 22"/>
                  <a:gd name="T66" fmla="*/ 21 h 2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2" h="21">
                    <a:moveTo>
                      <a:pt x="4" y="5"/>
                    </a:moveTo>
                    <a:lnTo>
                      <a:pt x="1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10"/>
                    </a:lnTo>
                    <a:lnTo>
                      <a:pt x="12" y="10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22" y="8"/>
                    </a:lnTo>
                    <a:lnTo>
                      <a:pt x="17" y="19"/>
                    </a:lnTo>
                    <a:lnTo>
                      <a:pt x="12" y="21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4" y="11"/>
                    </a:lnTo>
                    <a:lnTo>
                      <a:pt x="6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1" name="Freeform 430">
                <a:extLst>
                  <a:ext uri="{FF2B5EF4-FFF2-40B4-BE49-F238E27FC236}">
                    <a16:creationId xmlns:a16="http://schemas.microsoft.com/office/drawing/2014/main" id="{2006C664-65E7-7CF6-3DA2-F02976AF7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1110"/>
                <a:ext cx="22" cy="21"/>
              </a:xfrm>
              <a:custGeom>
                <a:avLst/>
                <a:gdLst>
                  <a:gd name="T0" fmla="*/ 4 w 22"/>
                  <a:gd name="T1" fmla="*/ 5 h 21"/>
                  <a:gd name="T2" fmla="*/ 1 w 22"/>
                  <a:gd name="T3" fmla="*/ 6 h 21"/>
                  <a:gd name="T4" fmla="*/ 1 w 22"/>
                  <a:gd name="T5" fmla="*/ 5 h 21"/>
                  <a:gd name="T6" fmla="*/ 0 w 22"/>
                  <a:gd name="T7" fmla="*/ 2 h 21"/>
                  <a:gd name="T8" fmla="*/ 1 w 22"/>
                  <a:gd name="T9" fmla="*/ 0 h 21"/>
                  <a:gd name="T10" fmla="*/ 4 w 22"/>
                  <a:gd name="T11" fmla="*/ 2 h 21"/>
                  <a:gd name="T12" fmla="*/ 9 w 22"/>
                  <a:gd name="T13" fmla="*/ 2 h 21"/>
                  <a:gd name="T14" fmla="*/ 11 w 22"/>
                  <a:gd name="T15" fmla="*/ 2 h 21"/>
                  <a:gd name="T16" fmla="*/ 11 w 22"/>
                  <a:gd name="T17" fmla="*/ 3 h 21"/>
                  <a:gd name="T18" fmla="*/ 11 w 22"/>
                  <a:gd name="T19" fmla="*/ 10 h 21"/>
                  <a:gd name="T20" fmla="*/ 12 w 22"/>
                  <a:gd name="T21" fmla="*/ 10 h 21"/>
                  <a:gd name="T22" fmla="*/ 14 w 22"/>
                  <a:gd name="T23" fmla="*/ 6 h 21"/>
                  <a:gd name="T24" fmla="*/ 17 w 22"/>
                  <a:gd name="T25" fmla="*/ 6 h 21"/>
                  <a:gd name="T26" fmla="*/ 22 w 22"/>
                  <a:gd name="T27" fmla="*/ 8 h 21"/>
                  <a:gd name="T28" fmla="*/ 17 w 22"/>
                  <a:gd name="T29" fmla="*/ 19 h 21"/>
                  <a:gd name="T30" fmla="*/ 12 w 22"/>
                  <a:gd name="T31" fmla="*/ 21 h 21"/>
                  <a:gd name="T32" fmla="*/ 3 w 22"/>
                  <a:gd name="T33" fmla="*/ 13 h 21"/>
                  <a:gd name="T34" fmla="*/ 3 w 22"/>
                  <a:gd name="T35" fmla="*/ 10 h 21"/>
                  <a:gd name="T36" fmla="*/ 4 w 22"/>
                  <a:gd name="T37" fmla="*/ 11 h 21"/>
                  <a:gd name="T38" fmla="*/ 6 w 22"/>
                  <a:gd name="T39" fmla="*/ 5 h 21"/>
                  <a:gd name="T40" fmla="*/ 4 w 22"/>
                  <a:gd name="T41" fmla="*/ 5 h 2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2"/>
                  <a:gd name="T64" fmla="*/ 0 h 21"/>
                  <a:gd name="T65" fmla="*/ 22 w 22"/>
                  <a:gd name="T66" fmla="*/ 21 h 2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2" h="21">
                    <a:moveTo>
                      <a:pt x="4" y="5"/>
                    </a:moveTo>
                    <a:lnTo>
                      <a:pt x="1" y="6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4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10"/>
                    </a:lnTo>
                    <a:lnTo>
                      <a:pt x="12" y="10"/>
                    </a:lnTo>
                    <a:lnTo>
                      <a:pt x="14" y="6"/>
                    </a:lnTo>
                    <a:lnTo>
                      <a:pt x="17" y="6"/>
                    </a:lnTo>
                    <a:lnTo>
                      <a:pt x="22" y="8"/>
                    </a:lnTo>
                    <a:lnTo>
                      <a:pt x="17" y="19"/>
                    </a:lnTo>
                    <a:lnTo>
                      <a:pt x="12" y="21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4" y="11"/>
                    </a:lnTo>
                    <a:lnTo>
                      <a:pt x="6" y="5"/>
                    </a:lnTo>
                    <a:lnTo>
                      <a:pt x="4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2" name="Freeform 431">
                <a:extLst>
                  <a:ext uri="{FF2B5EF4-FFF2-40B4-BE49-F238E27FC236}">
                    <a16:creationId xmlns:a16="http://schemas.microsoft.com/office/drawing/2014/main" id="{3A37EA05-27CC-DEB4-DD5A-58F475585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4" y="1099"/>
                <a:ext cx="14" cy="16"/>
              </a:xfrm>
              <a:custGeom>
                <a:avLst/>
                <a:gdLst>
                  <a:gd name="T0" fmla="*/ 8 w 14"/>
                  <a:gd name="T1" fmla="*/ 5 h 16"/>
                  <a:gd name="T2" fmla="*/ 8 w 14"/>
                  <a:gd name="T3" fmla="*/ 5 h 16"/>
                  <a:gd name="T4" fmla="*/ 8 w 14"/>
                  <a:gd name="T5" fmla="*/ 6 h 16"/>
                  <a:gd name="T6" fmla="*/ 11 w 14"/>
                  <a:gd name="T7" fmla="*/ 6 h 16"/>
                  <a:gd name="T8" fmla="*/ 14 w 14"/>
                  <a:gd name="T9" fmla="*/ 11 h 16"/>
                  <a:gd name="T10" fmla="*/ 11 w 14"/>
                  <a:gd name="T11" fmla="*/ 16 h 16"/>
                  <a:gd name="T12" fmla="*/ 5 w 14"/>
                  <a:gd name="T13" fmla="*/ 13 h 16"/>
                  <a:gd name="T14" fmla="*/ 0 w 14"/>
                  <a:gd name="T15" fmla="*/ 0 h 16"/>
                  <a:gd name="T16" fmla="*/ 2 w 14"/>
                  <a:gd name="T17" fmla="*/ 0 h 16"/>
                  <a:gd name="T18" fmla="*/ 3 w 14"/>
                  <a:gd name="T19" fmla="*/ 2 h 16"/>
                  <a:gd name="T20" fmla="*/ 5 w 14"/>
                  <a:gd name="T21" fmla="*/ 6 h 16"/>
                  <a:gd name="T22" fmla="*/ 8 w 14"/>
                  <a:gd name="T23" fmla="*/ 5 h 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"/>
                  <a:gd name="T37" fmla="*/ 0 h 16"/>
                  <a:gd name="T38" fmla="*/ 14 w 14"/>
                  <a:gd name="T39" fmla="*/ 16 h 1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" h="16">
                    <a:moveTo>
                      <a:pt x="8" y="5"/>
                    </a:moveTo>
                    <a:lnTo>
                      <a:pt x="8" y="5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4" y="11"/>
                    </a:lnTo>
                    <a:lnTo>
                      <a:pt x="11" y="16"/>
                    </a:lnTo>
                    <a:lnTo>
                      <a:pt x="5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5" y="6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3" name="Freeform 432">
                <a:extLst>
                  <a:ext uri="{FF2B5EF4-FFF2-40B4-BE49-F238E27FC236}">
                    <a16:creationId xmlns:a16="http://schemas.microsoft.com/office/drawing/2014/main" id="{635B0424-77DB-3B8E-77C8-748F541D1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4" y="1099"/>
                <a:ext cx="14" cy="16"/>
              </a:xfrm>
              <a:custGeom>
                <a:avLst/>
                <a:gdLst>
                  <a:gd name="T0" fmla="*/ 8 w 14"/>
                  <a:gd name="T1" fmla="*/ 5 h 16"/>
                  <a:gd name="T2" fmla="*/ 8 w 14"/>
                  <a:gd name="T3" fmla="*/ 5 h 16"/>
                  <a:gd name="T4" fmla="*/ 8 w 14"/>
                  <a:gd name="T5" fmla="*/ 6 h 16"/>
                  <a:gd name="T6" fmla="*/ 11 w 14"/>
                  <a:gd name="T7" fmla="*/ 6 h 16"/>
                  <a:gd name="T8" fmla="*/ 14 w 14"/>
                  <a:gd name="T9" fmla="*/ 11 h 16"/>
                  <a:gd name="T10" fmla="*/ 11 w 14"/>
                  <a:gd name="T11" fmla="*/ 16 h 16"/>
                  <a:gd name="T12" fmla="*/ 5 w 14"/>
                  <a:gd name="T13" fmla="*/ 13 h 16"/>
                  <a:gd name="T14" fmla="*/ 0 w 14"/>
                  <a:gd name="T15" fmla="*/ 0 h 16"/>
                  <a:gd name="T16" fmla="*/ 2 w 14"/>
                  <a:gd name="T17" fmla="*/ 0 h 16"/>
                  <a:gd name="T18" fmla="*/ 3 w 14"/>
                  <a:gd name="T19" fmla="*/ 2 h 16"/>
                  <a:gd name="T20" fmla="*/ 5 w 14"/>
                  <a:gd name="T21" fmla="*/ 6 h 16"/>
                  <a:gd name="T22" fmla="*/ 8 w 14"/>
                  <a:gd name="T23" fmla="*/ 5 h 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"/>
                  <a:gd name="T37" fmla="*/ 0 h 16"/>
                  <a:gd name="T38" fmla="*/ 14 w 14"/>
                  <a:gd name="T39" fmla="*/ 16 h 1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" h="16">
                    <a:moveTo>
                      <a:pt x="8" y="5"/>
                    </a:moveTo>
                    <a:lnTo>
                      <a:pt x="8" y="5"/>
                    </a:lnTo>
                    <a:lnTo>
                      <a:pt x="8" y="6"/>
                    </a:lnTo>
                    <a:lnTo>
                      <a:pt x="11" y="6"/>
                    </a:lnTo>
                    <a:lnTo>
                      <a:pt x="14" y="11"/>
                    </a:lnTo>
                    <a:lnTo>
                      <a:pt x="11" y="16"/>
                    </a:lnTo>
                    <a:lnTo>
                      <a:pt x="5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5" y="6"/>
                    </a:lnTo>
                    <a:lnTo>
                      <a:pt x="8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4" name="Freeform 433">
                <a:extLst>
                  <a:ext uri="{FF2B5EF4-FFF2-40B4-BE49-F238E27FC236}">
                    <a16:creationId xmlns:a16="http://schemas.microsoft.com/office/drawing/2014/main" id="{FCC40B65-F51B-96B2-4D0D-F11A20C97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" y="1099"/>
                <a:ext cx="9" cy="16"/>
              </a:xfrm>
              <a:custGeom>
                <a:avLst/>
                <a:gdLst>
                  <a:gd name="T0" fmla="*/ 6 w 9"/>
                  <a:gd name="T1" fmla="*/ 2 h 16"/>
                  <a:gd name="T2" fmla="*/ 8 w 9"/>
                  <a:gd name="T3" fmla="*/ 0 h 16"/>
                  <a:gd name="T4" fmla="*/ 9 w 9"/>
                  <a:gd name="T5" fmla="*/ 5 h 16"/>
                  <a:gd name="T6" fmla="*/ 8 w 9"/>
                  <a:gd name="T7" fmla="*/ 14 h 16"/>
                  <a:gd name="T8" fmla="*/ 6 w 9"/>
                  <a:gd name="T9" fmla="*/ 16 h 16"/>
                  <a:gd name="T10" fmla="*/ 5 w 9"/>
                  <a:gd name="T11" fmla="*/ 14 h 16"/>
                  <a:gd name="T12" fmla="*/ 5 w 9"/>
                  <a:gd name="T13" fmla="*/ 10 h 16"/>
                  <a:gd name="T14" fmla="*/ 3 w 9"/>
                  <a:gd name="T15" fmla="*/ 13 h 16"/>
                  <a:gd name="T16" fmla="*/ 0 w 9"/>
                  <a:gd name="T17" fmla="*/ 11 h 16"/>
                  <a:gd name="T18" fmla="*/ 0 w 9"/>
                  <a:gd name="T19" fmla="*/ 6 h 16"/>
                  <a:gd name="T20" fmla="*/ 1 w 9"/>
                  <a:gd name="T21" fmla="*/ 3 h 16"/>
                  <a:gd name="T22" fmla="*/ 6 w 9"/>
                  <a:gd name="T23" fmla="*/ 2 h 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"/>
                  <a:gd name="T37" fmla="*/ 0 h 16"/>
                  <a:gd name="T38" fmla="*/ 9 w 9"/>
                  <a:gd name="T39" fmla="*/ 16 h 1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" h="16">
                    <a:moveTo>
                      <a:pt x="6" y="2"/>
                    </a:moveTo>
                    <a:lnTo>
                      <a:pt x="8" y="0"/>
                    </a:lnTo>
                    <a:lnTo>
                      <a:pt x="9" y="5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5" name="Freeform 434">
                <a:extLst>
                  <a:ext uri="{FF2B5EF4-FFF2-40B4-BE49-F238E27FC236}">
                    <a16:creationId xmlns:a16="http://schemas.microsoft.com/office/drawing/2014/main" id="{15FD0C30-224D-564E-8463-ACAD376C8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" y="1099"/>
                <a:ext cx="9" cy="16"/>
              </a:xfrm>
              <a:custGeom>
                <a:avLst/>
                <a:gdLst>
                  <a:gd name="T0" fmla="*/ 6 w 9"/>
                  <a:gd name="T1" fmla="*/ 2 h 16"/>
                  <a:gd name="T2" fmla="*/ 8 w 9"/>
                  <a:gd name="T3" fmla="*/ 0 h 16"/>
                  <a:gd name="T4" fmla="*/ 9 w 9"/>
                  <a:gd name="T5" fmla="*/ 5 h 16"/>
                  <a:gd name="T6" fmla="*/ 8 w 9"/>
                  <a:gd name="T7" fmla="*/ 14 h 16"/>
                  <a:gd name="T8" fmla="*/ 6 w 9"/>
                  <a:gd name="T9" fmla="*/ 16 h 16"/>
                  <a:gd name="T10" fmla="*/ 5 w 9"/>
                  <a:gd name="T11" fmla="*/ 14 h 16"/>
                  <a:gd name="T12" fmla="*/ 5 w 9"/>
                  <a:gd name="T13" fmla="*/ 10 h 16"/>
                  <a:gd name="T14" fmla="*/ 3 w 9"/>
                  <a:gd name="T15" fmla="*/ 13 h 16"/>
                  <a:gd name="T16" fmla="*/ 0 w 9"/>
                  <a:gd name="T17" fmla="*/ 11 h 16"/>
                  <a:gd name="T18" fmla="*/ 0 w 9"/>
                  <a:gd name="T19" fmla="*/ 6 h 16"/>
                  <a:gd name="T20" fmla="*/ 1 w 9"/>
                  <a:gd name="T21" fmla="*/ 3 h 16"/>
                  <a:gd name="T22" fmla="*/ 6 w 9"/>
                  <a:gd name="T23" fmla="*/ 2 h 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"/>
                  <a:gd name="T37" fmla="*/ 0 h 16"/>
                  <a:gd name="T38" fmla="*/ 9 w 9"/>
                  <a:gd name="T39" fmla="*/ 16 h 1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" h="16">
                    <a:moveTo>
                      <a:pt x="6" y="2"/>
                    </a:moveTo>
                    <a:lnTo>
                      <a:pt x="8" y="0"/>
                    </a:lnTo>
                    <a:lnTo>
                      <a:pt x="9" y="5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6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6" name="Freeform 435">
                <a:extLst>
                  <a:ext uri="{FF2B5EF4-FFF2-40B4-BE49-F238E27FC236}">
                    <a16:creationId xmlns:a16="http://schemas.microsoft.com/office/drawing/2014/main" id="{F3CB7B09-C7B5-878C-A93C-4A347BAF6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" y="1088"/>
                <a:ext cx="13" cy="9"/>
              </a:xfrm>
              <a:custGeom>
                <a:avLst/>
                <a:gdLst>
                  <a:gd name="T0" fmla="*/ 8 w 13"/>
                  <a:gd name="T1" fmla="*/ 9 h 9"/>
                  <a:gd name="T2" fmla="*/ 1 w 13"/>
                  <a:gd name="T3" fmla="*/ 6 h 9"/>
                  <a:gd name="T4" fmla="*/ 0 w 13"/>
                  <a:gd name="T5" fmla="*/ 3 h 9"/>
                  <a:gd name="T6" fmla="*/ 1 w 13"/>
                  <a:gd name="T7" fmla="*/ 0 h 9"/>
                  <a:gd name="T8" fmla="*/ 9 w 13"/>
                  <a:gd name="T9" fmla="*/ 1 h 9"/>
                  <a:gd name="T10" fmla="*/ 13 w 13"/>
                  <a:gd name="T11" fmla="*/ 5 h 9"/>
                  <a:gd name="T12" fmla="*/ 13 w 13"/>
                  <a:gd name="T13" fmla="*/ 9 h 9"/>
                  <a:gd name="T14" fmla="*/ 8 w 13"/>
                  <a:gd name="T15" fmla="*/ 9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"/>
                  <a:gd name="T25" fmla="*/ 0 h 9"/>
                  <a:gd name="T26" fmla="*/ 13 w 13"/>
                  <a:gd name="T27" fmla="*/ 9 h 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" h="9">
                    <a:moveTo>
                      <a:pt x="8" y="9"/>
                    </a:moveTo>
                    <a:lnTo>
                      <a:pt x="1" y="6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9" y="1"/>
                    </a:lnTo>
                    <a:lnTo>
                      <a:pt x="13" y="5"/>
                    </a:lnTo>
                    <a:lnTo>
                      <a:pt x="13" y="9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7" name="Freeform 436">
                <a:extLst>
                  <a:ext uri="{FF2B5EF4-FFF2-40B4-BE49-F238E27FC236}">
                    <a16:creationId xmlns:a16="http://schemas.microsoft.com/office/drawing/2014/main" id="{B6CE02FE-6E3B-E134-537D-1CEAA07D2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" y="1088"/>
                <a:ext cx="13" cy="9"/>
              </a:xfrm>
              <a:custGeom>
                <a:avLst/>
                <a:gdLst>
                  <a:gd name="T0" fmla="*/ 8 w 13"/>
                  <a:gd name="T1" fmla="*/ 9 h 9"/>
                  <a:gd name="T2" fmla="*/ 1 w 13"/>
                  <a:gd name="T3" fmla="*/ 6 h 9"/>
                  <a:gd name="T4" fmla="*/ 0 w 13"/>
                  <a:gd name="T5" fmla="*/ 3 h 9"/>
                  <a:gd name="T6" fmla="*/ 1 w 13"/>
                  <a:gd name="T7" fmla="*/ 0 h 9"/>
                  <a:gd name="T8" fmla="*/ 9 w 13"/>
                  <a:gd name="T9" fmla="*/ 1 h 9"/>
                  <a:gd name="T10" fmla="*/ 13 w 13"/>
                  <a:gd name="T11" fmla="*/ 5 h 9"/>
                  <a:gd name="T12" fmla="*/ 13 w 13"/>
                  <a:gd name="T13" fmla="*/ 9 h 9"/>
                  <a:gd name="T14" fmla="*/ 8 w 13"/>
                  <a:gd name="T15" fmla="*/ 9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"/>
                  <a:gd name="T25" fmla="*/ 0 h 9"/>
                  <a:gd name="T26" fmla="*/ 13 w 13"/>
                  <a:gd name="T27" fmla="*/ 9 h 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" h="9">
                    <a:moveTo>
                      <a:pt x="8" y="9"/>
                    </a:moveTo>
                    <a:lnTo>
                      <a:pt x="1" y="6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9" y="1"/>
                    </a:lnTo>
                    <a:lnTo>
                      <a:pt x="13" y="5"/>
                    </a:lnTo>
                    <a:lnTo>
                      <a:pt x="13" y="9"/>
                    </a:lnTo>
                    <a:lnTo>
                      <a:pt x="8" y="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8" name="Freeform 437">
                <a:extLst>
                  <a:ext uri="{FF2B5EF4-FFF2-40B4-BE49-F238E27FC236}">
                    <a16:creationId xmlns:a16="http://schemas.microsoft.com/office/drawing/2014/main" id="{1BC32E30-832A-737C-6364-54972D99F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" y="1061"/>
                <a:ext cx="27" cy="20"/>
              </a:xfrm>
              <a:custGeom>
                <a:avLst/>
                <a:gdLst>
                  <a:gd name="T0" fmla="*/ 8 w 27"/>
                  <a:gd name="T1" fmla="*/ 6 h 20"/>
                  <a:gd name="T2" fmla="*/ 9 w 27"/>
                  <a:gd name="T3" fmla="*/ 4 h 20"/>
                  <a:gd name="T4" fmla="*/ 9 w 27"/>
                  <a:gd name="T5" fmla="*/ 3 h 20"/>
                  <a:gd name="T6" fmla="*/ 11 w 27"/>
                  <a:gd name="T7" fmla="*/ 3 h 20"/>
                  <a:gd name="T8" fmla="*/ 12 w 27"/>
                  <a:gd name="T9" fmla="*/ 1 h 20"/>
                  <a:gd name="T10" fmla="*/ 12 w 27"/>
                  <a:gd name="T11" fmla="*/ 1 h 20"/>
                  <a:gd name="T12" fmla="*/ 14 w 27"/>
                  <a:gd name="T13" fmla="*/ 8 h 20"/>
                  <a:gd name="T14" fmla="*/ 19 w 27"/>
                  <a:gd name="T15" fmla="*/ 4 h 20"/>
                  <a:gd name="T16" fmla="*/ 19 w 27"/>
                  <a:gd name="T17" fmla="*/ 0 h 20"/>
                  <a:gd name="T18" fmla="*/ 22 w 27"/>
                  <a:gd name="T19" fmla="*/ 0 h 20"/>
                  <a:gd name="T20" fmla="*/ 22 w 27"/>
                  <a:gd name="T21" fmla="*/ 3 h 20"/>
                  <a:gd name="T22" fmla="*/ 25 w 27"/>
                  <a:gd name="T23" fmla="*/ 4 h 20"/>
                  <a:gd name="T24" fmla="*/ 27 w 27"/>
                  <a:gd name="T25" fmla="*/ 6 h 20"/>
                  <a:gd name="T26" fmla="*/ 27 w 27"/>
                  <a:gd name="T27" fmla="*/ 9 h 20"/>
                  <a:gd name="T28" fmla="*/ 25 w 27"/>
                  <a:gd name="T29" fmla="*/ 9 h 20"/>
                  <a:gd name="T30" fmla="*/ 24 w 27"/>
                  <a:gd name="T31" fmla="*/ 12 h 20"/>
                  <a:gd name="T32" fmla="*/ 22 w 27"/>
                  <a:gd name="T33" fmla="*/ 16 h 20"/>
                  <a:gd name="T34" fmla="*/ 19 w 27"/>
                  <a:gd name="T35" fmla="*/ 14 h 20"/>
                  <a:gd name="T36" fmla="*/ 17 w 27"/>
                  <a:gd name="T37" fmla="*/ 17 h 20"/>
                  <a:gd name="T38" fmla="*/ 14 w 27"/>
                  <a:gd name="T39" fmla="*/ 17 h 20"/>
                  <a:gd name="T40" fmla="*/ 12 w 27"/>
                  <a:gd name="T41" fmla="*/ 16 h 20"/>
                  <a:gd name="T42" fmla="*/ 9 w 27"/>
                  <a:gd name="T43" fmla="*/ 17 h 20"/>
                  <a:gd name="T44" fmla="*/ 8 w 27"/>
                  <a:gd name="T45" fmla="*/ 16 h 20"/>
                  <a:gd name="T46" fmla="*/ 6 w 27"/>
                  <a:gd name="T47" fmla="*/ 20 h 20"/>
                  <a:gd name="T48" fmla="*/ 5 w 27"/>
                  <a:gd name="T49" fmla="*/ 11 h 20"/>
                  <a:gd name="T50" fmla="*/ 0 w 27"/>
                  <a:gd name="T51" fmla="*/ 9 h 20"/>
                  <a:gd name="T52" fmla="*/ 3 w 27"/>
                  <a:gd name="T53" fmla="*/ 6 h 20"/>
                  <a:gd name="T54" fmla="*/ 6 w 27"/>
                  <a:gd name="T55" fmla="*/ 8 h 20"/>
                  <a:gd name="T56" fmla="*/ 8 w 27"/>
                  <a:gd name="T57" fmla="*/ 6 h 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7"/>
                  <a:gd name="T88" fmla="*/ 0 h 20"/>
                  <a:gd name="T89" fmla="*/ 27 w 27"/>
                  <a:gd name="T90" fmla="*/ 20 h 2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7" h="20">
                    <a:moveTo>
                      <a:pt x="8" y="6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2" y="1"/>
                    </a:lnTo>
                    <a:lnTo>
                      <a:pt x="14" y="8"/>
                    </a:lnTo>
                    <a:lnTo>
                      <a:pt x="19" y="4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7" y="9"/>
                    </a:lnTo>
                    <a:lnTo>
                      <a:pt x="25" y="9"/>
                    </a:lnTo>
                    <a:lnTo>
                      <a:pt x="24" y="12"/>
                    </a:lnTo>
                    <a:lnTo>
                      <a:pt x="22" y="16"/>
                    </a:lnTo>
                    <a:lnTo>
                      <a:pt x="19" y="14"/>
                    </a:lnTo>
                    <a:lnTo>
                      <a:pt x="17" y="17"/>
                    </a:lnTo>
                    <a:lnTo>
                      <a:pt x="14" y="17"/>
                    </a:lnTo>
                    <a:lnTo>
                      <a:pt x="12" y="16"/>
                    </a:lnTo>
                    <a:lnTo>
                      <a:pt x="9" y="17"/>
                    </a:lnTo>
                    <a:lnTo>
                      <a:pt x="8" y="16"/>
                    </a:lnTo>
                    <a:lnTo>
                      <a:pt x="6" y="20"/>
                    </a:lnTo>
                    <a:lnTo>
                      <a:pt x="5" y="11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6" y="8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79" name="Freeform 438">
                <a:extLst>
                  <a:ext uri="{FF2B5EF4-FFF2-40B4-BE49-F238E27FC236}">
                    <a16:creationId xmlns:a16="http://schemas.microsoft.com/office/drawing/2014/main" id="{9244571E-C7A5-6002-0E26-643BA7EEA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" y="1061"/>
                <a:ext cx="27" cy="20"/>
              </a:xfrm>
              <a:custGeom>
                <a:avLst/>
                <a:gdLst>
                  <a:gd name="T0" fmla="*/ 8 w 27"/>
                  <a:gd name="T1" fmla="*/ 6 h 20"/>
                  <a:gd name="T2" fmla="*/ 9 w 27"/>
                  <a:gd name="T3" fmla="*/ 4 h 20"/>
                  <a:gd name="T4" fmla="*/ 9 w 27"/>
                  <a:gd name="T5" fmla="*/ 3 h 20"/>
                  <a:gd name="T6" fmla="*/ 11 w 27"/>
                  <a:gd name="T7" fmla="*/ 3 h 20"/>
                  <a:gd name="T8" fmla="*/ 12 w 27"/>
                  <a:gd name="T9" fmla="*/ 1 h 20"/>
                  <a:gd name="T10" fmla="*/ 12 w 27"/>
                  <a:gd name="T11" fmla="*/ 1 h 20"/>
                  <a:gd name="T12" fmla="*/ 14 w 27"/>
                  <a:gd name="T13" fmla="*/ 8 h 20"/>
                  <a:gd name="T14" fmla="*/ 19 w 27"/>
                  <a:gd name="T15" fmla="*/ 4 h 20"/>
                  <a:gd name="T16" fmla="*/ 19 w 27"/>
                  <a:gd name="T17" fmla="*/ 0 h 20"/>
                  <a:gd name="T18" fmla="*/ 22 w 27"/>
                  <a:gd name="T19" fmla="*/ 0 h 20"/>
                  <a:gd name="T20" fmla="*/ 22 w 27"/>
                  <a:gd name="T21" fmla="*/ 3 h 20"/>
                  <a:gd name="T22" fmla="*/ 25 w 27"/>
                  <a:gd name="T23" fmla="*/ 4 h 20"/>
                  <a:gd name="T24" fmla="*/ 27 w 27"/>
                  <a:gd name="T25" fmla="*/ 6 h 20"/>
                  <a:gd name="T26" fmla="*/ 27 w 27"/>
                  <a:gd name="T27" fmla="*/ 9 h 20"/>
                  <a:gd name="T28" fmla="*/ 25 w 27"/>
                  <a:gd name="T29" fmla="*/ 9 h 20"/>
                  <a:gd name="T30" fmla="*/ 24 w 27"/>
                  <a:gd name="T31" fmla="*/ 12 h 20"/>
                  <a:gd name="T32" fmla="*/ 22 w 27"/>
                  <a:gd name="T33" fmla="*/ 16 h 20"/>
                  <a:gd name="T34" fmla="*/ 19 w 27"/>
                  <a:gd name="T35" fmla="*/ 14 h 20"/>
                  <a:gd name="T36" fmla="*/ 17 w 27"/>
                  <a:gd name="T37" fmla="*/ 17 h 20"/>
                  <a:gd name="T38" fmla="*/ 14 w 27"/>
                  <a:gd name="T39" fmla="*/ 17 h 20"/>
                  <a:gd name="T40" fmla="*/ 12 w 27"/>
                  <a:gd name="T41" fmla="*/ 16 h 20"/>
                  <a:gd name="T42" fmla="*/ 9 w 27"/>
                  <a:gd name="T43" fmla="*/ 17 h 20"/>
                  <a:gd name="T44" fmla="*/ 8 w 27"/>
                  <a:gd name="T45" fmla="*/ 16 h 20"/>
                  <a:gd name="T46" fmla="*/ 6 w 27"/>
                  <a:gd name="T47" fmla="*/ 20 h 20"/>
                  <a:gd name="T48" fmla="*/ 5 w 27"/>
                  <a:gd name="T49" fmla="*/ 11 h 20"/>
                  <a:gd name="T50" fmla="*/ 0 w 27"/>
                  <a:gd name="T51" fmla="*/ 9 h 20"/>
                  <a:gd name="T52" fmla="*/ 3 w 27"/>
                  <a:gd name="T53" fmla="*/ 6 h 20"/>
                  <a:gd name="T54" fmla="*/ 6 w 27"/>
                  <a:gd name="T55" fmla="*/ 8 h 20"/>
                  <a:gd name="T56" fmla="*/ 8 w 27"/>
                  <a:gd name="T57" fmla="*/ 6 h 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7"/>
                  <a:gd name="T88" fmla="*/ 0 h 20"/>
                  <a:gd name="T89" fmla="*/ 27 w 27"/>
                  <a:gd name="T90" fmla="*/ 20 h 2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7" h="20">
                    <a:moveTo>
                      <a:pt x="8" y="6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2" y="1"/>
                    </a:lnTo>
                    <a:lnTo>
                      <a:pt x="14" y="8"/>
                    </a:lnTo>
                    <a:lnTo>
                      <a:pt x="19" y="4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3"/>
                    </a:lnTo>
                    <a:lnTo>
                      <a:pt x="25" y="4"/>
                    </a:lnTo>
                    <a:lnTo>
                      <a:pt x="27" y="6"/>
                    </a:lnTo>
                    <a:lnTo>
                      <a:pt x="27" y="9"/>
                    </a:lnTo>
                    <a:lnTo>
                      <a:pt x="25" y="9"/>
                    </a:lnTo>
                    <a:lnTo>
                      <a:pt x="24" y="12"/>
                    </a:lnTo>
                    <a:lnTo>
                      <a:pt x="22" y="16"/>
                    </a:lnTo>
                    <a:lnTo>
                      <a:pt x="19" y="14"/>
                    </a:lnTo>
                    <a:lnTo>
                      <a:pt x="17" y="17"/>
                    </a:lnTo>
                    <a:lnTo>
                      <a:pt x="14" y="17"/>
                    </a:lnTo>
                    <a:lnTo>
                      <a:pt x="12" y="16"/>
                    </a:lnTo>
                    <a:lnTo>
                      <a:pt x="9" y="17"/>
                    </a:lnTo>
                    <a:lnTo>
                      <a:pt x="8" y="16"/>
                    </a:lnTo>
                    <a:lnTo>
                      <a:pt x="6" y="20"/>
                    </a:lnTo>
                    <a:lnTo>
                      <a:pt x="5" y="11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6" y="8"/>
                    </a:lnTo>
                    <a:lnTo>
                      <a:pt x="8" y="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0" name="Freeform 439">
                <a:extLst>
                  <a:ext uri="{FF2B5EF4-FFF2-40B4-BE49-F238E27FC236}">
                    <a16:creationId xmlns:a16="http://schemas.microsoft.com/office/drawing/2014/main" id="{BFE90950-8ADF-0FEF-9F44-E6BACD6A7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" y="1072"/>
                <a:ext cx="16" cy="21"/>
              </a:xfrm>
              <a:custGeom>
                <a:avLst/>
                <a:gdLst>
                  <a:gd name="T0" fmla="*/ 12 w 16"/>
                  <a:gd name="T1" fmla="*/ 17 h 21"/>
                  <a:gd name="T2" fmla="*/ 11 w 16"/>
                  <a:gd name="T3" fmla="*/ 17 h 21"/>
                  <a:gd name="T4" fmla="*/ 11 w 16"/>
                  <a:gd name="T5" fmla="*/ 19 h 21"/>
                  <a:gd name="T6" fmla="*/ 8 w 16"/>
                  <a:gd name="T7" fmla="*/ 21 h 21"/>
                  <a:gd name="T8" fmla="*/ 3 w 16"/>
                  <a:gd name="T9" fmla="*/ 21 h 21"/>
                  <a:gd name="T10" fmla="*/ 1 w 16"/>
                  <a:gd name="T11" fmla="*/ 17 h 21"/>
                  <a:gd name="T12" fmla="*/ 1 w 16"/>
                  <a:gd name="T13" fmla="*/ 14 h 21"/>
                  <a:gd name="T14" fmla="*/ 1 w 16"/>
                  <a:gd name="T15" fmla="*/ 13 h 21"/>
                  <a:gd name="T16" fmla="*/ 0 w 16"/>
                  <a:gd name="T17" fmla="*/ 9 h 21"/>
                  <a:gd name="T18" fmla="*/ 1 w 16"/>
                  <a:gd name="T19" fmla="*/ 6 h 21"/>
                  <a:gd name="T20" fmla="*/ 4 w 16"/>
                  <a:gd name="T21" fmla="*/ 8 h 21"/>
                  <a:gd name="T22" fmla="*/ 6 w 16"/>
                  <a:gd name="T23" fmla="*/ 3 h 21"/>
                  <a:gd name="T24" fmla="*/ 9 w 16"/>
                  <a:gd name="T25" fmla="*/ 3 h 21"/>
                  <a:gd name="T26" fmla="*/ 12 w 16"/>
                  <a:gd name="T27" fmla="*/ 0 h 21"/>
                  <a:gd name="T28" fmla="*/ 16 w 16"/>
                  <a:gd name="T29" fmla="*/ 5 h 21"/>
                  <a:gd name="T30" fmla="*/ 16 w 16"/>
                  <a:gd name="T31" fmla="*/ 8 h 21"/>
                  <a:gd name="T32" fmla="*/ 12 w 16"/>
                  <a:gd name="T33" fmla="*/ 17 h 2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1"/>
                  <a:gd name="T53" fmla="*/ 16 w 16"/>
                  <a:gd name="T54" fmla="*/ 21 h 2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1">
                    <a:moveTo>
                      <a:pt x="12" y="17"/>
                    </a:moveTo>
                    <a:lnTo>
                      <a:pt x="11" y="17"/>
                    </a:lnTo>
                    <a:lnTo>
                      <a:pt x="11" y="19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8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2" y="17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1" name="Freeform 440">
                <a:extLst>
                  <a:ext uri="{FF2B5EF4-FFF2-40B4-BE49-F238E27FC236}">
                    <a16:creationId xmlns:a16="http://schemas.microsoft.com/office/drawing/2014/main" id="{85CE64E5-3E24-F616-85F1-797C0FAA2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" y="1072"/>
                <a:ext cx="16" cy="21"/>
              </a:xfrm>
              <a:custGeom>
                <a:avLst/>
                <a:gdLst>
                  <a:gd name="T0" fmla="*/ 12 w 16"/>
                  <a:gd name="T1" fmla="*/ 17 h 21"/>
                  <a:gd name="T2" fmla="*/ 11 w 16"/>
                  <a:gd name="T3" fmla="*/ 17 h 21"/>
                  <a:gd name="T4" fmla="*/ 11 w 16"/>
                  <a:gd name="T5" fmla="*/ 19 h 21"/>
                  <a:gd name="T6" fmla="*/ 8 w 16"/>
                  <a:gd name="T7" fmla="*/ 21 h 21"/>
                  <a:gd name="T8" fmla="*/ 3 w 16"/>
                  <a:gd name="T9" fmla="*/ 21 h 21"/>
                  <a:gd name="T10" fmla="*/ 1 w 16"/>
                  <a:gd name="T11" fmla="*/ 17 h 21"/>
                  <a:gd name="T12" fmla="*/ 1 w 16"/>
                  <a:gd name="T13" fmla="*/ 14 h 21"/>
                  <a:gd name="T14" fmla="*/ 1 w 16"/>
                  <a:gd name="T15" fmla="*/ 13 h 21"/>
                  <a:gd name="T16" fmla="*/ 0 w 16"/>
                  <a:gd name="T17" fmla="*/ 9 h 21"/>
                  <a:gd name="T18" fmla="*/ 1 w 16"/>
                  <a:gd name="T19" fmla="*/ 6 h 21"/>
                  <a:gd name="T20" fmla="*/ 4 w 16"/>
                  <a:gd name="T21" fmla="*/ 8 h 21"/>
                  <a:gd name="T22" fmla="*/ 6 w 16"/>
                  <a:gd name="T23" fmla="*/ 3 h 21"/>
                  <a:gd name="T24" fmla="*/ 9 w 16"/>
                  <a:gd name="T25" fmla="*/ 3 h 21"/>
                  <a:gd name="T26" fmla="*/ 12 w 16"/>
                  <a:gd name="T27" fmla="*/ 0 h 21"/>
                  <a:gd name="T28" fmla="*/ 16 w 16"/>
                  <a:gd name="T29" fmla="*/ 5 h 21"/>
                  <a:gd name="T30" fmla="*/ 16 w 16"/>
                  <a:gd name="T31" fmla="*/ 8 h 21"/>
                  <a:gd name="T32" fmla="*/ 12 w 16"/>
                  <a:gd name="T33" fmla="*/ 17 h 2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1"/>
                  <a:gd name="T53" fmla="*/ 16 w 16"/>
                  <a:gd name="T54" fmla="*/ 21 h 2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1">
                    <a:moveTo>
                      <a:pt x="12" y="17"/>
                    </a:moveTo>
                    <a:lnTo>
                      <a:pt x="11" y="17"/>
                    </a:lnTo>
                    <a:lnTo>
                      <a:pt x="11" y="19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8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12" y="0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2" y="17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2" name="Freeform 441">
                <a:extLst>
                  <a:ext uri="{FF2B5EF4-FFF2-40B4-BE49-F238E27FC236}">
                    <a16:creationId xmlns:a16="http://schemas.microsoft.com/office/drawing/2014/main" id="{6D39B4E0-D412-3A86-AC6B-5946F88CD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" y="1059"/>
                <a:ext cx="9" cy="18"/>
              </a:xfrm>
              <a:custGeom>
                <a:avLst/>
                <a:gdLst>
                  <a:gd name="T0" fmla="*/ 6 w 9"/>
                  <a:gd name="T1" fmla="*/ 14 h 18"/>
                  <a:gd name="T2" fmla="*/ 5 w 9"/>
                  <a:gd name="T3" fmla="*/ 18 h 18"/>
                  <a:gd name="T4" fmla="*/ 0 w 9"/>
                  <a:gd name="T5" fmla="*/ 2 h 18"/>
                  <a:gd name="T6" fmla="*/ 0 w 9"/>
                  <a:gd name="T7" fmla="*/ 0 h 18"/>
                  <a:gd name="T8" fmla="*/ 1 w 9"/>
                  <a:gd name="T9" fmla="*/ 3 h 18"/>
                  <a:gd name="T10" fmla="*/ 5 w 9"/>
                  <a:gd name="T11" fmla="*/ 2 h 18"/>
                  <a:gd name="T12" fmla="*/ 8 w 9"/>
                  <a:gd name="T13" fmla="*/ 5 h 18"/>
                  <a:gd name="T14" fmla="*/ 9 w 9"/>
                  <a:gd name="T15" fmla="*/ 11 h 18"/>
                  <a:gd name="T16" fmla="*/ 9 w 9"/>
                  <a:gd name="T17" fmla="*/ 14 h 18"/>
                  <a:gd name="T18" fmla="*/ 6 w 9"/>
                  <a:gd name="T19" fmla="*/ 14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"/>
                  <a:gd name="T31" fmla="*/ 0 h 18"/>
                  <a:gd name="T32" fmla="*/ 9 w 9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" h="18">
                    <a:moveTo>
                      <a:pt x="6" y="14"/>
                    </a:moveTo>
                    <a:lnTo>
                      <a:pt x="5" y="18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8" y="5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3" name="Freeform 442">
                <a:extLst>
                  <a:ext uri="{FF2B5EF4-FFF2-40B4-BE49-F238E27FC236}">
                    <a16:creationId xmlns:a16="http://schemas.microsoft.com/office/drawing/2014/main" id="{33E0DAE2-0A25-5DA8-E8EF-339118C35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" y="1059"/>
                <a:ext cx="9" cy="18"/>
              </a:xfrm>
              <a:custGeom>
                <a:avLst/>
                <a:gdLst>
                  <a:gd name="T0" fmla="*/ 6 w 9"/>
                  <a:gd name="T1" fmla="*/ 14 h 18"/>
                  <a:gd name="T2" fmla="*/ 5 w 9"/>
                  <a:gd name="T3" fmla="*/ 18 h 18"/>
                  <a:gd name="T4" fmla="*/ 0 w 9"/>
                  <a:gd name="T5" fmla="*/ 2 h 18"/>
                  <a:gd name="T6" fmla="*/ 0 w 9"/>
                  <a:gd name="T7" fmla="*/ 0 h 18"/>
                  <a:gd name="T8" fmla="*/ 1 w 9"/>
                  <a:gd name="T9" fmla="*/ 3 h 18"/>
                  <a:gd name="T10" fmla="*/ 5 w 9"/>
                  <a:gd name="T11" fmla="*/ 2 h 18"/>
                  <a:gd name="T12" fmla="*/ 8 w 9"/>
                  <a:gd name="T13" fmla="*/ 5 h 18"/>
                  <a:gd name="T14" fmla="*/ 9 w 9"/>
                  <a:gd name="T15" fmla="*/ 11 h 18"/>
                  <a:gd name="T16" fmla="*/ 9 w 9"/>
                  <a:gd name="T17" fmla="*/ 14 h 18"/>
                  <a:gd name="T18" fmla="*/ 6 w 9"/>
                  <a:gd name="T19" fmla="*/ 14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"/>
                  <a:gd name="T31" fmla="*/ 0 h 18"/>
                  <a:gd name="T32" fmla="*/ 9 w 9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" h="18">
                    <a:moveTo>
                      <a:pt x="6" y="14"/>
                    </a:moveTo>
                    <a:lnTo>
                      <a:pt x="5" y="18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8" y="5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6" y="14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4" name="Freeform 443">
                <a:extLst>
                  <a:ext uri="{FF2B5EF4-FFF2-40B4-BE49-F238E27FC236}">
                    <a16:creationId xmlns:a16="http://schemas.microsoft.com/office/drawing/2014/main" id="{E14B732A-9EB2-464F-85A7-CE46CA33E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1027"/>
                <a:ext cx="18" cy="15"/>
              </a:xfrm>
              <a:custGeom>
                <a:avLst/>
                <a:gdLst>
                  <a:gd name="T0" fmla="*/ 13 w 18"/>
                  <a:gd name="T1" fmla="*/ 3 h 15"/>
                  <a:gd name="T2" fmla="*/ 18 w 18"/>
                  <a:gd name="T3" fmla="*/ 8 h 15"/>
                  <a:gd name="T4" fmla="*/ 18 w 18"/>
                  <a:gd name="T5" fmla="*/ 11 h 15"/>
                  <a:gd name="T6" fmla="*/ 14 w 18"/>
                  <a:gd name="T7" fmla="*/ 10 h 15"/>
                  <a:gd name="T8" fmla="*/ 11 w 18"/>
                  <a:gd name="T9" fmla="*/ 15 h 15"/>
                  <a:gd name="T10" fmla="*/ 10 w 18"/>
                  <a:gd name="T11" fmla="*/ 13 h 15"/>
                  <a:gd name="T12" fmla="*/ 3 w 18"/>
                  <a:gd name="T13" fmla="*/ 13 h 15"/>
                  <a:gd name="T14" fmla="*/ 3 w 18"/>
                  <a:gd name="T15" fmla="*/ 11 h 15"/>
                  <a:gd name="T16" fmla="*/ 6 w 18"/>
                  <a:gd name="T17" fmla="*/ 10 h 15"/>
                  <a:gd name="T18" fmla="*/ 6 w 18"/>
                  <a:gd name="T19" fmla="*/ 7 h 15"/>
                  <a:gd name="T20" fmla="*/ 0 w 18"/>
                  <a:gd name="T21" fmla="*/ 8 h 15"/>
                  <a:gd name="T22" fmla="*/ 0 w 18"/>
                  <a:gd name="T23" fmla="*/ 5 h 15"/>
                  <a:gd name="T24" fmla="*/ 3 w 18"/>
                  <a:gd name="T25" fmla="*/ 5 h 15"/>
                  <a:gd name="T26" fmla="*/ 8 w 18"/>
                  <a:gd name="T27" fmla="*/ 5 h 15"/>
                  <a:gd name="T28" fmla="*/ 8 w 18"/>
                  <a:gd name="T29" fmla="*/ 2 h 15"/>
                  <a:gd name="T30" fmla="*/ 8 w 18"/>
                  <a:gd name="T31" fmla="*/ 0 h 15"/>
                  <a:gd name="T32" fmla="*/ 13 w 18"/>
                  <a:gd name="T33" fmla="*/ 3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5"/>
                  <a:gd name="T53" fmla="*/ 18 w 18"/>
                  <a:gd name="T54" fmla="*/ 15 h 1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5">
                    <a:moveTo>
                      <a:pt x="13" y="3"/>
                    </a:moveTo>
                    <a:lnTo>
                      <a:pt x="18" y="8"/>
                    </a:lnTo>
                    <a:lnTo>
                      <a:pt x="18" y="11"/>
                    </a:lnTo>
                    <a:lnTo>
                      <a:pt x="14" y="10"/>
                    </a:lnTo>
                    <a:lnTo>
                      <a:pt x="11" y="15"/>
                    </a:lnTo>
                    <a:lnTo>
                      <a:pt x="10" y="13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6" y="10"/>
                    </a:lnTo>
                    <a:lnTo>
                      <a:pt x="6" y="7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5" name="Freeform 444">
                <a:extLst>
                  <a:ext uri="{FF2B5EF4-FFF2-40B4-BE49-F238E27FC236}">
                    <a16:creationId xmlns:a16="http://schemas.microsoft.com/office/drawing/2014/main" id="{C1B08E18-C044-E8C5-591D-055DC6703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" y="1027"/>
                <a:ext cx="18" cy="15"/>
              </a:xfrm>
              <a:custGeom>
                <a:avLst/>
                <a:gdLst>
                  <a:gd name="T0" fmla="*/ 13 w 18"/>
                  <a:gd name="T1" fmla="*/ 3 h 15"/>
                  <a:gd name="T2" fmla="*/ 18 w 18"/>
                  <a:gd name="T3" fmla="*/ 8 h 15"/>
                  <a:gd name="T4" fmla="*/ 18 w 18"/>
                  <a:gd name="T5" fmla="*/ 11 h 15"/>
                  <a:gd name="T6" fmla="*/ 14 w 18"/>
                  <a:gd name="T7" fmla="*/ 10 h 15"/>
                  <a:gd name="T8" fmla="*/ 11 w 18"/>
                  <a:gd name="T9" fmla="*/ 15 h 15"/>
                  <a:gd name="T10" fmla="*/ 10 w 18"/>
                  <a:gd name="T11" fmla="*/ 13 h 15"/>
                  <a:gd name="T12" fmla="*/ 3 w 18"/>
                  <a:gd name="T13" fmla="*/ 13 h 15"/>
                  <a:gd name="T14" fmla="*/ 3 w 18"/>
                  <a:gd name="T15" fmla="*/ 11 h 15"/>
                  <a:gd name="T16" fmla="*/ 6 w 18"/>
                  <a:gd name="T17" fmla="*/ 10 h 15"/>
                  <a:gd name="T18" fmla="*/ 6 w 18"/>
                  <a:gd name="T19" fmla="*/ 7 h 15"/>
                  <a:gd name="T20" fmla="*/ 0 w 18"/>
                  <a:gd name="T21" fmla="*/ 8 h 15"/>
                  <a:gd name="T22" fmla="*/ 0 w 18"/>
                  <a:gd name="T23" fmla="*/ 5 h 15"/>
                  <a:gd name="T24" fmla="*/ 3 w 18"/>
                  <a:gd name="T25" fmla="*/ 5 h 15"/>
                  <a:gd name="T26" fmla="*/ 8 w 18"/>
                  <a:gd name="T27" fmla="*/ 5 h 15"/>
                  <a:gd name="T28" fmla="*/ 8 w 18"/>
                  <a:gd name="T29" fmla="*/ 2 h 15"/>
                  <a:gd name="T30" fmla="*/ 8 w 18"/>
                  <a:gd name="T31" fmla="*/ 0 h 15"/>
                  <a:gd name="T32" fmla="*/ 13 w 18"/>
                  <a:gd name="T33" fmla="*/ 3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5"/>
                  <a:gd name="T53" fmla="*/ 18 w 18"/>
                  <a:gd name="T54" fmla="*/ 15 h 1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5">
                    <a:moveTo>
                      <a:pt x="13" y="3"/>
                    </a:moveTo>
                    <a:lnTo>
                      <a:pt x="18" y="8"/>
                    </a:lnTo>
                    <a:lnTo>
                      <a:pt x="18" y="11"/>
                    </a:lnTo>
                    <a:lnTo>
                      <a:pt x="14" y="10"/>
                    </a:lnTo>
                    <a:lnTo>
                      <a:pt x="11" y="15"/>
                    </a:lnTo>
                    <a:lnTo>
                      <a:pt x="10" y="13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6" y="10"/>
                    </a:lnTo>
                    <a:lnTo>
                      <a:pt x="6" y="7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13" y="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6" name="Freeform 445">
                <a:extLst>
                  <a:ext uri="{FF2B5EF4-FFF2-40B4-BE49-F238E27FC236}">
                    <a16:creationId xmlns:a16="http://schemas.microsoft.com/office/drawing/2014/main" id="{EBE4EFDA-D4D8-7E96-4FB9-3BB649CB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6" y="1563"/>
                <a:ext cx="26" cy="14"/>
              </a:xfrm>
              <a:custGeom>
                <a:avLst/>
                <a:gdLst>
                  <a:gd name="T0" fmla="*/ 0 w 26"/>
                  <a:gd name="T1" fmla="*/ 6 h 14"/>
                  <a:gd name="T2" fmla="*/ 4 w 26"/>
                  <a:gd name="T3" fmla="*/ 6 h 14"/>
                  <a:gd name="T4" fmla="*/ 4 w 26"/>
                  <a:gd name="T5" fmla="*/ 4 h 14"/>
                  <a:gd name="T6" fmla="*/ 8 w 26"/>
                  <a:gd name="T7" fmla="*/ 6 h 14"/>
                  <a:gd name="T8" fmla="*/ 10 w 26"/>
                  <a:gd name="T9" fmla="*/ 4 h 14"/>
                  <a:gd name="T10" fmla="*/ 12 w 26"/>
                  <a:gd name="T11" fmla="*/ 1 h 14"/>
                  <a:gd name="T12" fmla="*/ 20 w 26"/>
                  <a:gd name="T13" fmla="*/ 0 h 14"/>
                  <a:gd name="T14" fmla="*/ 24 w 26"/>
                  <a:gd name="T15" fmla="*/ 0 h 14"/>
                  <a:gd name="T16" fmla="*/ 23 w 26"/>
                  <a:gd name="T17" fmla="*/ 3 h 14"/>
                  <a:gd name="T18" fmla="*/ 26 w 26"/>
                  <a:gd name="T19" fmla="*/ 4 h 14"/>
                  <a:gd name="T20" fmla="*/ 26 w 26"/>
                  <a:gd name="T21" fmla="*/ 9 h 14"/>
                  <a:gd name="T22" fmla="*/ 4 w 26"/>
                  <a:gd name="T23" fmla="*/ 14 h 14"/>
                  <a:gd name="T24" fmla="*/ 2 w 26"/>
                  <a:gd name="T25" fmla="*/ 9 h 14"/>
                  <a:gd name="T26" fmla="*/ 0 w 26"/>
                  <a:gd name="T27" fmla="*/ 6 h 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6"/>
                  <a:gd name="T43" fmla="*/ 0 h 14"/>
                  <a:gd name="T44" fmla="*/ 26 w 26"/>
                  <a:gd name="T45" fmla="*/ 14 h 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6" h="14">
                    <a:moveTo>
                      <a:pt x="0" y="6"/>
                    </a:moveTo>
                    <a:lnTo>
                      <a:pt x="4" y="6"/>
                    </a:lnTo>
                    <a:lnTo>
                      <a:pt x="4" y="4"/>
                    </a:lnTo>
                    <a:lnTo>
                      <a:pt x="8" y="6"/>
                    </a:lnTo>
                    <a:lnTo>
                      <a:pt x="10" y="4"/>
                    </a:lnTo>
                    <a:lnTo>
                      <a:pt x="12" y="1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6" y="9"/>
                    </a:lnTo>
                    <a:lnTo>
                      <a:pt x="4" y="14"/>
                    </a:lnTo>
                    <a:lnTo>
                      <a:pt x="2" y="9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7" name="Freeform 446">
                <a:extLst>
                  <a:ext uri="{FF2B5EF4-FFF2-40B4-BE49-F238E27FC236}">
                    <a16:creationId xmlns:a16="http://schemas.microsoft.com/office/drawing/2014/main" id="{36C136DA-2179-8331-C9A9-9902B4485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6" y="1563"/>
                <a:ext cx="26" cy="14"/>
              </a:xfrm>
              <a:custGeom>
                <a:avLst/>
                <a:gdLst>
                  <a:gd name="T0" fmla="*/ 0 w 26"/>
                  <a:gd name="T1" fmla="*/ 6 h 14"/>
                  <a:gd name="T2" fmla="*/ 4 w 26"/>
                  <a:gd name="T3" fmla="*/ 6 h 14"/>
                  <a:gd name="T4" fmla="*/ 4 w 26"/>
                  <a:gd name="T5" fmla="*/ 4 h 14"/>
                  <a:gd name="T6" fmla="*/ 8 w 26"/>
                  <a:gd name="T7" fmla="*/ 6 h 14"/>
                  <a:gd name="T8" fmla="*/ 10 w 26"/>
                  <a:gd name="T9" fmla="*/ 4 h 14"/>
                  <a:gd name="T10" fmla="*/ 12 w 26"/>
                  <a:gd name="T11" fmla="*/ 1 h 14"/>
                  <a:gd name="T12" fmla="*/ 20 w 26"/>
                  <a:gd name="T13" fmla="*/ 0 h 14"/>
                  <a:gd name="T14" fmla="*/ 24 w 26"/>
                  <a:gd name="T15" fmla="*/ 0 h 14"/>
                  <a:gd name="T16" fmla="*/ 23 w 26"/>
                  <a:gd name="T17" fmla="*/ 3 h 14"/>
                  <a:gd name="T18" fmla="*/ 26 w 26"/>
                  <a:gd name="T19" fmla="*/ 4 h 14"/>
                  <a:gd name="T20" fmla="*/ 26 w 26"/>
                  <a:gd name="T21" fmla="*/ 9 h 14"/>
                  <a:gd name="T22" fmla="*/ 4 w 26"/>
                  <a:gd name="T23" fmla="*/ 14 h 14"/>
                  <a:gd name="T24" fmla="*/ 2 w 26"/>
                  <a:gd name="T25" fmla="*/ 9 h 14"/>
                  <a:gd name="T26" fmla="*/ 0 w 26"/>
                  <a:gd name="T27" fmla="*/ 6 h 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6"/>
                  <a:gd name="T43" fmla="*/ 0 h 14"/>
                  <a:gd name="T44" fmla="*/ 26 w 26"/>
                  <a:gd name="T45" fmla="*/ 14 h 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6" h="14">
                    <a:moveTo>
                      <a:pt x="0" y="6"/>
                    </a:moveTo>
                    <a:lnTo>
                      <a:pt x="4" y="6"/>
                    </a:lnTo>
                    <a:lnTo>
                      <a:pt x="4" y="4"/>
                    </a:lnTo>
                    <a:lnTo>
                      <a:pt x="8" y="6"/>
                    </a:lnTo>
                    <a:lnTo>
                      <a:pt x="10" y="4"/>
                    </a:lnTo>
                    <a:lnTo>
                      <a:pt x="12" y="1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26" y="9"/>
                    </a:lnTo>
                    <a:lnTo>
                      <a:pt x="4" y="14"/>
                    </a:lnTo>
                    <a:lnTo>
                      <a:pt x="2" y="9"/>
                    </a:lnTo>
                    <a:lnTo>
                      <a:pt x="0" y="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8" name="Freeform 447">
                <a:extLst>
                  <a:ext uri="{FF2B5EF4-FFF2-40B4-BE49-F238E27FC236}">
                    <a16:creationId xmlns:a16="http://schemas.microsoft.com/office/drawing/2014/main" id="{9AFF8A83-673B-EA7D-8960-A3BF2FFD6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" y="1725"/>
                <a:ext cx="8" cy="11"/>
              </a:xfrm>
              <a:custGeom>
                <a:avLst/>
                <a:gdLst>
                  <a:gd name="T0" fmla="*/ 8 w 8"/>
                  <a:gd name="T1" fmla="*/ 2 h 11"/>
                  <a:gd name="T2" fmla="*/ 8 w 8"/>
                  <a:gd name="T3" fmla="*/ 0 h 11"/>
                  <a:gd name="T4" fmla="*/ 1 w 8"/>
                  <a:gd name="T5" fmla="*/ 5 h 11"/>
                  <a:gd name="T6" fmla="*/ 0 w 8"/>
                  <a:gd name="T7" fmla="*/ 10 h 11"/>
                  <a:gd name="T8" fmla="*/ 0 w 8"/>
                  <a:gd name="T9" fmla="*/ 11 h 11"/>
                  <a:gd name="T10" fmla="*/ 4 w 8"/>
                  <a:gd name="T11" fmla="*/ 10 h 11"/>
                  <a:gd name="T12" fmla="*/ 8 w 8"/>
                  <a:gd name="T13" fmla="*/ 2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11"/>
                  <a:gd name="T23" fmla="*/ 8 w 8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11">
                    <a:moveTo>
                      <a:pt x="8" y="2"/>
                    </a:moveTo>
                    <a:lnTo>
                      <a:pt x="8" y="0"/>
                    </a:lnTo>
                    <a:lnTo>
                      <a:pt x="1" y="5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4" y="1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89" name="Freeform 448">
                <a:extLst>
                  <a:ext uri="{FF2B5EF4-FFF2-40B4-BE49-F238E27FC236}">
                    <a16:creationId xmlns:a16="http://schemas.microsoft.com/office/drawing/2014/main" id="{20BCB4CB-A977-B808-AAD1-5A83819F4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" y="1725"/>
                <a:ext cx="8" cy="11"/>
              </a:xfrm>
              <a:custGeom>
                <a:avLst/>
                <a:gdLst>
                  <a:gd name="T0" fmla="*/ 8 w 8"/>
                  <a:gd name="T1" fmla="*/ 2 h 11"/>
                  <a:gd name="T2" fmla="*/ 8 w 8"/>
                  <a:gd name="T3" fmla="*/ 0 h 11"/>
                  <a:gd name="T4" fmla="*/ 1 w 8"/>
                  <a:gd name="T5" fmla="*/ 5 h 11"/>
                  <a:gd name="T6" fmla="*/ 0 w 8"/>
                  <a:gd name="T7" fmla="*/ 10 h 11"/>
                  <a:gd name="T8" fmla="*/ 0 w 8"/>
                  <a:gd name="T9" fmla="*/ 11 h 11"/>
                  <a:gd name="T10" fmla="*/ 4 w 8"/>
                  <a:gd name="T11" fmla="*/ 10 h 11"/>
                  <a:gd name="T12" fmla="*/ 8 w 8"/>
                  <a:gd name="T13" fmla="*/ 2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11"/>
                  <a:gd name="T23" fmla="*/ 8 w 8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11">
                    <a:moveTo>
                      <a:pt x="8" y="2"/>
                    </a:moveTo>
                    <a:lnTo>
                      <a:pt x="8" y="0"/>
                    </a:lnTo>
                    <a:lnTo>
                      <a:pt x="1" y="5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4" y="10"/>
                    </a:lnTo>
                    <a:lnTo>
                      <a:pt x="8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0" name="Freeform 449">
                <a:extLst>
                  <a:ext uri="{FF2B5EF4-FFF2-40B4-BE49-F238E27FC236}">
                    <a16:creationId xmlns:a16="http://schemas.microsoft.com/office/drawing/2014/main" id="{40188B6C-0389-83B7-99C3-17AEC59A1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641"/>
                <a:ext cx="8" cy="11"/>
              </a:xfrm>
              <a:custGeom>
                <a:avLst/>
                <a:gdLst>
                  <a:gd name="T0" fmla="*/ 2 w 8"/>
                  <a:gd name="T1" fmla="*/ 11 h 11"/>
                  <a:gd name="T2" fmla="*/ 8 w 8"/>
                  <a:gd name="T3" fmla="*/ 3 h 11"/>
                  <a:gd name="T4" fmla="*/ 8 w 8"/>
                  <a:gd name="T5" fmla="*/ 1 h 11"/>
                  <a:gd name="T6" fmla="*/ 3 w 8"/>
                  <a:gd name="T7" fmla="*/ 0 h 11"/>
                  <a:gd name="T8" fmla="*/ 2 w 8"/>
                  <a:gd name="T9" fmla="*/ 1 h 11"/>
                  <a:gd name="T10" fmla="*/ 0 w 8"/>
                  <a:gd name="T11" fmla="*/ 11 h 11"/>
                  <a:gd name="T12" fmla="*/ 2 w 8"/>
                  <a:gd name="T13" fmla="*/ 11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11"/>
                  <a:gd name="T23" fmla="*/ 8 w 8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11">
                    <a:moveTo>
                      <a:pt x="2" y="11"/>
                    </a:moveTo>
                    <a:lnTo>
                      <a:pt x="8" y="3"/>
                    </a:lnTo>
                    <a:lnTo>
                      <a:pt x="8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11"/>
                    </a:lnTo>
                    <a:lnTo>
                      <a:pt x="2" y="1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1" name="Freeform 450">
                <a:extLst>
                  <a:ext uri="{FF2B5EF4-FFF2-40B4-BE49-F238E27FC236}">
                    <a16:creationId xmlns:a16="http://schemas.microsoft.com/office/drawing/2014/main" id="{480EE434-119B-84EA-9E90-B86530409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641"/>
                <a:ext cx="8" cy="11"/>
              </a:xfrm>
              <a:custGeom>
                <a:avLst/>
                <a:gdLst>
                  <a:gd name="T0" fmla="*/ 2 w 8"/>
                  <a:gd name="T1" fmla="*/ 11 h 11"/>
                  <a:gd name="T2" fmla="*/ 8 w 8"/>
                  <a:gd name="T3" fmla="*/ 3 h 11"/>
                  <a:gd name="T4" fmla="*/ 8 w 8"/>
                  <a:gd name="T5" fmla="*/ 1 h 11"/>
                  <a:gd name="T6" fmla="*/ 3 w 8"/>
                  <a:gd name="T7" fmla="*/ 0 h 11"/>
                  <a:gd name="T8" fmla="*/ 2 w 8"/>
                  <a:gd name="T9" fmla="*/ 1 h 11"/>
                  <a:gd name="T10" fmla="*/ 0 w 8"/>
                  <a:gd name="T11" fmla="*/ 11 h 11"/>
                  <a:gd name="T12" fmla="*/ 2 w 8"/>
                  <a:gd name="T13" fmla="*/ 11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11"/>
                  <a:gd name="T23" fmla="*/ 8 w 8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11">
                    <a:moveTo>
                      <a:pt x="2" y="11"/>
                    </a:moveTo>
                    <a:lnTo>
                      <a:pt x="8" y="3"/>
                    </a:lnTo>
                    <a:lnTo>
                      <a:pt x="8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11"/>
                    </a:lnTo>
                    <a:lnTo>
                      <a:pt x="2" y="1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Freeform 451">
                <a:extLst>
                  <a:ext uri="{FF2B5EF4-FFF2-40B4-BE49-F238E27FC236}">
                    <a16:creationId xmlns:a16="http://schemas.microsoft.com/office/drawing/2014/main" id="{EC93C850-431D-36F7-67A1-1F794D7A5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673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2 w 7"/>
                  <a:gd name="T3" fmla="*/ 4 h 8"/>
                  <a:gd name="T4" fmla="*/ 7 w 7"/>
                  <a:gd name="T5" fmla="*/ 4 h 8"/>
                  <a:gd name="T6" fmla="*/ 7 w 7"/>
                  <a:gd name="T7" fmla="*/ 3 h 8"/>
                  <a:gd name="T8" fmla="*/ 2 w 7"/>
                  <a:gd name="T9" fmla="*/ 0 h 8"/>
                  <a:gd name="T10" fmla="*/ 0 w 7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8"/>
                  <a:gd name="T20" fmla="*/ 7 w 7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8">
                    <a:moveTo>
                      <a:pt x="0" y="8"/>
                    </a:moveTo>
                    <a:lnTo>
                      <a:pt x="2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3" name="Freeform 452">
                <a:extLst>
                  <a:ext uri="{FF2B5EF4-FFF2-40B4-BE49-F238E27FC236}">
                    <a16:creationId xmlns:a16="http://schemas.microsoft.com/office/drawing/2014/main" id="{DB4797C2-419B-BFE8-17B9-A987D5D52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673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2 w 7"/>
                  <a:gd name="T3" fmla="*/ 4 h 8"/>
                  <a:gd name="T4" fmla="*/ 7 w 7"/>
                  <a:gd name="T5" fmla="*/ 4 h 8"/>
                  <a:gd name="T6" fmla="*/ 7 w 7"/>
                  <a:gd name="T7" fmla="*/ 3 h 8"/>
                  <a:gd name="T8" fmla="*/ 2 w 7"/>
                  <a:gd name="T9" fmla="*/ 0 h 8"/>
                  <a:gd name="T10" fmla="*/ 0 w 7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8"/>
                  <a:gd name="T20" fmla="*/ 7 w 7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8">
                    <a:moveTo>
                      <a:pt x="0" y="8"/>
                    </a:moveTo>
                    <a:lnTo>
                      <a:pt x="2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2" y="0"/>
                    </a:lnTo>
                    <a:lnTo>
                      <a:pt x="0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Freeform 453">
                <a:extLst>
                  <a:ext uri="{FF2B5EF4-FFF2-40B4-BE49-F238E27FC236}">
                    <a16:creationId xmlns:a16="http://schemas.microsoft.com/office/drawing/2014/main" id="{38F5A0C3-D43C-FDB9-D262-B4D3157E7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9" y="1818"/>
                <a:ext cx="8" cy="16"/>
              </a:xfrm>
              <a:custGeom>
                <a:avLst/>
                <a:gdLst>
                  <a:gd name="T0" fmla="*/ 5 w 8"/>
                  <a:gd name="T1" fmla="*/ 16 h 16"/>
                  <a:gd name="T2" fmla="*/ 8 w 8"/>
                  <a:gd name="T3" fmla="*/ 4 h 16"/>
                  <a:gd name="T4" fmla="*/ 6 w 8"/>
                  <a:gd name="T5" fmla="*/ 0 h 16"/>
                  <a:gd name="T6" fmla="*/ 3 w 8"/>
                  <a:gd name="T7" fmla="*/ 0 h 16"/>
                  <a:gd name="T8" fmla="*/ 0 w 8"/>
                  <a:gd name="T9" fmla="*/ 11 h 16"/>
                  <a:gd name="T10" fmla="*/ 5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5" y="16"/>
                    </a:moveTo>
                    <a:lnTo>
                      <a:pt x="8" y="4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11"/>
                    </a:lnTo>
                    <a:lnTo>
                      <a:pt x="5" y="1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5" name="Freeform 454">
                <a:extLst>
                  <a:ext uri="{FF2B5EF4-FFF2-40B4-BE49-F238E27FC236}">
                    <a16:creationId xmlns:a16="http://schemas.microsoft.com/office/drawing/2014/main" id="{6553CD37-2D82-5F5A-D83C-F6AB30D88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9" y="1818"/>
                <a:ext cx="8" cy="16"/>
              </a:xfrm>
              <a:custGeom>
                <a:avLst/>
                <a:gdLst>
                  <a:gd name="T0" fmla="*/ 5 w 8"/>
                  <a:gd name="T1" fmla="*/ 16 h 16"/>
                  <a:gd name="T2" fmla="*/ 8 w 8"/>
                  <a:gd name="T3" fmla="*/ 4 h 16"/>
                  <a:gd name="T4" fmla="*/ 6 w 8"/>
                  <a:gd name="T5" fmla="*/ 0 h 16"/>
                  <a:gd name="T6" fmla="*/ 3 w 8"/>
                  <a:gd name="T7" fmla="*/ 0 h 16"/>
                  <a:gd name="T8" fmla="*/ 0 w 8"/>
                  <a:gd name="T9" fmla="*/ 11 h 16"/>
                  <a:gd name="T10" fmla="*/ 5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5" y="16"/>
                    </a:moveTo>
                    <a:lnTo>
                      <a:pt x="8" y="4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11"/>
                    </a:lnTo>
                    <a:lnTo>
                      <a:pt x="5" y="1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6" name="Freeform 455">
                <a:extLst>
                  <a:ext uri="{FF2B5EF4-FFF2-40B4-BE49-F238E27FC236}">
                    <a16:creationId xmlns:a16="http://schemas.microsoft.com/office/drawing/2014/main" id="{B2E4611D-8B00-D090-7930-54B9C397C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1861"/>
                <a:ext cx="6" cy="14"/>
              </a:xfrm>
              <a:custGeom>
                <a:avLst/>
                <a:gdLst>
                  <a:gd name="T0" fmla="*/ 3 w 6"/>
                  <a:gd name="T1" fmla="*/ 14 h 14"/>
                  <a:gd name="T2" fmla="*/ 6 w 6"/>
                  <a:gd name="T3" fmla="*/ 1 h 14"/>
                  <a:gd name="T4" fmla="*/ 5 w 6"/>
                  <a:gd name="T5" fmla="*/ 0 h 14"/>
                  <a:gd name="T6" fmla="*/ 3 w 6"/>
                  <a:gd name="T7" fmla="*/ 1 h 14"/>
                  <a:gd name="T8" fmla="*/ 0 w 6"/>
                  <a:gd name="T9" fmla="*/ 12 h 14"/>
                  <a:gd name="T10" fmla="*/ 3 w 6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4"/>
                  <a:gd name="T20" fmla="*/ 6 w 6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4">
                    <a:moveTo>
                      <a:pt x="3" y="14"/>
                    </a:move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12"/>
                    </a:lnTo>
                    <a:lnTo>
                      <a:pt x="3" y="14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7" name="Freeform 456">
                <a:extLst>
                  <a:ext uri="{FF2B5EF4-FFF2-40B4-BE49-F238E27FC236}">
                    <a16:creationId xmlns:a16="http://schemas.microsoft.com/office/drawing/2014/main" id="{C5B6537A-6162-8362-0896-25AC54E66F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5" y="1861"/>
                <a:ext cx="6" cy="14"/>
              </a:xfrm>
              <a:custGeom>
                <a:avLst/>
                <a:gdLst>
                  <a:gd name="T0" fmla="*/ 3 w 6"/>
                  <a:gd name="T1" fmla="*/ 14 h 14"/>
                  <a:gd name="T2" fmla="*/ 6 w 6"/>
                  <a:gd name="T3" fmla="*/ 1 h 14"/>
                  <a:gd name="T4" fmla="*/ 5 w 6"/>
                  <a:gd name="T5" fmla="*/ 0 h 14"/>
                  <a:gd name="T6" fmla="*/ 3 w 6"/>
                  <a:gd name="T7" fmla="*/ 1 h 14"/>
                  <a:gd name="T8" fmla="*/ 0 w 6"/>
                  <a:gd name="T9" fmla="*/ 12 h 14"/>
                  <a:gd name="T10" fmla="*/ 3 w 6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4"/>
                  <a:gd name="T20" fmla="*/ 6 w 6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4">
                    <a:moveTo>
                      <a:pt x="3" y="14"/>
                    </a:move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12"/>
                    </a:lnTo>
                    <a:lnTo>
                      <a:pt x="3" y="14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8" name="Freeform 457">
                <a:extLst>
                  <a:ext uri="{FF2B5EF4-FFF2-40B4-BE49-F238E27FC236}">
                    <a16:creationId xmlns:a16="http://schemas.microsoft.com/office/drawing/2014/main" id="{C5583D71-E6E4-CB21-2134-09DEBB09C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3316"/>
                <a:ext cx="19" cy="16"/>
              </a:xfrm>
              <a:custGeom>
                <a:avLst/>
                <a:gdLst>
                  <a:gd name="T0" fmla="*/ 16 w 19"/>
                  <a:gd name="T1" fmla="*/ 0 h 16"/>
                  <a:gd name="T2" fmla="*/ 19 w 19"/>
                  <a:gd name="T3" fmla="*/ 1 h 16"/>
                  <a:gd name="T4" fmla="*/ 19 w 19"/>
                  <a:gd name="T5" fmla="*/ 0 h 16"/>
                  <a:gd name="T6" fmla="*/ 19 w 19"/>
                  <a:gd name="T7" fmla="*/ 9 h 16"/>
                  <a:gd name="T8" fmla="*/ 6 w 19"/>
                  <a:gd name="T9" fmla="*/ 16 h 16"/>
                  <a:gd name="T10" fmla="*/ 0 w 19"/>
                  <a:gd name="T11" fmla="*/ 9 h 16"/>
                  <a:gd name="T12" fmla="*/ 6 w 19"/>
                  <a:gd name="T13" fmla="*/ 3 h 16"/>
                  <a:gd name="T14" fmla="*/ 16 w 19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16"/>
                  <a:gd name="T26" fmla="*/ 19 w 19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16">
                    <a:moveTo>
                      <a:pt x="16" y="0"/>
                    </a:moveTo>
                    <a:lnTo>
                      <a:pt x="19" y="1"/>
                    </a:lnTo>
                    <a:lnTo>
                      <a:pt x="19" y="0"/>
                    </a:lnTo>
                    <a:lnTo>
                      <a:pt x="19" y="9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6" y="3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299" name="Freeform 458">
                <a:extLst>
                  <a:ext uri="{FF2B5EF4-FFF2-40B4-BE49-F238E27FC236}">
                    <a16:creationId xmlns:a16="http://schemas.microsoft.com/office/drawing/2014/main" id="{61669F45-4FE5-139C-C562-E5AB8749F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3316"/>
                <a:ext cx="19" cy="16"/>
              </a:xfrm>
              <a:custGeom>
                <a:avLst/>
                <a:gdLst>
                  <a:gd name="T0" fmla="*/ 16 w 19"/>
                  <a:gd name="T1" fmla="*/ 0 h 16"/>
                  <a:gd name="T2" fmla="*/ 19 w 19"/>
                  <a:gd name="T3" fmla="*/ 1 h 16"/>
                  <a:gd name="T4" fmla="*/ 19 w 19"/>
                  <a:gd name="T5" fmla="*/ 0 h 16"/>
                  <a:gd name="T6" fmla="*/ 19 w 19"/>
                  <a:gd name="T7" fmla="*/ 9 h 16"/>
                  <a:gd name="T8" fmla="*/ 6 w 19"/>
                  <a:gd name="T9" fmla="*/ 16 h 16"/>
                  <a:gd name="T10" fmla="*/ 0 w 19"/>
                  <a:gd name="T11" fmla="*/ 9 h 16"/>
                  <a:gd name="T12" fmla="*/ 6 w 19"/>
                  <a:gd name="T13" fmla="*/ 3 h 16"/>
                  <a:gd name="T14" fmla="*/ 16 w 19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16"/>
                  <a:gd name="T26" fmla="*/ 19 w 19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16">
                    <a:moveTo>
                      <a:pt x="16" y="0"/>
                    </a:moveTo>
                    <a:lnTo>
                      <a:pt x="19" y="1"/>
                    </a:lnTo>
                    <a:lnTo>
                      <a:pt x="19" y="0"/>
                    </a:lnTo>
                    <a:lnTo>
                      <a:pt x="19" y="9"/>
                    </a:lnTo>
                    <a:lnTo>
                      <a:pt x="6" y="16"/>
                    </a:lnTo>
                    <a:lnTo>
                      <a:pt x="0" y="9"/>
                    </a:lnTo>
                    <a:lnTo>
                      <a:pt x="6" y="3"/>
                    </a:lnTo>
                    <a:lnTo>
                      <a:pt x="16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0" name="Freeform 459">
                <a:extLst>
                  <a:ext uri="{FF2B5EF4-FFF2-40B4-BE49-F238E27FC236}">
                    <a16:creationId xmlns:a16="http://schemas.microsoft.com/office/drawing/2014/main" id="{5C70B1B3-0570-12EB-EF73-147CD91BC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3273"/>
                <a:ext cx="58" cy="51"/>
              </a:xfrm>
              <a:custGeom>
                <a:avLst/>
                <a:gdLst>
                  <a:gd name="T0" fmla="*/ 50 w 58"/>
                  <a:gd name="T1" fmla="*/ 1 h 51"/>
                  <a:gd name="T2" fmla="*/ 47 w 58"/>
                  <a:gd name="T3" fmla="*/ 11 h 51"/>
                  <a:gd name="T4" fmla="*/ 47 w 58"/>
                  <a:gd name="T5" fmla="*/ 16 h 51"/>
                  <a:gd name="T6" fmla="*/ 55 w 58"/>
                  <a:gd name="T7" fmla="*/ 17 h 51"/>
                  <a:gd name="T8" fmla="*/ 58 w 58"/>
                  <a:gd name="T9" fmla="*/ 27 h 51"/>
                  <a:gd name="T10" fmla="*/ 50 w 58"/>
                  <a:gd name="T11" fmla="*/ 41 h 51"/>
                  <a:gd name="T12" fmla="*/ 35 w 58"/>
                  <a:gd name="T13" fmla="*/ 51 h 51"/>
                  <a:gd name="T14" fmla="*/ 21 w 58"/>
                  <a:gd name="T15" fmla="*/ 36 h 51"/>
                  <a:gd name="T16" fmla="*/ 20 w 58"/>
                  <a:gd name="T17" fmla="*/ 27 h 51"/>
                  <a:gd name="T18" fmla="*/ 12 w 58"/>
                  <a:gd name="T19" fmla="*/ 27 h 51"/>
                  <a:gd name="T20" fmla="*/ 5 w 58"/>
                  <a:gd name="T21" fmla="*/ 28 h 51"/>
                  <a:gd name="T22" fmla="*/ 0 w 58"/>
                  <a:gd name="T23" fmla="*/ 19 h 51"/>
                  <a:gd name="T24" fmla="*/ 13 w 58"/>
                  <a:gd name="T25" fmla="*/ 9 h 51"/>
                  <a:gd name="T26" fmla="*/ 50 w 58"/>
                  <a:gd name="T27" fmla="*/ 0 h 51"/>
                  <a:gd name="T28" fmla="*/ 51 w 58"/>
                  <a:gd name="T29" fmla="*/ 0 h 51"/>
                  <a:gd name="T30" fmla="*/ 50 w 58"/>
                  <a:gd name="T31" fmla="*/ 1 h 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8"/>
                  <a:gd name="T49" fmla="*/ 0 h 51"/>
                  <a:gd name="T50" fmla="*/ 58 w 58"/>
                  <a:gd name="T51" fmla="*/ 51 h 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8" h="51">
                    <a:moveTo>
                      <a:pt x="50" y="1"/>
                    </a:moveTo>
                    <a:lnTo>
                      <a:pt x="47" y="11"/>
                    </a:lnTo>
                    <a:lnTo>
                      <a:pt x="47" y="16"/>
                    </a:lnTo>
                    <a:lnTo>
                      <a:pt x="55" y="17"/>
                    </a:lnTo>
                    <a:lnTo>
                      <a:pt x="58" y="27"/>
                    </a:lnTo>
                    <a:lnTo>
                      <a:pt x="50" y="41"/>
                    </a:lnTo>
                    <a:lnTo>
                      <a:pt x="35" y="51"/>
                    </a:lnTo>
                    <a:lnTo>
                      <a:pt x="21" y="36"/>
                    </a:lnTo>
                    <a:lnTo>
                      <a:pt x="20" y="27"/>
                    </a:lnTo>
                    <a:lnTo>
                      <a:pt x="12" y="27"/>
                    </a:lnTo>
                    <a:lnTo>
                      <a:pt x="5" y="28"/>
                    </a:lnTo>
                    <a:lnTo>
                      <a:pt x="0" y="19"/>
                    </a:lnTo>
                    <a:lnTo>
                      <a:pt x="13" y="9"/>
                    </a:lnTo>
                    <a:lnTo>
                      <a:pt x="50" y="0"/>
                    </a:lnTo>
                    <a:lnTo>
                      <a:pt x="51" y="0"/>
                    </a:lnTo>
                    <a:lnTo>
                      <a:pt x="50" y="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1" name="Freeform 460">
                <a:extLst>
                  <a:ext uri="{FF2B5EF4-FFF2-40B4-BE49-F238E27FC236}">
                    <a16:creationId xmlns:a16="http://schemas.microsoft.com/office/drawing/2014/main" id="{470F8EE3-265A-EA42-148E-A433DCBB6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3273"/>
                <a:ext cx="58" cy="51"/>
              </a:xfrm>
              <a:custGeom>
                <a:avLst/>
                <a:gdLst>
                  <a:gd name="T0" fmla="*/ 50 w 58"/>
                  <a:gd name="T1" fmla="*/ 1 h 51"/>
                  <a:gd name="T2" fmla="*/ 47 w 58"/>
                  <a:gd name="T3" fmla="*/ 11 h 51"/>
                  <a:gd name="T4" fmla="*/ 47 w 58"/>
                  <a:gd name="T5" fmla="*/ 16 h 51"/>
                  <a:gd name="T6" fmla="*/ 55 w 58"/>
                  <a:gd name="T7" fmla="*/ 17 h 51"/>
                  <a:gd name="T8" fmla="*/ 58 w 58"/>
                  <a:gd name="T9" fmla="*/ 27 h 51"/>
                  <a:gd name="T10" fmla="*/ 50 w 58"/>
                  <a:gd name="T11" fmla="*/ 41 h 51"/>
                  <a:gd name="T12" fmla="*/ 35 w 58"/>
                  <a:gd name="T13" fmla="*/ 51 h 51"/>
                  <a:gd name="T14" fmla="*/ 21 w 58"/>
                  <a:gd name="T15" fmla="*/ 36 h 51"/>
                  <a:gd name="T16" fmla="*/ 20 w 58"/>
                  <a:gd name="T17" fmla="*/ 27 h 51"/>
                  <a:gd name="T18" fmla="*/ 12 w 58"/>
                  <a:gd name="T19" fmla="*/ 27 h 51"/>
                  <a:gd name="T20" fmla="*/ 5 w 58"/>
                  <a:gd name="T21" fmla="*/ 28 h 51"/>
                  <a:gd name="T22" fmla="*/ 0 w 58"/>
                  <a:gd name="T23" fmla="*/ 19 h 51"/>
                  <a:gd name="T24" fmla="*/ 13 w 58"/>
                  <a:gd name="T25" fmla="*/ 9 h 51"/>
                  <a:gd name="T26" fmla="*/ 50 w 58"/>
                  <a:gd name="T27" fmla="*/ 0 h 51"/>
                  <a:gd name="T28" fmla="*/ 51 w 58"/>
                  <a:gd name="T29" fmla="*/ 0 h 51"/>
                  <a:gd name="T30" fmla="*/ 50 w 58"/>
                  <a:gd name="T31" fmla="*/ 1 h 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8"/>
                  <a:gd name="T49" fmla="*/ 0 h 51"/>
                  <a:gd name="T50" fmla="*/ 58 w 58"/>
                  <a:gd name="T51" fmla="*/ 51 h 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8" h="51">
                    <a:moveTo>
                      <a:pt x="50" y="1"/>
                    </a:moveTo>
                    <a:lnTo>
                      <a:pt x="47" y="11"/>
                    </a:lnTo>
                    <a:lnTo>
                      <a:pt x="47" y="16"/>
                    </a:lnTo>
                    <a:lnTo>
                      <a:pt x="55" y="17"/>
                    </a:lnTo>
                    <a:lnTo>
                      <a:pt x="58" y="27"/>
                    </a:lnTo>
                    <a:lnTo>
                      <a:pt x="50" y="41"/>
                    </a:lnTo>
                    <a:lnTo>
                      <a:pt x="35" y="51"/>
                    </a:lnTo>
                    <a:lnTo>
                      <a:pt x="21" y="36"/>
                    </a:lnTo>
                    <a:lnTo>
                      <a:pt x="20" y="27"/>
                    </a:lnTo>
                    <a:lnTo>
                      <a:pt x="12" y="27"/>
                    </a:lnTo>
                    <a:lnTo>
                      <a:pt x="5" y="28"/>
                    </a:lnTo>
                    <a:lnTo>
                      <a:pt x="0" y="19"/>
                    </a:lnTo>
                    <a:lnTo>
                      <a:pt x="13" y="9"/>
                    </a:lnTo>
                    <a:lnTo>
                      <a:pt x="50" y="0"/>
                    </a:lnTo>
                    <a:lnTo>
                      <a:pt x="51" y="0"/>
                    </a:lnTo>
                    <a:lnTo>
                      <a:pt x="50" y="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2" name="Freeform 461">
                <a:extLst>
                  <a:ext uri="{FF2B5EF4-FFF2-40B4-BE49-F238E27FC236}">
                    <a16:creationId xmlns:a16="http://schemas.microsoft.com/office/drawing/2014/main" id="{5C4365A4-25BB-010C-D09B-05B3B8DFE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3" y="3276"/>
                <a:ext cx="20" cy="19"/>
              </a:xfrm>
              <a:custGeom>
                <a:avLst/>
                <a:gdLst>
                  <a:gd name="T0" fmla="*/ 19 w 20"/>
                  <a:gd name="T1" fmla="*/ 6 h 19"/>
                  <a:gd name="T2" fmla="*/ 20 w 20"/>
                  <a:gd name="T3" fmla="*/ 6 h 19"/>
                  <a:gd name="T4" fmla="*/ 19 w 20"/>
                  <a:gd name="T5" fmla="*/ 19 h 19"/>
                  <a:gd name="T6" fmla="*/ 14 w 20"/>
                  <a:gd name="T7" fmla="*/ 17 h 19"/>
                  <a:gd name="T8" fmla="*/ 4 w 20"/>
                  <a:gd name="T9" fmla="*/ 13 h 19"/>
                  <a:gd name="T10" fmla="*/ 0 w 20"/>
                  <a:gd name="T11" fmla="*/ 3 h 19"/>
                  <a:gd name="T12" fmla="*/ 4 w 20"/>
                  <a:gd name="T13" fmla="*/ 0 h 19"/>
                  <a:gd name="T14" fmla="*/ 14 w 20"/>
                  <a:gd name="T15" fmla="*/ 1 h 19"/>
                  <a:gd name="T16" fmla="*/ 17 w 20"/>
                  <a:gd name="T17" fmla="*/ 3 h 19"/>
                  <a:gd name="T18" fmla="*/ 19 w 20"/>
                  <a:gd name="T19" fmla="*/ 6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"/>
                  <a:gd name="T31" fmla="*/ 0 h 19"/>
                  <a:gd name="T32" fmla="*/ 20 w 20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" h="19">
                    <a:moveTo>
                      <a:pt x="19" y="6"/>
                    </a:moveTo>
                    <a:lnTo>
                      <a:pt x="20" y="6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4" y="1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14" y="1"/>
                    </a:lnTo>
                    <a:lnTo>
                      <a:pt x="17" y="3"/>
                    </a:lnTo>
                    <a:lnTo>
                      <a:pt x="19" y="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3" name="Freeform 462">
                <a:extLst>
                  <a:ext uri="{FF2B5EF4-FFF2-40B4-BE49-F238E27FC236}">
                    <a16:creationId xmlns:a16="http://schemas.microsoft.com/office/drawing/2014/main" id="{9414DBED-3259-797B-915A-D6DAF9DF7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3" y="3276"/>
                <a:ext cx="20" cy="19"/>
              </a:xfrm>
              <a:custGeom>
                <a:avLst/>
                <a:gdLst>
                  <a:gd name="T0" fmla="*/ 19 w 20"/>
                  <a:gd name="T1" fmla="*/ 6 h 19"/>
                  <a:gd name="T2" fmla="*/ 20 w 20"/>
                  <a:gd name="T3" fmla="*/ 6 h 19"/>
                  <a:gd name="T4" fmla="*/ 19 w 20"/>
                  <a:gd name="T5" fmla="*/ 19 h 19"/>
                  <a:gd name="T6" fmla="*/ 14 w 20"/>
                  <a:gd name="T7" fmla="*/ 17 h 19"/>
                  <a:gd name="T8" fmla="*/ 4 w 20"/>
                  <a:gd name="T9" fmla="*/ 13 h 19"/>
                  <a:gd name="T10" fmla="*/ 0 w 20"/>
                  <a:gd name="T11" fmla="*/ 3 h 19"/>
                  <a:gd name="T12" fmla="*/ 4 w 20"/>
                  <a:gd name="T13" fmla="*/ 0 h 19"/>
                  <a:gd name="T14" fmla="*/ 14 w 20"/>
                  <a:gd name="T15" fmla="*/ 1 h 19"/>
                  <a:gd name="T16" fmla="*/ 17 w 20"/>
                  <a:gd name="T17" fmla="*/ 3 h 19"/>
                  <a:gd name="T18" fmla="*/ 19 w 20"/>
                  <a:gd name="T19" fmla="*/ 6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"/>
                  <a:gd name="T31" fmla="*/ 0 h 19"/>
                  <a:gd name="T32" fmla="*/ 20 w 20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" h="19">
                    <a:moveTo>
                      <a:pt x="19" y="6"/>
                    </a:moveTo>
                    <a:lnTo>
                      <a:pt x="20" y="6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4" y="1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14" y="1"/>
                    </a:lnTo>
                    <a:lnTo>
                      <a:pt x="17" y="3"/>
                    </a:lnTo>
                    <a:lnTo>
                      <a:pt x="19" y="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4" name="Freeform 463">
                <a:extLst>
                  <a:ext uri="{FF2B5EF4-FFF2-40B4-BE49-F238E27FC236}">
                    <a16:creationId xmlns:a16="http://schemas.microsoft.com/office/drawing/2014/main" id="{E8D5AD06-9C8C-BA85-A00C-2951E64A2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2971"/>
                <a:ext cx="16" cy="20"/>
              </a:xfrm>
              <a:custGeom>
                <a:avLst/>
                <a:gdLst>
                  <a:gd name="T0" fmla="*/ 6 w 16"/>
                  <a:gd name="T1" fmla="*/ 0 h 20"/>
                  <a:gd name="T2" fmla="*/ 8 w 16"/>
                  <a:gd name="T3" fmla="*/ 8 h 20"/>
                  <a:gd name="T4" fmla="*/ 14 w 16"/>
                  <a:gd name="T5" fmla="*/ 15 h 20"/>
                  <a:gd name="T6" fmla="*/ 16 w 16"/>
                  <a:gd name="T7" fmla="*/ 20 h 20"/>
                  <a:gd name="T8" fmla="*/ 9 w 16"/>
                  <a:gd name="T9" fmla="*/ 15 h 20"/>
                  <a:gd name="T10" fmla="*/ 3 w 16"/>
                  <a:gd name="T11" fmla="*/ 15 h 20"/>
                  <a:gd name="T12" fmla="*/ 0 w 16"/>
                  <a:gd name="T13" fmla="*/ 12 h 20"/>
                  <a:gd name="T14" fmla="*/ 3 w 16"/>
                  <a:gd name="T15" fmla="*/ 2 h 20"/>
                  <a:gd name="T16" fmla="*/ 6 w 16"/>
                  <a:gd name="T17" fmla="*/ 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20"/>
                  <a:gd name="T29" fmla="*/ 16 w 16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20">
                    <a:moveTo>
                      <a:pt x="6" y="0"/>
                    </a:moveTo>
                    <a:lnTo>
                      <a:pt x="8" y="8"/>
                    </a:lnTo>
                    <a:lnTo>
                      <a:pt x="14" y="15"/>
                    </a:lnTo>
                    <a:lnTo>
                      <a:pt x="16" y="20"/>
                    </a:lnTo>
                    <a:lnTo>
                      <a:pt x="9" y="15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3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5" name="Freeform 464">
                <a:extLst>
                  <a:ext uri="{FF2B5EF4-FFF2-40B4-BE49-F238E27FC236}">
                    <a16:creationId xmlns:a16="http://schemas.microsoft.com/office/drawing/2014/main" id="{F2A12768-66B0-2D22-0FF5-C96F27C10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2971"/>
                <a:ext cx="16" cy="20"/>
              </a:xfrm>
              <a:custGeom>
                <a:avLst/>
                <a:gdLst>
                  <a:gd name="T0" fmla="*/ 6 w 16"/>
                  <a:gd name="T1" fmla="*/ 0 h 20"/>
                  <a:gd name="T2" fmla="*/ 8 w 16"/>
                  <a:gd name="T3" fmla="*/ 8 h 20"/>
                  <a:gd name="T4" fmla="*/ 14 w 16"/>
                  <a:gd name="T5" fmla="*/ 15 h 20"/>
                  <a:gd name="T6" fmla="*/ 16 w 16"/>
                  <a:gd name="T7" fmla="*/ 20 h 20"/>
                  <a:gd name="T8" fmla="*/ 9 w 16"/>
                  <a:gd name="T9" fmla="*/ 15 h 20"/>
                  <a:gd name="T10" fmla="*/ 3 w 16"/>
                  <a:gd name="T11" fmla="*/ 15 h 20"/>
                  <a:gd name="T12" fmla="*/ 0 w 16"/>
                  <a:gd name="T13" fmla="*/ 12 h 20"/>
                  <a:gd name="T14" fmla="*/ 3 w 16"/>
                  <a:gd name="T15" fmla="*/ 2 h 20"/>
                  <a:gd name="T16" fmla="*/ 6 w 16"/>
                  <a:gd name="T17" fmla="*/ 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20"/>
                  <a:gd name="T29" fmla="*/ 16 w 16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20">
                    <a:moveTo>
                      <a:pt x="6" y="0"/>
                    </a:moveTo>
                    <a:lnTo>
                      <a:pt x="8" y="8"/>
                    </a:lnTo>
                    <a:lnTo>
                      <a:pt x="14" y="15"/>
                    </a:lnTo>
                    <a:lnTo>
                      <a:pt x="16" y="20"/>
                    </a:lnTo>
                    <a:lnTo>
                      <a:pt x="9" y="15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3" y="2"/>
                    </a:lnTo>
                    <a:lnTo>
                      <a:pt x="6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6" name="Freeform 465">
                <a:extLst>
                  <a:ext uri="{FF2B5EF4-FFF2-40B4-BE49-F238E27FC236}">
                    <a16:creationId xmlns:a16="http://schemas.microsoft.com/office/drawing/2014/main" id="{7789BA58-D58C-E121-F3EE-1EEEB8277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973"/>
                <a:ext cx="8" cy="38"/>
              </a:xfrm>
              <a:custGeom>
                <a:avLst/>
                <a:gdLst>
                  <a:gd name="T0" fmla="*/ 1 w 8"/>
                  <a:gd name="T1" fmla="*/ 3 h 38"/>
                  <a:gd name="T2" fmla="*/ 1 w 8"/>
                  <a:gd name="T3" fmla="*/ 2 h 38"/>
                  <a:gd name="T4" fmla="*/ 3 w 8"/>
                  <a:gd name="T5" fmla="*/ 0 h 38"/>
                  <a:gd name="T6" fmla="*/ 5 w 8"/>
                  <a:gd name="T7" fmla="*/ 3 h 38"/>
                  <a:gd name="T8" fmla="*/ 8 w 8"/>
                  <a:gd name="T9" fmla="*/ 38 h 38"/>
                  <a:gd name="T10" fmla="*/ 0 w 8"/>
                  <a:gd name="T11" fmla="*/ 22 h 38"/>
                  <a:gd name="T12" fmla="*/ 0 w 8"/>
                  <a:gd name="T13" fmla="*/ 21 h 38"/>
                  <a:gd name="T14" fmla="*/ 3 w 8"/>
                  <a:gd name="T15" fmla="*/ 18 h 38"/>
                  <a:gd name="T16" fmla="*/ 5 w 8"/>
                  <a:gd name="T17" fmla="*/ 13 h 38"/>
                  <a:gd name="T18" fmla="*/ 1 w 8"/>
                  <a:gd name="T19" fmla="*/ 3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38"/>
                  <a:gd name="T32" fmla="*/ 8 w 8"/>
                  <a:gd name="T33" fmla="*/ 38 h 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38">
                    <a:moveTo>
                      <a:pt x="1" y="3"/>
                    </a:moveTo>
                    <a:lnTo>
                      <a:pt x="1" y="2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8" y="38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3" y="18"/>
                    </a:lnTo>
                    <a:lnTo>
                      <a:pt x="5" y="1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7" name="Freeform 466">
                <a:extLst>
                  <a:ext uri="{FF2B5EF4-FFF2-40B4-BE49-F238E27FC236}">
                    <a16:creationId xmlns:a16="http://schemas.microsoft.com/office/drawing/2014/main" id="{E8830C8A-92CC-BB21-3FA0-9875DB867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973"/>
                <a:ext cx="8" cy="38"/>
              </a:xfrm>
              <a:custGeom>
                <a:avLst/>
                <a:gdLst>
                  <a:gd name="T0" fmla="*/ 1 w 8"/>
                  <a:gd name="T1" fmla="*/ 3 h 38"/>
                  <a:gd name="T2" fmla="*/ 1 w 8"/>
                  <a:gd name="T3" fmla="*/ 2 h 38"/>
                  <a:gd name="T4" fmla="*/ 3 w 8"/>
                  <a:gd name="T5" fmla="*/ 0 h 38"/>
                  <a:gd name="T6" fmla="*/ 5 w 8"/>
                  <a:gd name="T7" fmla="*/ 3 h 38"/>
                  <a:gd name="T8" fmla="*/ 8 w 8"/>
                  <a:gd name="T9" fmla="*/ 38 h 38"/>
                  <a:gd name="T10" fmla="*/ 0 w 8"/>
                  <a:gd name="T11" fmla="*/ 22 h 38"/>
                  <a:gd name="T12" fmla="*/ 0 w 8"/>
                  <a:gd name="T13" fmla="*/ 21 h 38"/>
                  <a:gd name="T14" fmla="*/ 3 w 8"/>
                  <a:gd name="T15" fmla="*/ 18 h 38"/>
                  <a:gd name="T16" fmla="*/ 5 w 8"/>
                  <a:gd name="T17" fmla="*/ 13 h 38"/>
                  <a:gd name="T18" fmla="*/ 1 w 8"/>
                  <a:gd name="T19" fmla="*/ 3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38"/>
                  <a:gd name="T32" fmla="*/ 8 w 8"/>
                  <a:gd name="T33" fmla="*/ 38 h 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38">
                    <a:moveTo>
                      <a:pt x="1" y="3"/>
                    </a:moveTo>
                    <a:lnTo>
                      <a:pt x="1" y="2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8" y="38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3" y="18"/>
                    </a:lnTo>
                    <a:lnTo>
                      <a:pt x="5" y="13"/>
                    </a:lnTo>
                    <a:lnTo>
                      <a:pt x="1" y="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8" name="Freeform 467">
                <a:extLst>
                  <a:ext uri="{FF2B5EF4-FFF2-40B4-BE49-F238E27FC236}">
                    <a16:creationId xmlns:a16="http://schemas.microsoft.com/office/drawing/2014/main" id="{721EDDA8-59A1-CDE5-8BE2-8595E2C49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" y="3112"/>
                <a:ext cx="24" cy="9"/>
              </a:xfrm>
              <a:custGeom>
                <a:avLst/>
                <a:gdLst>
                  <a:gd name="T0" fmla="*/ 0 w 24"/>
                  <a:gd name="T1" fmla="*/ 1 h 9"/>
                  <a:gd name="T2" fmla="*/ 2 w 24"/>
                  <a:gd name="T3" fmla="*/ 0 h 9"/>
                  <a:gd name="T4" fmla="*/ 22 w 24"/>
                  <a:gd name="T5" fmla="*/ 6 h 9"/>
                  <a:gd name="T6" fmla="*/ 24 w 24"/>
                  <a:gd name="T7" fmla="*/ 9 h 9"/>
                  <a:gd name="T8" fmla="*/ 22 w 24"/>
                  <a:gd name="T9" fmla="*/ 9 h 9"/>
                  <a:gd name="T10" fmla="*/ 2 w 24"/>
                  <a:gd name="T11" fmla="*/ 9 h 9"/>
                  <a:gd name="T12" fmla="*/ 0 w 24"/>
                  <a:gd name="T13" fmla="*/ 1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9"/>
                  <a:gd name="T23" fmla="*/ 24 w 24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9">
                    <a:moveTo>
                      <a:pt x="0" y="1"/>
                    </a:moveTo>
                    <a:lnTo>
                      <a:pt x="2" y="0"/>
                    </a:lnTo>
                    <a:lnTo>
                      <a:pt x="22" y="6"/>
                    </a:lnTo>
                    <a:lnTo>
                      <a:pt x="24" y="9"/>
                    </a:lnTo>
                    <a:lnTo>
                      <a:pt x="22" y="9"/>
                    </a:lnTo>
                    <a:lnTo>
                      <a:pt x="2" y="9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09" name="Freeform 468">
                <a:extLst>
                  <a:ext uri="{FF2B5EF4-FFF2-40B4-BE49-F238E27FC236}">
                    <a16:creationId xmlns:a16="http://schemas.microsoft.com/office/drawing/2014/main" id="{2575EAEF-B2F1-4A42-34F9-271AD4A04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" y="3112"/>
                <a:ext cx="24" cy="9"/>
              </a:xfrm>
              <a:custGeom>
                <a:avLst/>
                <a:gdLst>
                  <a:gd name="T0" fmla="*/ 0 w 24"/>
                  <a:gd name="T1" fmla="*/ 1 h 9"/>
                  <a:gd name="T2" fmla="*/ 2 w 24"/>
                  <a:gd name="T3" fmla="*/ 0 h 9"/>
                  <a:gd name="T4" fmla="*/ 22 w 24"/>
                  <a:gd name="T5" fmla="*/ 6 h 9"/>
                  <a:gd name="T6" fmla="*/ 24 w 24"/>
                  <a:gd name="T7" fmla="*/ 9 h 9"/>
                  <a:gd name="T8" fmla="*/ 22 w 24"/>
                  <a:gd name="T9" fmla="*/ 9 h 9"/>
                  <a:gd name="T10" fmla="*/ 2 w 24"/>
                  <a:gd name="T11" fmla="*/ 9 h 9"/>
                  <a:gd name="T12" fmla="*/ 0 w 24"/>
                  <a:gd name="T13" fmla="*/ 1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9"/>
                  <a:gd name="T23" fmla="*/ 24 w 24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9">
                    <a:moveTo>
                      <a:pt x="0" y="1"/>
                    </a:moveTo>
                    <a:lnTo>
                      <a:pt x="2" y="0"/>
                    </a:lnTo>
                    <a:lnTo>
                      <a:pt x="22" y="6"/>
                    </a:lnTo>
                    <a:lnTo>
                      <a:pt x="24" y="9"/>
                    </a:lnTo>
                    <a:lnTo>
                      <a:pt x="22" y="9"/>
                    </a:lnTo>
                    <a:lnTo>
                      <a:pt x="2" y="9"/>
                    </a:lnTo>
                    <a:lnTo>
                      <a:pt x="0" y="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0" name="Freeform 469">
                <a:extLst>
                  <a:ext uri="{FF2B5EF4-FFF2-40B4-BE49-F238E27FC236}">
                    <a16:creationId xmlns:a16="http://schemas.microsoft.com/office/drawing/2014/main" id="{C533739B-8BF5-B80A-6D83-C494311F3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145"/>
                <a:ext cx="24" cy="5"/>
              </a:xfrm>
              <a:custGeom>
                <a:avLst/>
                <a:gdLst>
                  <a:gd name="T0" fmla="*/ 0 w 24"/>
                  <a:gd name="T1" fmla="*/ 2 h 5"/>
                  <a:gd name="T2" fmla="*/ 2 w 24"/>
                  <a:gd name="T3" fmla="*/ 0 h 5"/>
                  <a:gd name="T4" fmla="*/ 19 w 24"/>
                  <a:gd name="T5" fmla="*/ 0 h 5"/>
                  <a:gd name="T6" fmla="*/ 22 w 24"/>
                  <a:gd name="T7" fmla="*/ 2 h 5"/>
                  <a:gd name="T8" fmla="*/ 24 w 24"/>
                  <a:gd name="T9" fmla="*/ 5 h 5"/>
                  <a:gd name="T10" fmla="*/ 0 w 24"/>
                  <a:gd name="T11" fmla="*/ 5 h 5"/>
                  <a:gd name="T12" fmla="*/ 0 w 24"/>
                  <a:gd name="T13" fmla="*/ 2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5"/>
                  <a:gd name="T23" fmla="*/ 24 w 24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5">
                    <a:moveTo>
                      <a:pt x="0" y="2"/>
                    </a:moveTo>
                    <a:lnTo>
                      <a:pt x="2" y="0"/>
                    </a:lnTo>
                    <a:lnTo>
                      <a:pt x="19" y="0"/>
                    </a:lnTo>
                    <a:lnTo>
                      <a:pt x="22" y="2"/>
                    </a:lnTo>
                    <a:lnTo>
                      <a:pt x="24" y="5"/>
                    </a:lnTo>
                    <a:lnTo>
                      <a:pt x="0" y="5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1" name="Freeform 470">
                <a:extLst>
                  <a:ext uri="{FF2B5EF4-FFF2-40B4-BE49-F238E27FC236}">
                    <a16:creationId xmlns:a16="http://schemas.microsoft.com/office/drawing/2014/main" id="{C0FE591A-356A-EFA7-0B0D-652C2BD66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145"/>
                <a:ext cx="24" cy="5"/>
              </a:xfrm>
              <a:custGeom>
                <a:avLst/>
                <a:gdLst>
                  <a:gd name="T0" fmla="*/ 0 w 24"/>
                  <a:gd name="T1" fmla="*/ 2 h 5"/>
                  <a:gd name="T2" fmla="*/ 2 w 24"/>
                  <a:gd name="T3" fmla="*/ 0 h 5"/>
                  <a:gd name="T4" fmla="*/ 19 w 24"/>
                  <a:gd name="T5" fmla="*/ 0 h 5"/>
                  <a:gd name="T6" fmla="*/ 22 w 24"/>
                  <a:gd name="T7" fmla="*/ 2 h 5"/>
                  <a:gd name="T8" fmla="*/ 24 w 24"/>
                  <a:gd name="T9" fmla="*/ 5 h 5"/>
                  <a:gd name="T10" fmla="*/ 0 w 24"/>
                  <a:gd name="T11" fmla="*/ 5 h 5"/>
                  <a:gd name="T12" fmla="*/ 0 w 24"/>
                  <a:gd name="T13" fmla="*/ 2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5"/>
                  <a:gd name="T23" fmla="*/ 24 w 24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5">
                    <a:moveTo>
                      <a:pt x="0" y="2"/>
                    </a:moveTo>
                    <a:lnTo>
                      <a:pt x="2" y="0"/>
                    </a:lnTo>
                    <a:lnTo>
                      <a:pt x="19" y="0"/>
                    </a:lnTo>
                    <a:lnTo>
                      <a:pt x="22" y="2"/>
                    </a:lnTo>
                    <a:lnTo>
                      <a:pt x="24" y="5"/>
                    </a:lnTo>
                    <a:lnTo>
                      <a:pt x="0" y="5"/>
                    </a:lnTo>
                    <a:lnTo>
                      <a:pt x="0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2" name="Freeform 471">
                <a:extLst>
                  <a:ext uri="{FF2B5EF4-FFF2-40B4-BE49-F238E27FC236}">
                    <a16:creationId xmlns:a16="http://schemas.microsoft.com/office/drawing/2014/main" id="{B543B8D6-7141-E902-B826-4D8215D21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" y="884"/>
                <a:ext cx="38" cy="14"/>
              </a:xfrm>
              <a:custGeom>
                <a:avLst/>
                <a:gdLst>
                  <a:gd name="T0" fmla="*/ 25 w 38"/>
                  <a:gd name="T1" fmla="*/ 5 h 14"/>
                  <a:gd name="T2" fmla="*/ 21 w 38"/>
                  <a:gd name="T3" fmla="*/ 8 h 14"/>
                  <a:gd name="T4" fmla="*/ 6 w 38"/>
                  <a:gd name="T5" fmla="*/ 9 h 14"/>
                  <a:gd name="T6" fmla="*/ 2 w 38"/>
                  <a:gd name="T7" fmla="*/ 13 h 14"/>
                  <a:gd name="T8" fmla="*/ 0 w 38"/>
                  <a:gd name="T9" fmla="*/ 14 h 14"/>
                  <a:gd name="T10" fmla="*/ 5 w 38"/>
                  <a:gd name="T11" fmla="*/ 14 h 14"/>
                  <a:gd name="T12" fmla="*/ 8 w 38"/>
                  <a:gd name="T13" fmla="*/ 11 h 14"/>
                  <a:gd name="T14" fmla="*/ 27 w 38"/>
                  <a:gd name="T15" fmla="*/ 13 h 14"/>
                  <a:gd name="T16" fmla="*/ 33 w 38"/>
                  <a:gd name="T17" fmla="*/ 8 h 14"/>
                  <a:gd name="T18" fmla="*/ 38 w 38"/>
                  <a:gd name="T19" fmla="*/ 3 h 14"/>
                  <a:gd name="T20" fmla="*/ 32 w 38"/>
                  <a:gd name="T21" fmla="*/ 0 h 14"/>
                  <a:gd name="T22" fmla="*/ 25 w 38"/>
                  <a:gd name="T23" fmla="*/ 5 h 14"/>
                  <a:gd name="T24" fmla="*/ 25 w 38"/>
                  <a:gd name="T25" fmla="*/ 5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"/>
                  <a:gd name="T40" fmla="*/ 0 h 14"/>
                  <a:gd name="T41" fmla="*/ 38 w 38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" h="14">
                    <a:moveTo>
                      <a:pt x="25" y="5"/>
                    </a:moveTo>
                    <a:lnTo>
                      <a:pt x="21" y="8"/>
                    </a:lnTo>
                    <a:lnTo>
                      <a:pt x="6" y="9"/>
                    </a:lnTo>
                    <a:lnTo>
                      <a:pt x="2" y="13"/>
                    </a:lnTo>
                    <a:lnTo>
                      <a:pt x="0" y="14"/>
                    </a:lnTo>
                    <a:lnTo>
                      <a:pt x="5" y="14"/>
                    </a:lnTo>
                    <a:lnTo>
                      <a:pt x="8" y="11"/>
                    </a:lnTo>
                    <a:lnTo>
                      <a:pt x="27" y="13"/>
                    </a:lnTo>
                    <a:lnTo>
                      <a:pt x="33" y="8"/>
                    </a:lnTo>
                    <a:lnTo>
                      <a:pt x="38" y="3"/>
                    </a:lnTo>
                    <a:lnTo>
                      <a:pt x="32" y="0"/>
                    </a:lnTo>
                    <a:lnTo>
                      <a:pt x="25" y="5"/>
                    </a:lnTo>
                    <a:close/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3" name="Freeform 472">
                <a:extLst>
                  <a:ext uri="{FF2B5EF4-FFF2-40B4-BE49-F238E27FC236}">
                    <a16:creationId xmlns:a16="http://schemas.microsoft.com/office/drawing/2014/main" id="{3145DE94-0B08-7F17-D8D2-F0723330D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" y="2065"/>
                <a:ext cx="32" cy="81"/>
              </a:xfrm>
              <a:custGeom>
                <a:avLst/>
                <a:gdLst>
                  <a:gd name="T0" fmla="*/ 0 w 32"/>
                  <a:gd name="T1" fmla="*/ 81 h 81"/>
                  <a:gd name="T2" fmla="*/ 6 w 32"/>
                  <a:gd name="T3" fmla="*/ 75 h 81"/>
                  <a:gd name="T4" fmla="*/ 29 w 32"/>
                  <a:gd name="T5" fmla="*/ 6 h 81"/>
                  <a:gd name="T6" fmla="*/ 32 w 32"/>
                  <a:gd name="T7" fmla="*/ 3 h 81"/>
                  <a:gd name="T8" fmla="*/ 32 w 32"/>
                  <a:gd name="T9" fmla="*/ 0 h 81"/>
                  <a:gd name="T10" fmla="*/ 29 w 32"/>
                  <a:gd name="T11" fmla="*/ 3 h 81"/>
                  <a:gd name="T12" fmla="*/ 0 w 32"/>
                  <a:gd name="T13" fmla="*/ 81 h 8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"/>
                  <a:gd name="T22" fmla="*/ 0 h 81"/>
                  <a:gd name="T23" fmla="*/ 32 w 32"/>
                  <a:gd name="T24" fmla="*/ 81 h 8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" h="81">
                    <a:moveTo>
                      <a:pt x="0" y="81"/>
                    </a:moveTo>
                    <a:lnTo>
                      <a:pt x="6" y="75"/>
                    </a:lnTo>
                    <a:lnTo>
                      <a:pt x="29" y="6"/>
                    </a:lnTo>
                    <a:lnTo>
                      <a:pt x="32" y="3"/>
                    </a:lnTo>
                    <a:lnTo>
                      <a:pt x="32" y="0"/>
                    </a:lnTo>
                    <a:lnTo>
                      <a:pt x="29" y="3"/>
                    </a:lnTo>
                    <a:lnTo>
                      <a:pt x="0" y="8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4" name="Freeform 473">
                <a:extLst>
                  <a:ext uri="{FF2B5EF4-FFF2-40B4-BE49-F238E27FC236}">
                    <a16:creationId xmlns:a16="http://schemas.microsoft.com/office/drawing/2014/main" id="{6A262290-0658-4385-A7B9-518EF5FE2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" y="2065"/>
                <a:ext cx="32" cy="81"/>
              </a:xfrm>
              <a:custGeom>
                <a:avLst/>
                <a:gdLst>
                  <a:gd name="T0" fmla="*/ 0 w 32"/>
                  <a:gd name="T1" fmla="*/ 81 h 81"/>
                  <a:gd name="T2" fmla="*/ 6 w 32"/>
                  <a:gd name="T3" fmla="*/ 75 h 81"/>
                  <a:gd name="T4" fmla="*/ 29 w 32"/>
                  <a:gd name="T5" fmla="*/ 6 h 81"/>
                  <a:gd name="T6" fmla="*/ 32 w 32"/>
                  <a:gd name="T7" fmla="*/ 3 h 81"/>
                  <a:gd name="T8" fmla="*/ 32 w 32"/>
                  <a:gd name="T9" fmla="*/ 0 h 81"/>
                  <a:gd name="T10" fmla="*/ 29 w 32"/>
                  <a:gd name="T11" fmla="*/ 3 h 81"/>
                  <a:gd name="T12" fmla="*/ 0 w 32"/>
                  <a:gd name="T13" fmla="*/ 81 h 8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"/>
                  <a:gd name="T22" fmla="*/ 0 h 81"/>
                  <a:gd name="T23" fmla="*/ 32 w 32"/>
                  <a:gd name="T24" fmla="*/ 81 h 8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" h="81">
                    <a:moveTo>
                      <a:pt x="0" y="81"/>
                    </a:moveTo>
                    <a:lnTo>
                      <a:pt x="6" y="75"/>
                    </a:lnTo>
                    <a:lnTo>
                      <a:pt x="29" y="6"/>
                    </a:lnTo>
                    <a:lnTo>
                      <a:pt x="32" y="3"/>
                    </a:lnTo>
                    <a:lnTo>
                      <a:pt x="32" y="0"/>
                    </a:lnTo>
                    <a:lnTo>
                      <a:pt x="29" y="3"/>
                    </a:lnTo>
                    <a:lnTo>
                      <a:pt x="0" y="8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5" name="Freeform 474">
                <a:extLst>
                  <a:ext uri="{FF2B5EF4-FFF2-40B4-BE49-F238E27FC236}">
                    <a16:creationId xmlns:a16="http://schemas.microsoft.com/office/drawing/2014/main" id="{4B9DAB80-F8CF-982E-E538-D52D54619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2025"/>
                <a:ext cx="37" cy="73"/>
              </a:xfrm>
              <a:custGeom>
                <a:avLst/>
                <a:gdLst>
                  <a:gd name="T0" fmla="*/ 0 w 37"/>
                  <a:gd name="T1" fmla="*/ 73 h 73"/>
                  <a:gd name="T2" fmla="*/ 6 w 37"/>
                  <a:gd name="T3" fmla="*/ 70 h 73"/>
                  <a:gd name="T4" fmla="*/ 13 w 37"/>
                  <a:gd name="T5" fmla="*/ 59 h 73"/>
                  <a:gd name="T6" fmla="*/ 24 w 37"/>
                  <a:gd name="T7" fmla="*/ 48 h 73"/>
                  <a:gd name="T8" fmla="*/ 24 w 37"/>
                  <a:gd name="T9" fmla="*/ 44 h 73"/>
                  <a:gd name="T10" fmla="*/ 32 w 37"/>
                  <a:gd name="T11" fmla="*/ 38 h 73"/>
                  <a:gd name="T12" fmla="*/ 30 w 37"/>
                  <a:gd name="T13" fmla="*/ 16 h 73"/>
                  <a:gd name="T14" fmla="*/ 32 w 37"/>
                  <a:gd name="T15" fmla="*/ 13 h 73"/>
                  <a:gd name="T16" fmla="*/ 37 w 37"/>
                  <a:gd name="T17" fmla="*/ 11 h 73"/>
                  <a:gd name="T18" fmla="*/ 37 w 37"/>
                  <a:gd name="T19" fmla="*/ 1 h 73"/>
                  <a:gd name="T20" fmla="*/ 33 w 37"/>
                  <a:gd name="T21" fmla="*/ 0 h 73"/>
                  <a:gd name="T22" fmla="*/ 29 w 37"/>
                  <a:gd name="T23" fmla="*/ 5 h 73"/>
                  <a:gd name="T24" fmla="*/ 24 w 37"/>
                  <a:gd name="T25" fmla="*/ 1 h 73"/>
                  <a:gd name="T26" fmla="*/ 3 w 37"/>
                  <a:gd name="T27" fmla="*/ 27 h 73"/>
                  <a:gd name="T28" fmla="*/ 0 w 37"/>
                  <a:gd name="T29" fmla="*/ 52 h 73"/>
                  <a:gd name="T30" fmla="*/ 3 w 37"/>
                  <a:gd name="T31" fmla="*/ 56 h 73"/>
                  <a:gd name="T32" fmla="*/ 1 w 37"/>
                  <a:gd name="T33" fmla="*/ 62 h 73"/>
                  <a:gd name="T34" fmla="*/ 6 w 37"/>
                  <a:gd name="T35" fmla="*/ 62 h 73"/>
                  <a:gd name="T36" fmla="*/ 5 w 37"/>
                  <a:gd name="T37" fmla="*/ 67 h 73"/>
                  <a:gd name="T38" fmla="*/ 0 w 37"/>
                  <a:gd name="T39" fmla="*/ 73 h 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7"/>
                  <a:gd name="T61" fmla="*/ 0 h 73"/>
                  <a:gd name="T62" fmla="*/ 37 w 37"/>
                  <a:gd name="T63" fmla="*/ 73 h 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7" h="73">
                    <a:moveTo>
                      <a:pt x="0" y="73"/>
                    </a:moveTo>
                    <a:lnTo>
                      <a:pt x="6" y="70"/>
                    </a:lnTo>
                    <a:lnTo>
                      <a:pt x="13" y="59"/>
                    </a:lnTo>
                    <a:lnTo>
                      <a:pt x="24" y="48"/>
                    </a:lnTo>
                    <a:lnTo>
                      <a:pt x="24" y="44"/>
                    </a:lnTo>
                    <a:lnTo>
                      <a:pt x="32" y="38"/>
                    </a:lnTo>
                    <a:lnTo>
                      <a:pt x="30" y="16"/>
                    </a:lnTo>
                    <a:lnTo>
                      <a:pt x="32" y="13"/>
                    </a:lnTo>
                    <a:lnTo>
                      <a:pt x="37" y="11"/>
                    </a:lnTo>
                    <a:lnTo>
                      <a:pt x="37" y="1"/>
                    </a:lnTo>
                    <a:lnTo>
                      <a:pt x="33" y="0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3" y="27"/>
                    </a:lnTo>
                    <a:lnTo>
                      <a:pt x="0" y="52"/>
                    </a:lnTo>
                    <a:lnTo>
                      <a:pt x="3" y="56"/>
                    </a:lnTo>
                    <a:lnTo>
                      <a:pt x="1" y="62"/>
                    </a:lnTo>
                    <a:lnTo>
                      <a:pt x="6" y="62"/>
                    </a:lnTo>
                    <a:lnTo>
                      <a:pt x="5" y="67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6" name="Freeform 475">
                <a:extLst>
                  <a:ext uri="{FF2B5EF4-FFF2-40B4-BE49-F238E27FC236}">
                    <a16:creationId xmlns:a16="http://schemas.microsoft.com/office/drawing/2014/main" id="{CF71E79A-F6AA-3C30-3D00-6D42DBF6B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2025"/>
                <a:ext cx="37" cy="73"/>
              </a:xfrm>
              <a:custGeom>
                <a:avLst/>
                <a:gdLst>
                  <a:gd name="T0" fmla="*/ 0 w 37"/>
                  <a:gd name="T1" fmla="*/ 73 h 73"/>
                  <a:gd name="T2" fmla="*/ 6 w 37"/>
                  <a:gd name="T3" fmla="*/ 70 h 73"/>
                  <a:gd name="T4" fmla="*/ 13 w 37"/>
                  <a:gd name="T5" fmla="*/ 59 h 73"/>
                  <a:gd name="T6" fmla="*/ 24 w 37"/>
                  <a:gd name="T7" fmla="*/ 48 h 73"/>
                  <a:gd name="T8" fmla="*/ 24 w 37"/>
                  <a:gd name="T9" fmla="*/ 44 h 73"/>
                  <a:gd name="T10" fmla="*/ 32 w 37"/>
                  <a:gd name="T11" fmla="*/ 38 h 73"/>
                  <a:gd name="T12" fmla="*/ 30 w 37"/>
                  <a:gd name="T13" fmla="*/ 16 h 73"/>
                  <a:gd name="T14" fmla="*/ 32 w 37"/>
                  <a:gd name="T15" fmla="*/ 13 h 73"/>
                  <a:gd name="T16" fmla="*/ 37 w 37"/>
                  <a:gd name="T17" fmla="*/ 11 h 73"/>
                  <a:gd name="T18" fmla="*/ 37 w 37"/>
                  <a:gd name="T19" fmla="*/ 1 h 73"/>
                  <a:gd name="T20" fmla="*/ 33 w 37"/>
                  <a:gd name="T21" fmla="*/ 0 h 73"/>
                  <a:gd name="T22" fmla="*/ 29 w 37"/>
                  <a:gd name="T23" fmla="*/ 5 h 73"/>
                  <a:gd name="T24" fmla="*/ 24 w 37"/>
                  <a:gd name="T25" fmla="*/ 1 h 73"/>
                  <a:gd name="T26" fmla="*/ 3 w 37"/>
                  <a:gd name="T27" fmla="*/ 27 h 73"/>
                  <a:gd name="T28" fmla="*/ 0 w 37"/>
                  <a:gd name="T29" fmla="*/ 52 h 73"/>
                  <a:gd name="T30" fmla="*/ 3 w 37"/>
                  <a:gd name="T31" fmla="*/ 56 h 73"/>
                  <a:gd name="T32" fmla="*/ 1 w 37"/>
                  <a:gd name="T33" fmla="*/ 62 h 73"/>
                  <a:gd name="T34" fmla="*/ 6 w 37"/>
                  <a:gd name="T35" fmla="*/ 62 h 73"/>
                  <a:gd name="T36" fmla="*/ 5 w 37"/>
                  <a:gd name="T37" fmla="*/ 67 h 73"/>
                  <a:gd name="T38" fmla="*/ 0 w 37"/>
                  <a:gd name="T39" fmla="*/ 73 h 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7"/>
                  <a:gd name="T61" fmla="*/ 0 h 73"/>
                  <a:gd name="T62" fmla="*/ 37 w 37"/>
                  <a:gd name="T63" fmla="*/ 73 h 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7" h="73">
                    <a:moveTo>
                      <a:pt x="0" y="73"/>
                    </a:moveTo>
                    <a:lnTo>
                      <a:pt x="6" y="70"/>
                    </a:lnTo>
                    <a:lnTo>
                      <a:pt x="13" y="59"/>
                    </a:lnTo>
                    <a:lnTo>
                      <a:pt x="24" y="48"/>
                    </a:lnTo>
                    <a:lnTo>
                      <a:pt x="24" y="44"/>
                    </a:lnTo>
                    <a:lnTo>
                      <a:pt x="32" y="38"/>
                    </a:lnTo>
                    <a:lnTo>
                      <a:pt x="30" y="16"/>
                    </a:lnTo>
                    <a:lnTo>
                      <a:pt x="32" y="13"/>
                    </a:lnTo>
                    <a:lnTo>
                      <a:pt x="37" y="11"/>
                    </a:lnTo>
                    <a:lnTo>
                      <a:pt x="37" y="1"/>
                    </a:lnTo>
                    <a:lnTo>
                      <a:pt x="33" y="0"/>
                    </a:lnTo>
                    <a:lnTo>
                      <a:pt x="29" y="5"/>
                    </a:lnTo>
                    <a:lnTo>
                      <a:pt x="24" y="1"/>
                    </a:lnTo>
                    <a:lnTo>
                      <a:pt x="3" y="27"/>
                    </a:lnTo>
                    <a:lnTo>
                      <a:pt x="0" y="52"/>
                    </a:lnTo>
                    <a:lnTo>
                      <a:pt x="3" y="56"/>
                    </a:lnTo>
                    <a:lnTo>
                      <a:pt x="1" y="62"/>
                    </a:lnTo>
                    <a:lnTo>
                      <a:pt x="6" y="62"/>
                    </a:lnTo>
                    <a:lnTo>
                      <a:pt x="5" y="67"/>
                    </a:lnTo>
                    <a:lnTo>
                      <a:pt x="0" y="7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" name="Freeform 476">
                <a:extLst>
                  <a:ext uri="{FF2B5EF4-FFF2-40B4-BE49-F238E27FC236}">
                    <a16:creationId xmlns:a16="http://schemas.microsoft.com/office/drawing/2014/main" id="{67C41DB9-0057-309A-DA26-F774279D2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2310"/>
                <a:ext cx="18" cy="21"/>
              </a:xfrm>
              <a:custGeom>
                <a:avLst/>
                <a:gdLst>
                  <a:gd name="T0" fmla="*/ 14 w 18"/>
                  <a:gd name="T1" fmla="*/ 8 h 21"/>
                  <a:gd name="T2" fmla="*/ 18 w 18"/>
                  <a:gd name="T3" fmla="*/ 0 h 21"/>
                  <a:gd name="T4" fmla="*/ 18 w 18"/>
                  <a:gd name="T5" fmla="*/ 2 h 21"/>
                  <a:gd name="T6" fmla="*/ 0 w 18"/>
                  <a:gd name="T7" fmla="*/ 21 h 21"/>
                  <a:gd name="T8" fmla="*/ 6 w 18"/>
                  <a:gd name="T9" fmla="*/ 18 h 21"/>
                  <a:gd name="T10" fmla="*/ 11 w 18"/>
                  <a:gd name="T11" fmla="*/ 11 h 21"/>
                  <a:gd name="T12" fmla="*/ 14 w 18"/>
                  <a:gd name="T13" fmla="*/ 8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1"/>
                  <a:gd name="T23" fmla="*/ 18 w 18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1">
                    <a:moveTo>
                      <a:pt x="14" y="8"/>
                    </a:moveTo>
                    <a:lnTo>
                      <a:pt x="18" y="0"/>
                    </a:lnTo>
                    <a:lnTo>
                      <a:pt x="18" y="2"/>
                    </a:lnTo>
                    <a:lnTo>
                      <a:pt x="0" y="21"/>
                    </a:lnTo>
                    <a:lnTo>
                      <a:pt x="6" y="18"/>
                    </a:lnTo>
                    <a:lnTo>
                      <a:pt x="11" y="11"/>
                    </a:lnTo>
                    <a:lnTo>
                      <a:pt x="14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" name="Freeform 477">
                <a:extLst>
                  <a:ext uri="{FF2B5EF4-FFF2-40B4-BE49-F238E27FC236}">
                    <a16:creationId xmlns:a16="http://schemas.microsoft.com/office/drawing/2014/main" id="{CBD40DE2-7D7E-82AC-2478-EB2F96D5A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" y="2310"/>
                <a:ext cx="18" cy="21"/>
              </a:xfrm>
              <a:custGeom>
                <a:avLst/>
                <a:gdLst>
                  <a:gd name="T0" fmla="*/ 14 w 18"/>
                  <a:gd name="T1" fmla="*/ 8 h 21"/>
                  <a:gd name="T2" fmla="*/ 18 w 18"/>
                  <a:gd name="T3" fmla="*/ 0 h 21"/>
                  <a:gd name="T4" fmla="*/ 18 w 18"/>
                  <a:gd name="T5" fmla="*/ 2 h 21"/>
                  <a:gd name="T6" fmla="*/ 0 w 18"/>
                  <a:gd name="T7" fmla="*/ 21 h 21"/>
                  <a:gd name="T8" fmla="*/ 6 w 18"/>
                  <a:gd name="T9" fmla="*/ 18 h 21"/>
                  <a:gd name="T10" fmla="*/ 11 w 18"/>
                  <a:gd name="T11" fmla="*/ 11 h 21"/>
                  <a:gd name="T12" fmla="*/ 14 w 18"/>
                  <a:gd name="T13" fmla="*/ 8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1"/>
                  <a:gd name="T23" fmla="*/ 18 w 18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1">
                    <a:moveTo>
                      <a:pt x="14" y="8"/>
                    </a:moveTo>
                    <a:lnTo>
                      <a:pt x="18" y="0"/>
                    </a:lnTo>
                    <a:lnTo>
                      <a:pt x="18" y="2"/>
                    </a:lnTo>
                    <a:lnTo>
                      <a:pt x="0" y="21"/>
                    </a:lnTo>
                    <a:lnTo>
                      <a:pt x="6" y="18"/>
                    </a:lnTo>
                    <a:lnTo>
                      <a:pt x="11" y="11"/>
                    </a:lnTo>
                    <a:lnTo>
                      <a:pt x="14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9" name="Freeform 478">
                <a:extLst>
                  <a:ext uri="{FF2B5EF4-FFF2-40B4-BE49-F238E27FC236}">
                    <a16:creationId xmlns:a16="http://schemas.microsoft.com/office/drawing/2014/main" id="{D04619F2-D5FD-1D31-BA1C-9FD09EE6F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" y="2409"/>
                <a:ext cx="13" cy="11"/>
              </a:xfrm>
              <a:custGeom>
                <a:avLst/>
                <a:gdLst>
                  <a:gd name="T0" fmla="*/ 2 w 13"/>
                  <a:gd name="T1" fmla="*/ 2 h 11"/>
                  <a:gd name="T2" fmla="*/ 0 w 13"/>
                  <a:gd name="T3" fmla="*/ 0 h 11"/>
                  <a:gd name="T4" fmla="*/ 5 w 13"/>
                  <a:gd name="T5" fmla="*/ 0 h 11"/>
                  <a:gd name="T6" fmla="*/ 12 w 13"/>
                  <a:gd name="T7" fmla="*/ 9 h 11"/>
                  <a:gd name="T8" fmla="*/ 13 w 13"/>
                  <a:gd name="T9" fmla="*/ 11 h 11"/>
                  <a:gd name="T10" fmla="*/ 2 w 13"/>
                  <a:gd name="T11" fmla="*/ 2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11"/>
                  <a:gd name="T20" fmla="*/ 13 w 13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11">
                    <a:moveTo>
                      <a:pt x="2" y="2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0" name="Freeform 479">
                <a:extLst>
                  <a:ext uri="{FF2B5EF4-FFF2-40B4-BE49-F238E27FC236}">
                    <a16:creationId xmlns:a16="http://schemas.microsoft.com/office/drawing/2014/main" id="{55EF3A9F-EDD0-97F3-A001-ADCBE9EC8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" y="2409"/>
                <a:ext cx="13" cy="11"/>
              </a:xfrm>
              <a:custGeom>
                <a:avLst/>
                <a:gdLst>
                  <a:gd name="T0" fmla="*/ 2 w 13"/>
                  <a:gd name="T1" fmla="*/ 2 h 11"/>
                  <a:gd name="T2" fmla="*/ 0 w 13"/>
                  <a:gd name="T3" fmla="*/ 0 h 11"/>
                  <a:gd name="T4" fmla="*/ 5 w 13"/>
                  <a:gd name="T5" fmla="*/ 0 h 11"/>
                  <a:gd name="T6" fmla="*/ 12 w 13"/>
                  <a:gd name="T7" fmla="*/ 9 h 11"/>
                  <a:gd name="T8" fmla="*/ 13 w 13"/>
                  <a:gd name="T9" fmla="*/ 11 h 11"/>
                  <a:gd name="T10" fmla="*/ 2 w 13"/>
                  <a:gd name="T11" fmla="*/ 2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11"/>
                  <a:gd name="T20" fmla="*/ 13 w 13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11">
                    <a:moveTo>
                      <a:pt x="2" y="2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12" y="9"/>
                    </a:lnTo>
                    <a:lnTo>
                      <a:pt x="13" y="11"/>
                    </a:lnTo>
                    <a:lnTo>
                      <a:pt x="2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1" name="Freeform 480">
                <a:extLst>
                  <a:ext uri="{FF2B5EF4-FFF2-40B4-BE49-F238E27FC236}">
                    <a16:creationId xmlns:a16="http://schemas.microsoft.com/office/drawing/2014/main" id="{A88155CB-D8A4-3325-4B52-F71064590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412"/>
                <a:ext cx="13" cy="8"/>
              </a:xfrm>
              <a:custGeom>
                <a:avLst/>
                <a:gdLst>
                  <a:gd name="T0" fmla="*/ 0 w 13"/>
                  <a:gd name="T1" fmla="*/ 2 h 8"/>
                  <a:gd name="T2" fmla="*/ 5 w 13"/>
                  <a:gd name="T3" fmla="*/ 0 h 8"/>
                  <a:gd name="T4" fmla="*/ 13 w 13"/>
                  <a:gd name="T5" fmla="*/ 5 h 8"/>
                  <a:gd name="T6" fmla="*/ 13 w 13"/>
                  <a:gd name="T7" fmla="*/ 8 h 8"/>
                  <a:gd name="T8" fmla="*/ 0 w 13"/>
                  <a:gd name="T9" fmla="*/ 2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0" y="2"/>
                    </a:moveTo>
                    <a:lnTo>
                      <a:pt x="5" y="0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2" name="Freeform 481">
                <a:extLst>
                  <a:ext uri="{FF2B5EF4-FFF2-40B4-BE49-F238E27FC236}">
                    <a16:creationId xmlns:a16="http://schemas.microsoft.com/office/drawing/2014/main" id="{96FB9F5D-D8C7-CDDB-33C7-0B184125F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412"/>
                <a:ext cx="13" cy="8"/>
              </a:xfrm>
              <a:custGeom>
                <a:avLst/>
                <a:gdLst>
                  <a:gd name="T0" fmla="*/ 0 w 13"/>
                  <a:gd name="T1" fmla="*/ 2 h 8"/>
                  <a:gd name="T2" fmla="*/ 5 w 13"/>
                  <a:gd name="T3" fmla="*/ 0 h 8"/>
                  <a:gd name="T4" fmla="*/ 13 w 13"/>
                  <a:gd name="T5" fmla="*/ 5 h 8"/>
                  <a:gd name="T6" fmla="*/ 13 w 13"/>
                  <a:gd name="T7" fmla="*/ 8 h 8"/>
                  <a:gd name="T8" fmla="*/ 0 w 13"/>
                  <a:gd name="T9" fmla="*/ 2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0" y="2"/>
                    </a:moveTo>
                    <a:lnTo>
                      <a:pt x="5" y="0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0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3" name="Freeform 482">
                <a:extLst>
                  <a:ext uri="{FF2B5EF4-FFF2-40B4-BE49-F238E27FC236}">
                    <a16:creationId xmlns:a16="http://schemas.microsoft.com/office/drawing/2014/main" id="{C82ED799-1A11-2D34-67A3-33C68B975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4" y="2423"/>
                <a:ext cx="6" cy="8"/>
              </a:xfrm>
              <a:custGeom>
                <a:avLst/>
                <a:gdLst>
                  <a:gd name="T0" fmla="*/ 3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7 h 8"/>
                  <a:gd name="T8" fmla="*/ 6 w 6"/>
                  <a:gd name="T9" fmla="*/ 3 h 8"/>
                  <a:gd name="T10" fmla="*/ 3 w 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8"/>
                  <a:gd name="T20" fmla="*/ 6 w 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8">
                    <a:moveTo>
                      <a:pt x="3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7"/>
                    </a:lnTo>
                    <a:lnTo>
                      <a:pt x="6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4" name="Freeform 483">
                <a:extLst>
                  <a:ext uri="{FF2B5EF4-FFF2-40B4-BE49-F238E27FC236}">
                    <a16:creationId xmlns:a16="http://schemas.microsoft.com/office/drawing/2014/main" id="{477BEE31-9738-CAAB-EC7F-49B2C91F6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4" y="2423"/>
                <a:ext cx="6" cy="8"/>
              </a:xfrm>
              <a:custGeom>
                <a:avLst/>
                <a:gdLst>
                  <a:gd name="T0" fmla="*/ 3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7 h 8"/>
                  <a:gd name="T8" fmla="*/ 6 w 6"/>
                  <a:gd name="T9" fmla="*/ 3 h 8"/>
                  <a:gd name="T10" fmla="*/ 3 w 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8"/>
                  <a:gd name="T20" fmla="*/ 6 w 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8">
                    <a:moveTo>
                      <a:pt x="3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7"/>
                    </a:lnTo>
                    <a:lnTo>
                      <a:pt x="6" y="3"/>
                    </a:lnTo>
                    <a:lnTo>
                      <a:pt x="3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5" name="Freeform 484">
                <a:extLst>
                  <a:ext uri="{FF2B5EF4-FFF2-40B4-BE49-F238E27FC236}">
                    <a16:creationId xmlns:a16="http://schemas.microsoft.com/office/drawing/2014/main" id="{1E48335E-CA3B-C765-0A51-87D14BD1A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" y="3107"/>
                <a:ext cx="54" cy="121"/>
              </a:xfrm>
              <a:custGeom>
                <a:avLst/>
                <a:gdLst>
                  <a:gd name="T0" fmla="*/ 49 w 54"/>
                  <a:gd name="T1" fmla="*/ 0 h 121"/>
                  <a:gd name="T2" fmla="*/ 54 w 54"/>
                  <a:gd name="T3" fmla="*/ 2 h 121"/>
                  <a:gd name="T4" fmla="*/ 53 w 54"/>
                  <a:gd name="T5" fmla="*/ 61 h 121"/>
                  <a:gd name="T6" fmla="*/ 26 w 54"/>
                  <a:gd name="T7" fmla="*/ 121 h 121"/>
                  <a:gd name="T8" fmla="*/ 21 w 54"/>
                  <a:gd name="T9" fmla="*/ 113 h 121"/>
                  <a:gd name="T10" fmla="*/ 16 w 54"/>
                  <a:gd name="T11" fmla="*/ 110 h 121"/>
                  <a:gd name="T12" fmla="*/ 10 w 54"/>
                  <a:gd name="T13" fmla="*/ 105 h 121"/>
                  <a:gd name="T14" fmla="*/ 8 w 54"/>
                  <a:gd name="T15" fmla="*/ 100 h 121"/>
                  <a:gd name="T16" fmla="*/ 10 w 54"/>
                  <a:gd name="T17" fmla="*/ 91 h 121"/>
                  <a:gd name="T18" fmla="*/ 3 w 54"/>
                  <a:gd name="T19" fmla="*/ 88 h 121"/>
                  <a:gd name="T20" fmla="*/ 3 w 54"/>
                  <a:gd name="T21" fmla="*/ 59 h 121"/>
                  <a:gd name="T22" fmla="*/ 0 w 54"/>
                  <a:gd name="T23" fmla="*/ 54 h 121"/>
                  <a:gd name="T24" fmla="*/ 3 w 54"/>
                  <a:gd name="T25" fmla="*/ 38 h 121"/>
                  <a:gd name="T26" fmla="*/ 10 w 54"/>
                  <a:gd name="T27" fmla="*/ 25 h 121"/>
                  <a:gd name="T28" fmla="*/ 14 w 54"/>
                  <a:gd name="T29" fmla="*/ 27 h 121"/>
                  <a:gd name="T30" fmla="*/ 21 w 54"/>
                  <a:gd name="T31" fmla="*/ 25 h 121"/>
                  <a:gd name="T32" fmla="*/ 34 w 54"/>
                  <a:gd name="T33" fmla="*/ 19 h 121"/>
                  <a:gd name="T34" fmla="*/ 43 w 54"/>
                  <a:gd name="T35" fmla="*/ 17 h 121"/>
                  <a:gd name="T36" fmla="*/ 45 w 54"/>
                  <a:gd name="T37" fmla="*/ 13 h 121"/>
                  <a:gd name="T38" fmla="*/ 49 w 54"/>
                  <a:gd name="T39" fmla="*/ 0 h 12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4"/>
                  <a:gd name="T61" fmla="*/ 0 h 121"/>
                  <a:gd name="T62" fmla="*/ 54 w 54"/>
                  <a:gd name="T63" fmla="*/ 121 h 12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4" h="121">
                    <a:moveTo>
                      <a:pt x="49" y="0"/>
                    </a:moveTo>
                    <a:lnTo>
                      <a:pt x="54" y="2"/>
                    </a:lnTo>
                    <a:lnTo>
                      <a:pt x="53" y="61"/>
                    </a:lnTo>
                    <a:lnTo>
                      <a:pt x="26" y="121"/>
                    </a:lnTo>
                    <a:lnTo>
                      <a:pt x="21" y="113"/>
                    </a:lnTo>
                    <a:lnTo>
                      <a:pt x="16" y="110"/>
                    </a:lnTo>
                    <a:lnTo>
                      <a:pt x="10" y="105"/>
                    </a:lnTo>
                    <a:lnTo>
                      <a:pt x="8" y="100"/>
                    </a:lnTo>
                    <a:lnTo>
                      <a:pt x="10" y="91"/>
                    </a:lnTo>
                    <a:lnTo>
                      <a:pt x="3" y="88"/>
                    </a:lnTo>
                    <a:lnTo>
                      <a:pt x="3" y="59"/>
                    </a:lnTo>
                    <a:lnTo>
                      <a:pt x="0" y="54"/>
                    </a:lnTo>
                    <a:lnTo>
                      <a:pt x="3" y="38"/>
                    </a:lnTo>
                    <a:lnTo>
                      <a:pt x="10" y="25"/>
                    </a:lnTo>
                    <a:lnTo>
                      <a:pt x="14" y="27"/>
                    </a:lnTo>
                    <a:lnTo>
                      <a:pt x="21" y="25"/>
                    </a:lnTo>
                    <a:lnTo>
                      <a:pt x="34" y="19"/>
                    </a:lnTo>
                    <a:lnTo>
                      <a:pt x="43" y="17"/>
                    </a:lnTo>
                    <a:lnTo>
                      <a:pt x="45" y="13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6" name="Freeform 485">
                <a:extLst>
                  <a:ext uri="{FF2B5EF4-FFF2-40B4-BE49-F238E27FC236}">
                    <a16:creationId xmlns:a16="http://schemas.microsoft.com/office/drawing/2014/main" id="{0CBFE7F3-953E-E405-7D0A-BD2024459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" y="3107"/>
                <a:ext cx="54" cy="121"/>
              </a:xfrm>
              <a:custGeom>
                <a:avLst/>
                <a:gdLst>
                  <a:gd name="T0" fmla="*/ 49 w 54"/>
                  <a:gd name="T1" fmla="*/ 0 h 121"/>
                  <a:gd name="T2" fmla="*/ 54 w 54"/>
                  <a:gd name="T3" fmla="*/ 2 h 121"/>
                  <a:gd name="T4" fmla="*/ 53 w 54"/>
                  <a:gd name="T5" fmla="*/ 61 h 121"/>
                  <a:gd name="T6" fmla="*/ 26 w 54"/>
                  <a:gd name="T7" fmla="*/ 121 h 121"/>
                  <a:gd name="T8" fmla="*/ 21 w 54"/>
                  <a:gd name="T9" fmla="*/ 113 h 121"/>
                  <a:gd name="T10" fmla="*/ 16 w 54"/>
                  <a:gd name="T11" fmla="*/ 110 h 121"/>
                  <a:gd name="T12" fmla="*/ 10 w 54"/>
                  <a:gd name="T13" fmla="*/ 105 h 121"/>
                  <a:gd name="T14" fmla="*/ 8 w 54"/>
                  <a:gd name="T15" fmla="*/ 100 h 121"/>
                  <a:gd name="T16" fmla="*/ 10 w 54"/>
                  <a:gd name="T17" fmla="*/ 91 h 121"/>
                  <a:gd name="T18" fmla="*/ 3 w 54"/>
                  <a:gd name="T19" fmla="*/ 88 h 121"/>
                  <a:gd name="T20" fmla="*/ 3 w 54"/>
                  <a:gd name="T21" fmla="*/ 59 h 121"/>
                  <a:gd name="T22" fmla="*/ 0 w 54"/>
                  <a:gd name="T23" fmla="*/ 54 h 121"/>
                  <a:gd name="T24" fmla="*/ 3 w 54"/>
                  <a:gd name="T25" fmla="*/ 38 h 121"/>
                  <a:gd name="T26" fmla="*/ 10 w 54"/>
                  <a:gd name="T27" fmla="*/ 25 h 121"/>
                  <a:gd name="T28" fmla="*/ 14 w 54"/>
                  <a:gd name="T29" fmla="*/ 27 h 121"/>
                  <a:gd name="T30" fmla="*/ 21 w 54"/>
                  <a:gd name="T31" fmla="*/ 25 h 121"/>
                  <a:gd name="T32" fmla="*/ 34 w 54"/>
                  <a:gd name="T33" fmla="*/ 19 h 121"/>
                  <a:gd name="T34" fmla="*/ 43 w 54"/>
                  <a:gd name="T35" fmla="*/ 17 h 121"/>
                  <a:gd name="T36" fmla="*/ 45 w 54"/>
                  <a:gd name="T37" fmla="*/ 13 h 121"/>
                  <a:gd name="T38" fmla="*/ 49 w 54"/>
                  <a:gd name="T39" fmla="*/ 0 h 12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4"/>
                  <a:gd name="T61" fmla="*/ 0 h 121"/>
                  <a:gd name="T62" fmla="*/ 54 w 54"/>
                  <a:gd name="T63" fmla="*/ 121 h 12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4" h="121">
                    <a:moveTo>
                      <a:pt x="49" y="0"/>
                    </a:moveTo>
                    <a:lnTo>
                      <a:pt x="54" y="2"/>
                    </a:lnTo>
                    <a:lnTo>
                      <a:pt x="53" y="61"/>
                    </a:lnTo>
                    <a:lnTo>
                      <a:pt x="26" y="121"/>
                    </a:lnTo>
                    <a:lnTo>
                      <a:pt x="21" y="113"/>
                    </a:lnTo>
                    <a:lnTo>
                      <a:pt x="16" y="110"/>
                    </a:lnTo>
                    <a:lnTo>
                      <a:pt x="10" y="105"/>
                    </a:lnTo>
                    <a:lnTo>
                      <a:pt x="8" y="100"/>
                    </a:lnTo>
                    <a:lnTo>
                      <a:pt x="10" y="91"/>
                    </a:lnTo>
                    <a:lnTo>
                      <a:pt x="3" y="88"/>
                    </a:lnTo>
                    <a:lnTo>
                      <a:pt x="3" y="59"/>
                    </a:lnTo>
                    <a:lnTo>
                      <a:pt x="0" y="54"/>
                    </a:lnTo>
                    <a:lnTo>
                      <a:pt x="3" y="38"/>
                    </a:lnTo>
                    <a:lnTo>
                      <a:pt x="10" y="25"/>
                    </a:lnTo>
                    <a:lnTo>
                      <a:pt x="14" y="27"/>
                    </a:lnTo>
                    <a:lnTo>
                      <a:pt x="21" y="25"/>
                    </a:lnTo>
                    <a:lnTo>
                      <a:pt x="34" y="19"/>
                    </a:lnTo>
                    <a:lnTo>
                      <a:pt x="43" y="17"/>
                    </a:lnTo>
                    <a:lnTo>
                      <a:pt x="45" y="13"/>
                    </a:lnTo>
                    <a:lnTo>
                      <a:pt x="49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7" name="Freeform 486">
                <a:extLst>
                  <a:ext uri="{FF2B5EF4-FFF2-40B4-BE49-F238E27FC236}">
                    <a16:creationId xmlns:a16="http://schemas.microsoft.com/office/drawing/2014/main" id="{3B9820E3-AE2B-6E77-C77B-DE301F2AC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8" y="2004"/>
                <a:ext cx="277" cy="242"/>
              </a:xfrm>
              <a:custGeom>
                <a:avLst/>
                <a:gdLst>
                  <a:gd name="T0" fmla="*/ 249 w 277"/>
                  <a:gd name="T1" fmla="*/ 112 h 242"/>
                  <a:gd name="T2" fmla="*/ 269 w 277"/>
                  <a:gd name="T3" fmla="*/ 102 h 242"/>
                  <a:gd name="T4" fmla="*/ 277 w 277"/>
                  <a:gd name="T5" fmla="*/ 89 h 242"/>
                  <a:gd name="T6" fmla="*/ 263 w 277"/>
                  <a:gd name="T7" fmla="*/ 73 h 242"/>
                  <a:gd name="T8" fmla="*/ 269 w 277"/>
                  <a:gd name="T9" fmla="*/ 32 h 242"/>
                  <a:gd name="T10" fmla="*/ 231 w 277"/>
                  <a:gd name="T11" fmla="*/ 24 h 242"/>
                  <a:gd name="T12" fmla="*/ 236 w 277"/>
                  <a:gd name="T13" fmla="*/ 14 h 242"/>
                  <a:gd name="T14" fmla="*/ 225 w 277"/>
                  <a:gd name="T15" fmla="*/ 2 h 242"/>
                  <a:gd name="T16" fmla="*/ 217 w 277"/>
                  <a:gd name="T17" fmla="*/ 10 h 242"/>
                  <a:gd name="T18" fmla="*/ 207 w 277"/>
                  <a:gd name="T19" fmla="*/ 26 h 242"/>
                  <a:gd name="T20" fmla="*/ 214 w 277"/>
                  <a:gd name="T21" fmla="*/ 7 h 242"/>
                  <a:gd name="T22" fmla="*/ 199 w 277"/>
                  <a:gd name="T23" fmla="*/ 5 h 242"/>
                  <a:gd name="T24" fmla="*/ 175 w 277"/>
                  <a:gd name="T25" fmla="*/ 7 h 242"/>
                  <a:gd name="T26" fmla="*/ 169 w 277"/>
                  <a:gd name="T27" fmla="*/ 18 h 242"/>
                  <a:gd name="T28" fmla="*/ 152 w 277"/>
                  <a:gd name="T29" fmla="*/ 30 h 242"/>
                  <a:gd name="T30" fmla="*/ 164 w 277"/>
                  <a:gd name="T31" fmla="*/ 35 h 242"/>
                  <a:gd name="T32" fmla="*/ 166 w 277"/>
                  <a:gd name="T33" fmla="*/ 46 h 242"/>
                  <a:gd name="T34" fmla="*/ 145 w 277"/>
                  <a:gd name="T35" fmla="*/ 59 h 242"/>
                  <a:gd name="T36" fmla="*/ 102 w 277"/>
                  <a:gd name="T37" fmla="*/ 34 h 242"/>
                  <a:gd name="T38" fmla="*/ 81 w 277"/>
                  <a:gd name="T39" fmla="*/ 53 h 242"/>
                  <a:gd name="T40" fmla="*/ 93 w 277"/>
                  <a:gd name="T41" fmla="*/ 69 h 242"/>
                  <a:gd name="T42" fmla="*/ 72 w 277"/>
                  <a:gd name="T43" fmla="*/ 80 h 242"/>
                  <a:gd name="T44" fmla="*/ 64 w 277"/>
                  <a:gd name="T45" fmla="*/ 94 h 242"/>
                  <a:gd name="T46" fmla="*/ 75 w 277"/>
                  <a:gd name="T47" fmla="*/ 105 h 242"/>
                  <a:gd name="T48" fmla="*/ 99 w 277"/>
                  <a:gd name="T49" fmla="*/ 128 h 242"/>
                  <a:gd name="T50" fmla="*/ 75 w 277"/>
                  <a:gd name="T51" fmla="*/ 132 h 242"/>
                  <a:gd name="T52" fmla="*/ 45 w 277"/>
                  <a:gd name="T53" fmla="*/ 155 h 242"/>
                  <a:gd name="T54" fmla="*/ 86 w 277"/>
                  <a:gd name="T55" fmla="*/ 164 h 242"/>
                  <a:gd name="T56" fmla="*/ 51 w 277"/>
                  <a:gd name="T57" fmla="*/ 161 h 242"/>
                  <a:gd name="T58" fmla="*/ 30 w 277"/>
                  <a:gd name="T59" fmla="*/ 177 h 242"/>
                  <a:gd name="T60" fmla="*/ 16 w 277"/>
                  <a:gd name="T61" fmla="*/ 171 h 242"/>
                  <a:gd name="T62" fmla="*/ 26 w 277"/>
                  <a:gd name="T63" fmla="*/ 185 h 242"/>
                  <a:gd name="T64" fmla="*/ 3 w 277"/>
                  <a:gd name="T65" fmla="*/ 195 h 242"/>
                  <a:gd name="T66" fmla="*/ 7 w 277"/>
                  <a:gd name="T67" fmla="*/ 206 h 242"/>
                  <a:gd name="T68" fmla="*/ 26 w 277"/>
                  <a:gd name="T69" fmla="*/ 214 h 242"/>
                  <a:gd name="T70" fmla="*/ 7 w 277"/>
                  <a:gd name="T71" fmla="*/ 220 h 242"/>
                  <a:gd name="T72" fmla="*/ 26 w 277"/>
                  <a:gd name="T73" fmla="*/ 228 h 242"/>
                  <a:gd name="T74" fmla="*/ 16 w 277"/>
                  <a:gd name="T75" fmla="*/ 230 h 242"/>
                  <a:gd name="T76" fmla="*/ 29 w 277"/>
                  <a:gd name="T77" fmla="*/ 234 h 242"/>
                  <a:gd name="T78" fmla="*/ 43 w 277"/>
                  <a:gd name="T79" fmla="*/ 238 h 242"/>
                  <a:gd name="T80" fmla="*/ 80 w 277"/>
                  <a:gd name="T81" fmla="*/ 239 h 242"/>
                  <a:gd name="T82" fmla="*/ 88 w 277"/>
                  <a:gd name="T83" fmla="*/ 236 h 242"/>
                  <a:gd name="T84" fmla="*/ 107 w 277"/>
                  <a:gd name="T85" fmla="*/ 234 h 242"/>
                  <a:gd name="T86" fmla="*/ 123 w 277"/>
                  <a:gd name="T87" fmla="*/ 230 h 242"/>
                  <a:gd name="T88" fmla="*/ 171 w 277"/>
                  <a:gd name="T89" fmla="*/ 241 h 242"/>
                  <a:gd name="T90" fmla="*/ 182 w 277"/>
                  <a:gd name="T91" fmla="*/ 230 h 242"/>
                  <a:gd name="T92" fmla="*/ 220 w 277"/>
                  <a:gd name="T93" fmla="*/ 161 h 242"/>
                  <a:gd name="T94" fmla="*/ 230 w 277"/>
                  <a:gd name="T95" fmla="*/ 115 h 24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77"/>
                  <a:gd name="T145" fmla="*/ 0 h 242"/>
                  <a:gd name="T146" fmla="*/ 277 w 277"/>
                  <a:gd name="T147" fmla="*/ 242 h 24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77" h="242">
                    <a:moveTo>
                      <a:pt x="234" y="113"/>
                    </a:moveTo>
                    <a:lnTo>
                      <a:pt x="236" y="115"/>
                    </a:lnTo>
                    <a:lnTo>
                      <a:pt x="249" y="112"/>
                    </a:lnTo>
                    <a:lnTo>
                      <a:pt x="253" y="105"/>
                    </a:lnTo>
                    <a:lnTo>
                      <a:pt x="265" y="105"/>
                    </a:lnTo>
                    <a:lnTo>
                      <a:pt x="269" y="102"/>
                    </a:lnTo>
                    <a:lnTo>
                      <a:pt x="269" y="86"/>
                    </a:lnTo>
                    <a:lnTo>
                      <a:pt x="273" y="97"/>
                    </a:lnTo>
                    <a:lnTo>
                      <a:pt x="277" y="89"/>
                    </a:lnTo>
                    <a:lnTo>
                      <a:pt x="276" y="80"/>
                    </a:lnTo>
                    <a:lnTo>
                      <a:pt x="274" y="75"/>
                    </a:lnTo>
                    <a:lnTo>
                      <a:pt x="263" y="73"/>
                    </a:lnTo>
                    <a:lnTo>
                      <a:pt x="269" y="67"/>
                    </a:lnTo>
                    <a:lnTo>
                      <a:pt x="274" y="54"/>
                    </a:lnTo>
                    <a:lnTo>
                      <a:pt x="269" y="32"/>
                    </a:lnTo>
                    <a:lnTo>
                      <a:pt x="258" y="22"/>
                    </a:lnTo>
                    <a:lnTo>
                      <a:pt x="239" y="22"/>
                    </a:lnTo>
                    <a:lnTo>
                      <a:pt x="231" y="24"/>
                    </a:lnTo>
                    <a:lnTo>
                      <a:pt x="226" y="24"/>
                    </a:lnTo>
                    <a:lnTo>
                      <a:pt x="225" y="21"/>
                    </a:lnTo>
                    <a:lnTo>
                      <a:pt x="236" y="14"/>
                    </a:lnTo>
                    <a:lnTo>
                      <a:pt x="236" y="11"/>
                    </a:lnTo>
                    <a:lnTo>
                      <a:pt x="231" y="5"/>
                    </a:lnTo>
                    <a:lnTo>
                      <a:pt x="225" y="2"/>
                    </a:lnTo>
                    <a:lnTo>
                      <a:pt x="223" y="5"/>
                    </a:lnTo>
                    <a:lnTo>
                      <a:pt x="220" y="7"/>
                    </a:lnTo>
                    <a:lnTo>
                      <a:pt x="217" y="10"/>
                    </a:lnTo>
                    <a:lnTo>
                      <a:pt x="214" y="21"/>
                    </a:lnTo>
                    <a:lnTo>
                      <a:pt x="210" y="24"/>
                    </a:lnTo>
                    <a:lnTo>
                      <a:pt x="207" y="26"/>
                    </a:lnTo>
                    <a:lnTo>
                      <a:pt x="202" y="34"/>
                    </a:lnTo>
                    <a:lnTo>
                      <a:pt x="201" y="34"/>
                    </a:lnTo>
                    <a:lnTo>
                      <a:pt x="214" y="7"/>
                    </a:lnTo>
                    <a:lnTo>
                      <a:pt x="214" y="3"/>
                    </a:lnTo>
                    <a:lnTo>
                      <a:pt x="209" y="3"/>
                    </a:lnTo>
                    <a:lnTo>
                      <a:pt x="199" y="5"/>
                    </a:lnTo>
                    <a:lnTo>
                      <a:pt x="198" y="0"/>
                    </a:lnTo>
                    <a:lnTo>
                      <a:pt x="180" y="7"/>
                    </a:lnTo>
                    <a:lnTo>
                      <a:pt x="175" y="7"/>
                    </a:lnTo>
                    <a:lnTo>
                      <a:pt x="171" y="13"/>
                    </a:lnTo>
                    <a:lnTo>
                      <a:pt x="171" y="16"/>
                    </a:lnTo>
                    <a:lnTo>
                      <a:pt x="169" y="18"/>
                    </a:lnTo>
                    <a:lnTo>
                      <a:pt x="161" y="22"/>
                    </a:lnTo>
                    <a:lnTo>
                      <a:pt x="152" y="24"/>
                    </a:lnTo>
                    <a:lnTo>
                      <a:pt x="152" y="30"/>
                    </a:lnTo>
                    <a:lnTo>
                      <a:pt x="156" y="32"/>
                    </a:lnTo>
                    <a:lnTo>
                      <a:pt x="161" y="35"/>
                    </a:lnTo>
                    <a:lnTo>
                      <a:pt x="164" y="35"/>
                    </a:lnTo>
                    <a:lnTo>
                      <a:pt x="172" y="38"/>
                    </a:lnTo>
                    <a:lnTo>
                      <a:pt x="171" y="42"/>
                    </a:lnTo>
                    <a:lnTo>
                      <a:pt x="166" y="46"/>
                    </a:lnTo>
                    <a:lnTo>
                      <a:pt x="148" y="51"/>
                    </a:lnTo>
                    <a:lnTo>
                      <a:pt x="148" y="54"/>
                    </a:lnTo>
                    <a:lnTo>
                      <a:pt x="145" y="59"/>
                    </a:lnTo>
                    <a:lnTo>
                      <a:pt x="120" y="50"/>
                    </a:lnTo>
                    <a:lnTo>
                      <a:pt x="120" y="43"/>
                    </a:lnTo>
                    <a:lnTo>
                      <a:pt x="102" y="34"/>
                    </a:lnTo>
                    <a:lnTo>
                      <a:pt x="88" y="43"/>
                    </a:lnTo>
                    <a:lnTo>
                      <a:pt x="86" y="56"/>
                    </a:lnTo>
                    <a:lnTo>
                      <a:pt x="81" y="53"/>
                    </a:lnTo>
                    <a:lnTo>
                      <a:pt x="75" y="51"/>
                    </a:lnTo>
                    <a:lnTo>
                      <a:pt x="77" y="59"/>
                    </a:lnTo>
                    <a:lnTo>
                      <a:pt x="93" y="69"/>
                    </a:lnTo>
                    <a:lnTo>
                      <a:pt x="91" y="73"/>
                    </a:lnTo>
                    <a:lnTo>
                      <a:pt x="77" y="75"/>
                    </a:lnTo>
                    <a:lnTo>
                      <a:pt x="72" y="80"/>
                    </a:lnTo>
                    <a:lnTo>
                      <a:pt x="64" y="81"/>
                    </a:lnTo>
                    <a:lnTo>
                      <a:pt x="61" y="88"/>
                    </a:lnTo>
                    <a:lnTo>
                      <a:pt x="64" y="94"/>
                    </a:lnTo>
                    <a:lnTo>
                      <a:pt x="67" y="97"/>
                    </a:lnTo>
                    <a:lnTo>
                      <a:pt x="65" y="101"/>
                    </a:lnTo>
                    <a:lnTo>
                      <a:pt x="75" y="105"/>
                    </a:lnTo>
                    <a:lnTo>
                      <a:pt x="73" y="110"/>
                    </a:lnTo>
                    <a:lnTo>
                      <a:pt x="99" y="123"/>
                    </a:lnTo>
                    <a:lnTo>
                      <a:pt x="99" y="128"/>
                    </a:lnTo>
                    <a:lnTo>
                      <a:pt x="94" y="129"/>
                    </a:lnTo>
                    <a:lnTo>
                      <a:pt x="83" y="129"/>
                    </a:lnTo>
                    <a:lnTo>
                      <a:pt x="75" y="132"/>
                    </a:lnTo>
                    <a:lnTo>
                      <a:pt x="69" y="144"/>
                    </a:lnTo>
                    <a:lnTo>
                      <a:pt x="62" y="148"/>
                    </a:lnTo>
                    <a:lnTo>
                      <a:pt x="45" y="155"/>
                    </a:lnTo>
                    <a:lnTo>
                      <a:pt x="72" y="163"/>
                    </a:lnTo>
                    <a:lnTo>
                      <a:pt x="89" y="155"/>
                    </a:lnTo>
                    <a:lnTo>
                      <a:pt x="86" y="164"/>
                    </a:lnTo>
                    <a:lnTo>
                      <a:pt x="93" y="167"/>
                    </a:lnTo>
                    <a:lnTo>
                      <a:pt x="93" y="169"/>
                    </a:lnTo>
                    <a:lnTo>
                      <a:pt x="51" y="161"/>
                    </a:lnTo>
                    <a:lnTo>
                      <a:pt x="37" y="171"/>
                    </a:lnTo>
                    <a:lnTo>
                      <a:pt x="35" y="175"/>
                    </a:lnTo>
                    <a:lnTo>
                      <a:pt x="30" y="177"/>
                    </a:lnTo>
                    <a:lnTo>
                      <a:pt x="27" y="174"/>
                    </a:lnTo>
                    <a:lnTo>
                      <a:pt x="21" y="174"/>
                    </a:lnTo>
                    <a:lnTo>
                      <a:pt x="16" y="171"/>
                    </a:lnTo>
                    <a:lnTo>
                      <a:pt x="10" y="172"/>
                    </a:lnTo>
                    <a:lnTo>
                      <a:pt x="5" y="179"/>
                    </a:lnTo>
                    <a:lnTo>
                      <a:pt x="26" y="185"/>
                    </a:lnTo>
                    <a:lnTo>
                      <a:pt x="26" y="188"/>
                    </a:lnTo>
                    <a:lnTo>
                      <a:pt x="13" y="190"/>
                    </a:lnTo>
                    <a:lnTo>
                      <a:pt x="3" y="195"/>
                    </a:lnTo>
                    <a:lnTo>
                      <a:pt x="0" y="198"/>
                    </a:lnTo>
                    <a:lnTo>
                      <a:pt x="7" y="201"/>
                    </a:lnTo>
                    <a:lnTo>
                      <a:pt x="7" y="206"/>
                    </a:lnTo>
                    <a:lnTo>
                      <a:pt x="8" y="206"/>
                    </a:lnTo>
                    <a:lnTo>
                      <a:pt x="27" y="209"/>
                    </a:lnTo>
                    <a:lnTo>
                      <a:pt x="26" y="214"/>
                    </a:lnTo>
                    <a:lnTo>
                      <a:pt x="18" y="214"/>
                    </a:lnTo>
                    <a:lnTo>
                      <a:pt x="3" y="218"/>
                    </a:lnTo>
                    <a:lnTo>
                      <a:pt x="7" y="220"/>
                    </a:lnTo>
                    <a:lnTo>
                      <a:pt x="29" y="220"/>
                    </a:lnTo>
                    <a:lnTo>
                      <a:pt x="30" y="223"/>
                    </a:lnTo>
                    <a:lnTo>
                      <a:pt x="26" y="228"/>
                    </a:lnTo>
                    <a:lnTo>
                      <a:pt x="21" y="226"/>
                    </a:lnTo>
                    <a:lnTo>
                      <a:pt x="14" y="226"/>
                    </a:lnTo>
                    <a:lnTo>
                      <a:pt x="16" y="230"/>
                    </a:lnTo>
                    <a:lnTo>
                      <a:pt x="14" y="233"/>
                    </a:lnTo>
                    <a:lnTo>
                      <a:pt x="22" y="233"/>
                    </a:lnTo>
                    <a:lnTo>
                      <a:pt x="29" y="234"/>
                    </a:lnTo>
                    <a:lnTo>
                      <a:pt x="32" y="238"/>
                    </a:lnTo>
                    <a:lnTo>
                      <a:pt x="35" y="239"/>
                    </a:lnTo>
                    <a:lnTo>
                      <a:pt x="43" y="238"/>
                    </a:lnTo>
                    <a:lnTo>
                      <a:pt x="46" y="241"/>
                    </a:lnTo>
                    <a:lnTo>
                      <a:pt x="73" y="242"/>
                    </a:lnTo>
                    <a:lnTo>
                      <a:pt x="80" y="239"/>
                    </a:lnTo>
                    <a:lnTo>
                      <a:pt x="85" y="230"/>
                    </a:lnTo>
                    <a:lnTo>
                      <a:pt x="88" y="231"/>
                    </a:lnTo>
                    <a:lnTo>
                      <a:pt x="88" y="236"/>
                    </a:lnTo>
                    <a:lnTo>
                      <a:pt x="89" y="239"/>
                    </a:lnTo>
                    <a:lnTo>
                      <a:pt x="102" y="238"/>
                    </a:lnTo>
                    <a:lnTo>
                      <a:pt x="107" y="234"/>
                    </a:lnTo>
                    <a:lnTo>
                      <a:pt x="113" y="238"/>
                    </a:lnTo>
                    <a:lnTo>
                      <a:pt x="118" y="236"/>
                    </a:lnTo>
                    <a:lnTo>
                      <a:pt x="123" y="230"/>
                    </a:lnTo>
                    <a:lnTo>
                      <a:pt x="126" y="228"/>
                    </a:lnTo>
                    <a:lnTo>
                      <a:pt x="166" y="236"/>
                    </a:lnTo>
                    <a:lnTo>
                      <a:pt x="171" y="241"/>
                    </a:lnTo>
                    <a:lnTo>
                      <a:pt x="177" y="242"/>
                    </a:lnTo>
                    <a:lnTo>
                      <a:pt x="182" y="238"/>
                    </a:lnTo>
                    <a:lnTo>
                      <a:pt x="182" y="230"/>
                    </a:lnTo>
                    <a:lnTo>
                      <a:pt x="210" y="193"/>
                    </a:lnTo>
                    <a:lnTo>
                      <a:pt x="217" y="161"/>
                    </a:lnTo>
                    <a:lnTo>
                      <a:pt x="220" y="161"/>
                    </a:lnTo>
                    <a:lnTo>
                      <a:pt x="226" y="150"/>
                    </a:lnTo>
                    <a:lnTo>
                      <a:pt x="226" y="120"/>
                    </a:lnTo>
                    <a:lnTo>
                      <a:pt x="230" y="115"/>
                    </a:lnTo>
                    <a:lnTo>
                      <a:pt x="234" y="113"/>
                    </a:lnTo>
                    <a:close/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8" name="Freeform 488">
                <a:extLst>
                  <a:ext uri="{FF2B5EF4-FFF2-40B4-BE49-F238E27FC236}">
                    <a16:creationId xmlns:a16="http://schemas.microsoft.com/office/drawing/2014/main" id="{26D623DB-5B4B-03D2-B51D-C6E80B2CE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" y="2897"/>
                <a:ext cx="3" cy="6"/>
              </a:xfrm>
              <a:custGeom>
                <a:avLst/>
                <a:gdLst>
                  <a:gd name="T0" fmla="*/ 0 w 3"/>
                  <a:gd name="T1" fmla="*/ 0 h 6"/>
                  <a:gd name="T2" fmla="*/ 3 w 3"/>
                  <a:gd name="T3" fmla="*/ 6 h 6"/>
                  <a:gd name="T4" fmla="*/ 3 w 3"/>
                  <a:gd name="T5" fmla="*/ 3 h 6"/>
                  <a:gd name="T6" fmla="*/ 0 w 3"/>
                  <a:gd name="T7" fmla="*/ 0 h 6"/>
                  <a:gd name="T8" fmla="*/ 0 w 3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0" y="0"/>
                    </a:moveTo>
                    <a:lnTo>
                      <a:pt x="3" y="6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29" name="Freeform 490">
                <a:extLst>
                  <a:ext uri="{FF2B5EF4-FFF2-40B4-BE49-F238E27FC236}">
                    <a16:creationId xmlns:a16="http://schemas.microsoft.com/office/drawing/2014/main" id="{2F94123D-9596-D47B-26D0-A5638E5D9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" y="2897"/>
                <a:ext cx="3" cy="6"/>
              </a:xfrm>
              <a:custGeom>
                <a:avLst/>
                <a:gdLst>
                  <a:gd name="T0" fmla="*/ 0 w 3"/>
                  <a:gd name="T1" fmla="*/ 0 h 6"/>
                  <a:gd name="T2" fmla="*/ 3 w 3"/>
                  <a:gd name="T3" fmla="*/ 6 h 6"/>
                  <a:gd name="T4" fmla="*/ 3 w 3"/>
                  <a:gd name="T5" fmla="*/ 3 h 6"/>
                  <a:gd name="T6" fmla="*/ 0 w 3"/>
                  <a:gd name="T7" fmla="*/ 0 h 6"/>
                  <a:gd name="T8" fmla="*/ 0 w 3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0" y="0"/>
                    </a:moveTo>
                    <a:lnTo>
                      <a:pt x="3" y="6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0" name="Freeform 492">
                <a:extLst>
                  <a:ext uri="{FF2B5EF4-FFF2-40B4-BE49-F238E27FC236}">
                    <a16:creationId xmlns:a16="http://schemas.microsoft.com/office/drawing/2014/main" id="{8DD08837-976D-0112-66D2-00E0E23A0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" y="2897"/>
                <a:ext cx="3" cy="6"/>
              </a:xfrm>
              <a:custGeom>
                <a:avLst/>
                <a:gdLst>
                  <a:gd name="T0" fmla="*/ 0 w 3"/>
                  <a:gd name="T1" fmla="*/ 0 h 6"/>
                  <a:gd name="T2" fmla="*/ 3 w 3"/>
                  <a:gd name="T3" fmla="*/ 6 h 6"/>
                  <a:gd name="T4" fmla="*/ 3 w 3"/>
                  <a:gd name="T5" fmla="*/ 3 h 6"/>
                  <a:gd name="T6" fmla="*/ 0 w 3"/>
                  <a:gd name="T7" fmla="*/ 0 h 6"/>
                  <a:gd name="T8" fmla="*/ 0 w 3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0" y="0"/>
                    </a:moveTo>
                    <a:lnTo>
                      <a:pt x="3" y="6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1" name="Freeform 493">
                <a:extLst>
                  <a:ext uri="{FF2B5EF4-FFF2-40B4-BE49-F238E27FC236}">
                    <a16:creationId xmlns:a16="http://schemas.microsoft.com/office/drawing/2014/main" id="{703729E4-C14D-3B73-860B-43D887FCD8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1" y="1837"/>
                <a:ext cx="17" cy="32"/>
              </a:xfrm>
              <a:custGeom>
                <a:avLst/>
                <a:gdLst>
                  <a:gd name="T0" fmla="*/ 14 w 17"/>
                  <a:gd name="T1" fmla="*/ 5 h 32"/>
                  <a:gd name="T2" fmla="*/ 9 w 17"/>
                  <a:gd name="T3" fmla="*/ 3 h 32"/>
                  <a:gd name="T4" fmla="*/ 6 w 17"/>
                  <a:gd name="T5" fmla="*/ 0 h 32"/>
                  <a:gd name="T6" fmla="*/ 3 w 17"/>
                  <a:gd name="T7" fmla="*/ 5 h 32"/>
                  <a:gd name="T8" fmla="*/ 5 w 17"/>
                  <a:gd name="T9" fmla="*/ 8 h 32"/>
                  <a:gd name="T10" fmla="*/ 5 w 17"/>
                  <a:gd name="T11" fmla="*/ 11 h 32"/>
                  <a:gd name="T12" fmla="*/ 0 w 17"/>
                  <a:gd name="T13" fmla="*/ 11 h 32"/>
                  <a:gd name="T14" fmla="*/ 0 w 17"/>
                  <a:gd name="T15" fmla="*/ 17 h 32"/>
                  <a:gd name="T16" fmla="*/ 0 w 17"/>
                  <a:gd name="T17" fmla="*/ 22 h 32"/>
                  <a:gd name="T18" fmla="*/ 9 w 17"/>
                  <a:gd name="T19" fmla="*/ 25 h 32"/>
                  <a:gd name="T20" fmla="*/ 14 w 17"/>
                  <a:gd name="T21" fmla="*/ 32 h 32"/>
                  <a:gd name="T22" fmla="*/ 17 w 17"/>
                  <a:gd name="T23" fmla="*/ 27 h 32"/>
                  <a:gd name="T24" fmla="*/ 13 w 17"/>
                  <a:gd name="T25" fmla="*/ 24 h 32"/>
                  <a:gd name="T26" fmla="*/ 11 w 17"/>
                  <a:gd name="T27" fmla="*/ 19 h 32"/>
                  <a:gd name="T28" fmla="*/ 14 w 17"/>
                  <a:gd name="T29" fmla="*/ 17 h 32"/>
                  <a:gd name="T30" fmla="*/ 17 w 17"/>
                  <a:gd name="T31" fmla="*/ 13 h 32"/>
                  <a:gd name="T32" fmla="*/ 17 w 17"/>
                  <a:gd name="T33" fmla="*/ 9 h 32"/>
                  <a:gd name="T34" fmla="*/ 14 w 17"/>
                  <a:gd name="T35" fmla="*/ 5 h 3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32"/>
                  <a:gd name="T56" fmla="*/ 17 w 17"/>
                  <a:gd name="T57" fmla="*/ 32 h 3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32">
                    <a:moveTo>
                      <a:pt x="14" y="5"/>
                    </a:moveTo>
                    <a:lnTo>
                      <a:pt x="9" y="3"/>
                    </a:lnTo>
                    <a:lnTo>
                      <a:pt x="6" y="0"/>
                    </a:lnTo>
                    <a:lnTo>
                      <a:pt x="3" y="5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9" y="25"/>
                    </a:lnTo>
                    <a:lnTo>
                      <a:pt x="14" y="32"/>
                    </a:lnTo>
                    <a:lnTo>
                      <a:pt x="17" y="27"/>
                    </a:lnTo>
                    <a:lnTo>
                      <a:pt x="13" y="24"/>
                    </a:lnTo>
                    <a:lnTo>
                      <a:pt x="11" y="19"/>
                    </a:lnTo>
                    <a:lnTo>
                      <a:pt x="14" y="17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4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2" name="Freeform 494">
                <a:extLst>
                  <a:ext uri="{FF2B5EF4-FFF2-40B4-BE49-F238E27FC236}">
                    <a16:creationId xmlns:a16="http://schemas.microsoft.com/office/drawing/2014/main" id="{E1C145FC-D5D5-2830-0F03-3622A2E6E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1" y="1837"/>
                <a:ext cx="17" cy="32"/>
              </a:xfrm>
              <a:custGeom>
                <a:avLst/>
                <a:gdLst>
                  <a:gd name="T0" fmla="*/ 14 w 17"/>
                  <a:gd name="T1" fmla="*/ 5 h 32"/>
                  <a:gd name="T2" fmla="*/ 9 w 17"/>
                  <a:gd name="T3" fmla="*/ 3 h 32"/>
                  <a:gd name="T4" fmla="*/ 6 w 17"/>
                  <a:gd name="T5" fmla="*/ 0 h 32"/>
                  <a:gd name="T6" fmla="*/ 3 w 17"/>
                  <a:gd name="T7" fmla="*/ 5 h 32"/>
                  <a:gd name="T8" fmla="*/ 5 w 17"/>
                  <a:gd name="T9" fmla="*/ 8 h 32"/>
                  <a:gd name="T10" fmla="*/ 5 w 17"/>
                  <a:gd name="T11" fmla="*/ 11 h 32"/>
                  <a:gd name="T12" fmla="*/ 0 w 17"/>
                  <a:gd name="T13" fmla="*/ 11 h 32"/>
                  <a:gd name="T14" fmla="*/ 0 w 17"/>
                  <a:gd name="T15" fmla="*/ 17 h 32"/>
                  <a:gd name="T16" fmla="*/ 0 w 17"/>
                  <a:gd name="T17" fmla="*/ 22 h 32"/>
                  <a:gd name="T18" fmla="*/ 9 w 17"/>
                  <a:gd name="T19" fmla="*/ 25 h 32"/>
                  <a:gd name="T20" fmla="*/ 14 w 17"/>
                  <a:gd name="T21" fmla="*/ 32 h 32"/>
                  <a:gd name="T22" fmla="*/ 17 w 17"/>
                  <a:gd name="T23" fmla="*/ 27 h 32"/>
                  <a:gd name="T24" fmla="*/ 13 w 17"/>
                  <a:gd name="T25" fmla="*/ 24 h 32"/>
                  <a:gd name="T26" fmla="*/ 11 w 17"/>
                  <a:gd name="T27" fmla="*/ 19 h 32"/>
                  <a:gd name="T28" fmla="*/ 14 w 17"/>
                  <a:gd name="T29" fmla="*/ 17 h 32"/>
                  <a:gd name="T30" fmla="*/ 17 w 17"/>
                  <a:gd name="T31" fmla="*/ 13 h 32"/>
                  <a:gd name="T32" fmla="*/ 17 w 17"/>
                  <a:gd name="T33" fmla="*/ 9 h 32"/>
                  <a:gd name="T34" fmla="*/ 14 w 17"/>
                  <a:gd name="T35" fmla="*/ 5 h 3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32"/>
                  <a:gd name="T56" fmla="*/ 17 w 17"/>
                  <a:gd name="T57" fmla="*/ 32 h 3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32">
                    <a:moveTo>
                      <a:pt x="14" y="5"/>
                    </a:moveTo>
                    <a:lnTo>
                      <a:pt x="9" y="3"/>
                    </a:lnTo>
                    <a:lnTo>
                      <a:pt x="6" y="0"/>
                    </a:lnTo>
                    <a:lnTo>
                      <a:pt x="3" y="5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9" y="25"/>
                    </a:lnTo>
                    <a:lnTo>
                      <a:pt x="14" y="32"/>
                    </a:lnTo>
                    <a:lnTo>
                      <a:pt x="17" y="27"/>
                    </a:lnTo>
                    <a:lnTo>
                      <a:pt x="13" y="24"/>
                    </a:lnTo>
                    <a:lnTo>
                      <a:pt x="11" y="19"/>
                    </a:lnTo>
                    <a:lnTo>
                      <a:pt x="14" y="17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4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3" name="Freeform 495">
                <a:extLst>
                  <a:ext uri="{FF2B5EF4-FFF2-40B4-BE49-F238E27FC236}">
                    <a16:creationId xmlns:a16="http://schemas.microsoft.com/office/drawing/2014/main" id="{43BFA672-F5A5-4134-6995-A5562F16B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1851"/>
                <a:ext cx="8" cy="8"/>
              </a:xfrm>
              <a:custGeom>
                <a:avLst/>
                <a:gdLst>
                  <a:gd name="T0" fmla="*/ 8 w 8"/>
                  <a:gd name="T1" fmla="*/ 2 h 8"/>
                  <a:gd name="T2" fmla="*/ 4 w 8"/>
                  <a:gd name="T3" fmla="*/ 0 h 8"/>
                  <a:gd name="T4" fmla="*/ 1 w 8"/>
                  <a:gd name="T5" fmla="*/ 0 h 8"/>
                  <a:gd name="T6" fmla="*/ 0 w 8"/>
                  <a:gd name="T7" fmla="*/ 5 h 8"/>
                  <a:gd name="T8" fmla="*/ 3 w 8"/>
                  <a:gd name="T9" fmla="*/ 8 h 8"/>
                  <a:gd name="T10" fmla="*/ 6 w 8"/>
                  <a:gd name="T11" fmla="*/ 8 h 8"/>
                  <a:gd name="T12" fmla="*/ 8 w 8"/>
                  <a:gd name="T13" fmla="*/ 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8"/>
                  <a:gd name="T23" fmla="*/ 8 w 8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8">
                    <a:moveTo>
                      <a:pt x="8" y="2"/>
                    </a:moveTo>
                    <a:lnTo>
                      <a:pt x="4" y="0"/>
                    </a:lnTo>
                    <a:lnTo>
                      <a:pt x="1" y="0"/>
                    </a:lnTo>
                    <a:lnTo>
                      <a:pt x="0" y="5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4" name="Freeform 496">
                <a:extLst>
                  <a:ext uri="{FF2B5EF4-FFF2-40B4-BE49-F238E27FC236}">
                    <a16:creationId xmlns:a16="http://schemas.microsoft.com/office/drawing/2014/main" id="{B500DB67-0B21-DA69-B8A0-DA990C1EE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1851"/>
                <a:ext cx="8" cy="8"/>
              </a:xfrm>
              <a:custGeom>
                <a:avLst/>
                <a:gdLst>
                  <a:gd name="T0" fmla="*/ 8 w 8"/>
                  <a:gd name="T1" fmla="*/ 2 h 8"/>
                  <a:gd name="T2" fmla="*/ 4 w 8"/>
                  <a:gd name="T3" fmla="*/ 0 h 8"/>
                  <a:gd name="T4" fmla="*/ 1 w 8"/>
                  <a:gd name="T5" fmla="*/ 0 h 8"/>
                  <a:gd name="T6" fmla="*/ 0 w 8"/>
                  <a:gd name="T7" fmla="*/ 5 h 8"/>
                  <a:gd name="T8" fmla="*/ 3 w 8"/>
                  <a:gd name="T9" fmla="*/ 8 h 8"/>
                  <a:gd name="T10" fmla="*/ 6 w 8"/>
                  <a:gd name="T11" fmla="*/ 8 h 8"/>
                  <a:gd name="T12" fmla="*/ 8 w 8"/>
                  <a:gd name="T13" fmla="*/ 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8"/>
                  <a:gd name="T23" fmla="*/ 8 w 8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8">
                    <a:moveTo>
                      <a:pt x="8" y="2"/>
                    </a:moveTo>
                    <a:lnTo>
                      <a:pt x="4" y="0"/>
                    </a:lnTo>
                    <a:lnTo>
                      <a:pt x="1" y="0"/>
                    </a:lnTo>
                    <a:lnTo>
                      <a:pt x="0" y="5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5" name="Freeform 497">
                <a:extLst>
                  <a:ext uri="{FF2B5EF4-FFF2-40B4-BE49-F238E27FC236}">
                    <a16:creationId xmlns:a16="http://schemas.microsoft.com/office/drawing/2014/main" id="{7910B26D-3B5A-5416-66A8-D12FE2373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845"/>
                <a:ext cx="16" cy="20"/>
              </a:xfrm>
              <a:custGeom>
                <a:avLst/>
                <a:gdLst>
                  <a:gd name="T0" fmla="*/ 11 w 16"/>
                  <a:gd name="T1" fmla="*/ 20 h 20"/>
                  <a:gd name="T2" fmla="*/ 15 w 16"/>
                  <a:gd name="T3" fmla="*/ 17 h 20"/>
                  <a:gd name="T4" fmla="*/ 16 w 16"/>
                  <a:gd name="T5" fmla="*/ 0 h 20"/>
                  <a:gd name="T6" fmla="*/ 15 w 16"/>
                  <a:gd name="T7" fmla="*/ 3 h 20"/>
                  <a:gd name="T8" fmla="*/ 5 w 16"/>
                  <a:gd name="T9" fmla="*/ 8 h 20"/>
                  <a:gd name="T10" fmla="*/ 5 w 16"/>
                  <a:gd name="T11" fmla="*/ 13 h 20"/>
                  <a:gd name="T12" fmla="*/ 2 w 16"/>
                  <a:gd name="T13" fmla="*/ 16 h 20"/>
                  <a:gd name="T14" fmla="*/ 0 w 16"/>
                  <a:gd name="T15" fmla="*/ 19 h 20"/>
                  <a:gd name="T16" fmla="*/ 7 w 16"/>
                  <a:gd name="T17" fmla="*/ 17 h 20"/>
                  <a:gd name="T18" fmla="*/ 11 w 16"/>
                  <a:gd name="T19" fmla="*/ 2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20"/>
                  <a:gd name="T32" fmla="*/ 16 w 16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20">
                    <a:moveTo>
                      <a:pt x="11" y="20"/>
                    </a:moveTo>
                    <a:lnTo>
                      <a:pt x="15" y="17"/>
                    </a:lnTo>
                    <a:lnTo>
                      <a:pt x="16" y="0"/>
                    </a:lnTo>
                    <a:lnTo>
                      <a:pt x="15" y="3"/>
                    </a:lnTo>
                    <a:lnTo>
                      <a:pt x="5" y="8"/>
                    </a:lnTo>
                    <a:lnTo>
                      <a:pt x="5" y="13"/>
                    </a:lnTo>
                    <a:lnTo>
                      <a:pt x="2" y="16"/>
                    </a:lnTo>
                    <a:lnTo>
                      <a:pt x="0" y="19"/>
                    </a:lnTo>
                    <a:lnTo>
                      <a:pt x="7" y="17"/>
                    </a:lnTo>
                    <a:lnTo>
                      <a:pt x="11" y="2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6" name="Freeform 498">
                <a:extLst>
                  <a:ext uri="{FF2B5EF4-FFF2-40B4-BE49-F238E27FC236}">
                    <a16:creationId xmlns:a16="http://schemas.microsoft.com/office/drawing/2014/main" id="{85BE280C-2B3F-D534-14B0-5F4AB66EB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845"/>
                <a:ext cx="16" cy="20"/>
              </a:xfrm>
              <a:custGeom>
                <a:avLst/>
                <a:gdLst>
                  <a:gd name="T0" fmla="*/ 11 w 16"/>
                  <a:gd name="T1" fmla="*/ 20 h 20"/>
                  <a:gd name="T2" fmla="*/ 15 w 16"/>
                  <a:gd name="T3" fmla="*/ 17 h 20"/>
                  <a:gd name="T4" fmla="*/ 16 w 16"/>
                  <a:gd name="T5" fmla="*/ 0 h 20"/>
                  <a:gd name="T6" fmla="*/ 15 w 16"/>
                  <a:gd name="T7" fmla="*/ 3 h 20"/>
                  <a:gd name="T8" fmla="*/ 5 w 16"/>
                  <a:gd name="T9" fmla="*/ 8 h 20"/>
                  <a:gd name="T10" fmla="*/ 5 w 16"/>
                  <a:gd name="T11" fmla="*/ 13 h 20"/>
                  <a:gd name="T12" fmla="*/ 2 w 16"/>
                  <a:gd name="T13" fmla="*/ 16 h 20"/>
                  <a:gd name="T14" fmla="*/ 0 w 16"/>
                  <a:gd name="T15" fmla="*/ 19 h 20"/>
                  <a:gd name="T16" fmla="*/ 7 w 16"/>
                  <a:gd name="T17" fmla="*/ 17 h 20"/>
                  <a:gd name="T18" fmla="*/ 11 w 16"/>
                  <a:gd name="T19" fmla="*/ 2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20"/>
                  <a:gd name="T32" fmla="*/ 16 w 16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20">
                    <a:moveTo>
                      <a:pt x="11" y="20"/>
                    </a:moveTo>
                    <a:lnTo>
                      <a:pt x="15" y="17"/>
                    </a:lnTo>
                    <a:lnTo>
                      <a:pt x="16" y="0"/>
                    </a:lnTo>
                    <a:lnTo>
                      <a:pt x="15" y="3"/>
                    </a:lnTo>
                    <a:lnTo>
                      <a:pt x="5" y="8"/>
                    </a:lnTo>
                    <a:lnTo>
                      <a:pt x="5" y="13"/>
                    </a:lnTo>
                    <a:lnTo>
                      <a:pt x="2" y="16"/>
                    </a:lnTo>
                    <a:lnTo>
                      <a:pt x="0" y="19"/>
                    </a:lnTo>
                    <a:lnTo>
                      <a:pt x="7" y="17"/>
                    </a:lnTo>
                    <a:lnTo>
                      <a:pt x="11" y="2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7" name="Freeform 499">
                <a:extLst>
                  <a:ext uri="{FF2B5EF4-FFF2-40B4-BE49-F238E27FC236}">
                    <a16:creationId xmlns:a16="http://schemas.microsoft.com/office/drawing/2014/main" id="{48EB397F-33A1-0405-CB91-A4212142E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" y="3489"/>
                <a:ext cx="188" cy="123"/>
              </a:xfrm>
              <a:custGeom>
                <a:avLst/>
                <a:gdLst>
                  <a:gd name="T0" fmla="*/ 188 w 188"/>
                  <a:gd name="T1" fmla="*/ 5 h 123"/>
                  <a:gd name="T2" fmla="*/ 185 w 188"/>
                  <a:gd name="T3" fmla="*/ 5 h 123"/>
                  <a:gd name="T4" fmla="*/ 185 w 188"/>
                  <a:gd name="T5" fmla="*/ 7 h 123"/>
                  <a:gd name="T6" fmla="*/ 184 w 188"/>
                  <a:gd name="T7" fmla="*/ 18 h 123"/>
                  <a:gd name="T8" fmla="*/ 155 w 188"/>
                  <a:gd name="T9" fmla="*/ 69 h 123"/>
                  <a:gd name="T10" fmla="*/ 153 w 188"/>
                  <a:gd name="T11" fmla="*/ 74 h 123"/>
                  <a:gd name="T12" fmla="*/ 158 w 188"/>
                  <a:gd name="T13" fmla="*/ 79 h 123"/>
                  <a:gd name="T14" fmla="*/ 163 w 188"/>
                  <a:gd name="T15" fmla="*/ 98 h 123"/>
                  <a:gd name="T16" fmla="*/ 153 w 188"/>
                  <a:gd name="T17" fmla="*/ 123 h 123"/>
                  <a:gd name="T18" fmla="*/ 123 w 188"/>
                  <a:gd name="T19" fmla="*/ 118 h 123"/>
                  <a:gd name="T20" fmla="*/ 104 w 188"/>
                  <a:gd name="T21" fmla="*/ 96 h 123"/>
                  <a:gd name="T22" fmla="*/ 71 w 188"/>
                  <a:gd name="T23" fmla="*/ 82 h 123"/>
                  <a:gd name="T24" fmla="*/ 39 w 188"/>
                  <a:gd name="T25" fmla="*/ 56 h 123"/>
                  <a:gd name="T26" fmla="*/ 7 w 188"/>
                  <a:gd name="T27" fmla="*/ 43 h 123"/>
                  <a:gd name="T28" fmla="*/ 2 w 188"/>
                  <a:gd name="T29" fmla="*/ 35 h 123"/>
                  <a:gd name="T30" fmla="*/ 0 w 188"/>
                  <a:gd name="T31" fmla="*/ 20 h 123"/>
                  <a:gd name="T32" fmla="*/ 4 w 188"/>
                  <a:gd name="T33" fmla="*/ 10 h 123"/>
                  <a:gd name="T34" fmla="*/ 8 w 188"/>
                  <a:gd name="T35" fmla="*/ 2 h 123"/>
                  <a:gd name="T36" fmla="*/ 13 w 188"/>
                  <a:gd name="T37" fmla="*/ 0 h 123"/>
                  <a:gd name="T38" fmla="*/ 23 w 188"/>
                  <a:gd name="T39" fmla="*/ 8 h 123"/>
                  <a:gd name="T40" fmla="*/ 29 w 188"/>
                  <a:gd name="T41" fmla="*/ 8 h 123"/>
                  <a:gd name="T42" fmla="*/ 48 w 188"/>
                  <a:gd name="T43" fmla="*/ 0 h 123"/>
                  <a:gd name="T44" fmla="*/ 69 w 188"/>
                  <a:gd name="T45" fmla="*/ 13 h 123"/>
                  <a:gd name="T46" fmla="*/ 74 w 188"/>
                  <a:gd name="T47" fmla="*/ 21 h 123"/>
                  <a:gd name="T48" fmla="*/ 122 w 188"/>
                  <a:gd name="T49" fmla="*/ 18 h 123"/>
                  <a:gd name="T50" fmla="*/ 141 w 188"/>
                  <a:gd name="T51" fmla="*/ 12 h 123"/>
                  <a:gd name="T52" fmla="*/ 161 w 188"/>
                  <a:gd name="T53" fmla="*/ 13 h 123"/>
                  <a:gd name="T54" fmla="*/ 168 w 188"/>
                  <a:gd name="T55" fmla="*/ 7 h 123"/>
                  <a:gd name="T56" fmla="*/ 180 w 188"/>
                  <a:gd name="T57" fmla="*/ 7 h 123"/>
                  <a:gd name="T58" fmla="*/ 188 w 188"/>
                  <a:gd name="T59" fmla="*/ 5 h 12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88"/>
                  <a:gd name="T91" fmla="*/ 0 h 123"/>
                  <a:gd name="T92" fmla="*/ 188 w 188"/>
                  <a:gd name="T93" fmla="*/ 123 h 12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88" h="123">
                    <a:moveTo>
                      <a:pt x="188" y="5"/>
                    </a:moveTo>
                    <a:lnTo>
                      <a:pt x="185" y="5"/>
                    </a:lnTo>
                    <a:lnTo>
                      <a:pt x="185" y="7"/>
                    </a:lnTo>
                    <a:lnTo>
                      <a:pt x="184" y="18"/>
                    </a:lnTo>
                    <a:lnTo>
                      <a:pt x="155" y="69"/>
                    </a:lnTo>
                    <a:lnTo>
                      <a:pt x="153" y="74"/>
                    </a:lnTo>
                    <a:lnTo>
                      <a:pt x="158" y="79"/>
                    </a:lnTo>
                    <a:lnTo>
                      <a:pt x="163" y="98"/>
                    </a:lnTo>
                    <a:lnTo>
                      <a:pt x="153" y="123"/>
                    </a:lnTo>
                    <a:lnTo>
                      <a:pt x="123" y="118"/>
                    </a:lnTo>
                    <a:lnTo>
                      <a:pt x="104" y="96"/>
                    </a:lnTo>
                    <a:lnTo>
                      <a:pt x="71" y="82"/>
                    </a:lnTo>
                    <a:lnTo>
                      <a:pt x="39" y="56"/>
                    </a:lnTo>
                    <a:lnTo>
                      <a:pt x="7" y="43"/>
                    </a:lnTo>
                    <a:lnTo>
                      <a:pt x="2" y="35"/>
                    </a:lnTo>
                    <a:lnTo>
                      <a:pt x="0" y="20"/>
                    </a:lnTo>
                    <a:lnTo>
                      <a:pt x="4" y="10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23" y="8"/>
                    </a:lnTo>
                    <a:lnTo>
                      <a:pt x="29" y="8"/>
                    </a:lnTo>
                    <a:lnTo>
                      <a:pt x="48" y="0"/>
                    </a:lnTo>
                    <a:lnTo>
                      <a:pt x="69" y="13"/>
                    </a:lnTo>
                    <a:lnTo>
                      <a:pt x="74" y="21"/>
                    </a:lnTo>
                    <a:lnTo>
                      <a:pt x="122" y="18"/>
                    </a:lnTo>
                    <a:lnTo>
                      <a:pt x="141" y="12"/>
                    </a:lnTo>
                    <a:lnTo>
                      <a:pt x="161" y="13"/>
                    </a:lnTo>
                    <a:lnTo>
                      <a:pt x="168" y="7"/>
                    </a:lnTo>
                    <a:lnTo>
                      <a:pt x="180" y="7"/>
                    </a:lnTo>
                    <a:lnTo>
                      <a:pt x="188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8" name="Freeform 500">
                <a:extLst>
                  <a:ext uri="{FF2B5EF4-FFF2-40B4-BE49-F238E27FC236}">
                    <a16:creationId xmlns:a16="http://schemas.microsoft.com/office/drawing/2014/main" id="{C1643FAA-332C-CB5B-1D83-36909544F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" y="3489"/>
                <a:ext cx="188" cy="123"/>
              </a:xfrm>
              <a:custGeom>
                <a:avLst/>
                <a:gdLst>
                  <a:gd name="T0" fmla="*/ 188 w 188"/>
                  <a:gd name="T1" fmla="*/ 5 h 123"/>
                  <a:gd name="T2" fmla="*/ 185 w 188"/>
                  <a:gd name="T3" fmla="*/ 5 h 123"/>
                  <a:gd name="T4" fmla="*/ 185 w 188"/>
                  <a:gd name="T5" fmla="*/ 7 h 123"/>
                  <a:gd name="T6" fmla="*/ 184 w 188"/>
                  <a:gd name="T7" fmla="*/ 18 h 123"/>
                  <a:gd name="T8" fmla="*/ 155 w 188"/>
                  <a:gd name="T9" fmla="*/ 69 h 123"/>
                  <a:gd name="T10" fmla="*/ 153 w 188"/>
                  <a:gd name="T11" fmla="*/ 74 h 123"/>
                  <a:gd name="T12" fmla="*/ 158 w 188"/>
                  <a:gd name="T13" fmla="*/ 79 h 123"/>
                  <a:gd name="T14" fmla="*/ 163 w 188"/>
                  <a:gd name="T15" fmla="*/ 98 h 123"/>
                  <a:gd name="T16" fmla="*/ 153 w 188"/>
                  <a:gd name="T17" fmla="*/ 123 h 123"/>
                  <a:gd name="T18" fmla="*/ 123 w 188"/>
                  <a:gd name="T19" fmla="*/ 118 h 123"/>
                  <a:gd name="T20" fmla="*/ 104 w 188"/>
                  <a:gd name="T21" fmla="*/ 96 h 123"/>
                  <a:gd name="T22" fmla="*/ 71 w 188"/>
                  <a:gd name="T23" fmla="*/ 82 h 123"/>
                  <a:gd name="T24" fmla="*/ 39 w 188"/>
                  <a:gd name="T25" fmla="*/ 56 h 123"/>
                  <a:gd name="T26" fmla="*/ 7 w 188"/>
                  <a:gd name="T27" fmla="*/ 43 h 123"/>
                  <a:gd name="T28" fmla="*/ 2 w 188"/>
                  <a:gd name="T29" fmla="*/ 35 h 123"/>
                  <a:gd name="T30" fmla="*/ 0 w 188"/>
                  <a:gd name="T31" fmla="*/ 20 h 123"/>
                  <a:gd name="T32" fmla="*/ 4 w 188"/>
                  <a:gd name="T33" fmla="*/ 10 h 123"/>
                  <a:gd name="T34" fmla="*/ 8 w 188"/>
                  <a:gd name="T35" fmla="*/ 2 h 123"/>
                  <a:gd name="T36" fmla="*/ 13 w 188"/>
                  <a:gd name="T37" fmla="*/ 0 h 123"/>
                  <a:gd name="T38" fmla="*/ 23 w 188"/>
                  <a:gd name="T39" fmla="*/ 8 h 123"/>
                  <a:gd name="T40" fmla="*/ 29 w 188"/>
                  <a:gd name="T41" fmla="*/ 8 h 123"/>
                  <a:gd name="T42" fmla="*/ 48 w 188"/>
                  <a:gd name="T43" fmla="*/ 0 h 123"/>
                  <a:gd name="T44" fmla="*/ 69 w 188"/>
                  <a:gd name="T45" fmla="*/ 13 h 123"/>
                  <a:gd name="T46" fmla="*/ 74 w 188"/>
                  <a:gd name="T47" fmla="*/ 21 h 123"/>
                  <a:gd name="T48" fmla="*/ 122 w 188"/>
                  <a:gd name="T49" fmla="*/ 18 h 123"/>
                  <a:gd name="T50" fmla="*/ 141 w 188"/>
                  <a:gd name="T51" fmla="*/ 12 h 123"/>
                  <a:gd name="T52" fmla="*/ 161 w 188"/>
                  <a:gd name="T53" fmla="*/ 13 h 123"/>
                  <a:gd name="T54" fmla="*/ 168 w 188"/>
                  <a:gd name="T55" fmla="*/ 7 h 123"/>
                  <a:gd name="T56" fmla="*/ 180 w 188"/>
                  <a:gd name="T57" fmla="*/ 7 h 123"/>
                  <a:gd name="T58" fmla="*/ 188 w 188"/>
                  <a:gd name="T59" fmla="*/ 5 h 12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88"/>
                  <a:gd name="T91" fmla="*/ 0 h 123"/>
                  <a:gd name="T92" fmla="*/ 188 w 188"/>
                  <a:gd name="T93" fmla="*/ 123 h 12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88" h="123">
                    <a:moveTo>
                      <a:pt x="188" y="5"/>
                    </a:moveTo>
                    <a:lnTo>
                      <a:pt x="185" y="5"/>
                    </a:lnTo>
                    <a:lnTo>
                      <a:pt x="185" y="7"/>
                    </a:lnTo>
                    <a:lnTo>
                      <a:pt x="184" y="18"/>
                    </a:lnTo>
                    <a:lnTo>
                      <a:pt x="155" y="69"/>
                    </a:lnTo>
                    <a:lnTo>
                      <a:pt x="153" y="74"/>
                    </a:lnTo>
                    <a:lnTo>
                      <a:pt x="158" y="79"/>
                    </a:lnTo>
                    <a:lnTo>
                      <a:pt x="163" y="98"/>
                    </a:lnTo>
                    <a:lnTo>
                      <a:pt x="153" y="123"/>
                    </a:lnTo>
                    <a:lnTo>
                      <a:pt x="123" y="118"/>
                    </a:lnTo>
                    <a:lnTo>
                      <a:pt x="104" y="96"/>
                    </a:lnTo>
                    <a:lnTo>
                      <a:pt x="71" y="82"/>
                    </a:lnTo>
                    <a:lnTo>
                      <a:pt x="39" y="56"/>
                    </a:lnTo>
                    <a:lnTo>
                      <a:pt x="7" y="43"/>
                    </a:lnTo>
                    <a:lnTo>
                      <a:pt x="2" y="35"/>
                    </a:lnTo>
                    <a:lnTo>
                      <a:pt x="0" y="20"/>
                    </a:lnTo>
                    <a:lnTo>
                      <a:pt x="4" y="10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23" y="8"/>
                    </a:lnTo>
                    <a:lnTo>
                      <a:pt x="29" y="8"/>
                    </a:lnTo>
                    <a:lnTo>
                      <a:pt x="48" y="0"/>
                    </a:lnTo>
                    <a:lnTo>
                      <a:pt x="69" y="13"/>
                    </a:lnTo>
                    <a:lnTo>
                      <a:pt x="74" y="21"/>
                    </a:lnTo>
                    <a:lnTo>
                      <a:pt x="122" y="18"/>
                    </a:lnTo>
                    <a:lnTo>
                      <a:pt x="141" y="12"/>
                    </a:lnTo>
                    <a:lnTo>
                      <a:pt x="161" y="13"/>
                    </a:lnTo>
                    <a:lnTo>
                      <a:pt x="168" y="7"/>
                    </a:lnTo>
                    <a:lnTo>
                      <a:pt x="180" y="7"/>
                    </a:lnTo>
                    <a:lnTo>
                      <a:pt x="188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Freeform 501">
                <a:extLst>
                  <a:ext uri="{FF2B5EF4-FFF2-40B4-BE49-F238E27FC236}">
                    <a16:creationId xmlns:a16="http://schemas.microsoft.com/office/drawing/2014/main" id="{4A120831-2815-44AC-98AE-C9CBED151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1" y="3233"/>
                <a:ext cx="85" cy="177"/>
              </a:xfrm>
              <a:custGeom>
                <a:avLst/>
                <a:gdLst>
                  <a:gd name="T0" fmla="*/ 61 w 85"/>
                  <a:gd name="T1" fmla="*/ 0 h 177"/>
                  <a:gd name="T2" fmla="*/ 72 w 85"/>
                  <a:gd name="T3" fmla="*/ 6 h 177"/>
                  <a:gd name="T4" fmla="*/ 74 w 85"/>
                  <a:gd name="T5" fmla="*/ 9 h 177"/>
                  <a:gd name="T6" fmla="*/ 78 w 85"/>
                  <a:gd name="T7" fmla="*/ 14 h 177"/>
                  <a:gd name="T8" fmla="*/ 85 w 85"/>
                  <a:gd name="T9" fmla="*/ 49 h 177"/>
                  <a:gd name="T10" fmla="*/ 72 w 85"/>
                  <a:gd name="T11" fmla="*/ 146 h 177"/>
                  <a:gd name="T12" fmla="*/ 67 w 85"/>
                  <a:gd name="T13" fmla="*/ 153 h 177"/>
                  <a:gd name="T14" fmla="*/ 66 w 85"/>
                  <a:gd name="T15" fmla="*/ 159 h 177"/>
                  <a:gd name="T16" fmla="*/ 59 w 85"/>
                  <a:gd name="T17" fmla="*/ 162 h 177"/>
                  <a:gd name="T18" fmla="*/ 46 w 85"/>
                  <a:gd name="T19" fmla="*/ 158 h 177"/>
                  <a:gd name="T20" fmla="*/ 40 w 85"/>
                  <a:gd name="T21" fmla="*/ 161 h 177"/>
                  <a:gd name="T22" fmla="*/ 34 w 85"/>
                  <a:gd name="T23" fmla="*/ 170 h 177"/>
                  <a:gd name="T24" fmla="*/ 26 w 85"/>
                  <a:gd name="T25" fmla="*/ 175 h 177"/>
                  <a:gd name="T26" fmla="*/ 16 w 85"/>
                  <a:gd name="T27" fmla="*/ 177 h 177"/>
                  <a:gd name="T28" fmla="*/ 2 w 85"/>
                  <a:gd name="T29" fmla="*/ 153 h 177"/>
                  <a:gd name="T30" fmla="*/ 0 w 85"/>
                  <a:gd name="T31" fmla="*/ 143 h 177"/>
                  <a:gd name="T32" fmla="*/ 2 w 85"/>
                  <a:gd name="T33" fmla="*/ 138 h 177"/>
                  <a:gd name="T34" fmla="*/ 0 w 85"/>
                  <a:gd name="T35" fmla="*/ 129 h 177"/>
                  <a:gd name="T36" fmla="*/ 7 w 85"/>
                  <a:gd name="T37" fmla="*/ 108 h 177"/>
                  <a:gd name="T38" fmla="*/ 11 w 85"/>
                  <a:gd name="T39" fmla="*/ 105 h 177"/>
                  <a:gd name="T40" fmla="*/ 13 w 85"/>
                  <a:gd name="T41" fmla="*/ 99 h 177"/>
                  <a:gd name="T42" fmla="*/ 10 w 85"/>
                  <a:gd name="T43" fmla="*/ 95 h 177"/>
                  <a:gd name="T44" fmla="*/ 10 w 85"/>
                  <a:gd name="T45" fmla="*/ 49 h 177"/>
                  <a:gd name="T46" fmla="*/ 8 w 85"/>
                  <a:gd name="T47" fmla="*/ 48 h 177"/>
                  <a:gd name="T48" fmla="*/ 3 w 85"/>
                  <a:gd name="T49" fmla="*/ 48 h 177"/>
                  <a:gd name="T50" fmla="*/ 2 w 85"/>
                  <a:gd name="T51" fmla="*/ 40 h 177"/>
                  <a:gd name="T52" fmla="*/ 5 w 85"/>
                  <a:gd name="T53" fmla="*/ 19 h 177"/>
                  <a:gd name="T54" fmla="*/ 5 w 85"/>
                  <a:gd name="T55" fmla="*/ 17 h 177"/>
                  <a:gd name="T56" fmla="*/ 13 w 85"/>
                  <a:gd name="T57" fmla="*/ 27 h 177"/>
                  <a:gd name="T58" fmla="*/ 24 w 85"/>
                  <a:gd name="T59" fmla="*/ 27 h 177"/>
                  <a:gd name="T60" fmla="*/ 46 w 85"/>
                  <a:gd name="T61" fmla="*/ 11 h 177"/>
                  <a:gd name="T62" fmla="*/ 53 w 85"/>
                  <a:gd name="T63" fmla="*/ 9 h 177"/>
                  <a:gd name="T64" fmla="*/ 61 w 85"/>
                  <a:gd name="T65" fmla="*/ 0 h 1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5"/>
                  <a:gd name="T100" fmla="*/ 0 h 177"/>
                  <a:gd name="T101" fmla="*/ 85 w 85"/>
                  <a:gd name="T102" fmla="*/ 177 h 1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5" h="177">
                    <a:moveTo>
                      <a:pt x="61" y="0"/>
                    </a:moveTo>
                    <a:lnTo>
                      <a:pt x="72" y="6"/>
                    </a:lnTo>
                    <a:lnTo>
                      <a:pt x="74" y="9"/>
                    </a:lnTo>
                    <a:lnTo>
                      <a:pt x="78" y="14"/>
                    </a:lnTo>
                    <a:lnTo>
                      <a:pt x="85" y="49"/>
                    </a:lnTo>
                    <a:lnTo>
                      <a:pt x="72" y="146"/>
                    </a:lnTo>
                    <a:lnTo>
                      <a:pt x="67" y="153"/>
                    </a:lnTo>
                    <a:lnTo>
                      <a:pt x="66" y="159"/>
                    </a:lnTo>
                    <a:lnTo>
                      <a:pt x="59" y="162"/>
                    </a:lnTo>
                    <a:lnTo>
                      <a:pt x="46" y="158"/>
                    </a:lnTo>
                    <a:lnTo>
                      <a:pt x="40" y="161"/>
                    </a:lnTo>
                    <a:lnTo>
                      <a:pt x="34" y="170"/>
                    </a:lnTo>
                    <a:lnTo>
                      <a:pt x="26" y="175"/>
                    </a:lnTo>
                    <a:lnTo>
                      <a:pt x="16" y="177"/>
                    </a:lnTo>
                    <a:lnTo>
                      <a:pt x="2" y="153"/>
                    </a:lnTo>
                    <a:lnTo>
                      <a:pt x="0" y="143"/>
                    </a:lnTo>
                    <a:lnTo>
                      <a:pt x="2" y="138"/>
                    </a:lnTo>
                    <a:lnTo>
                      <a:pt x="0" y="129"/>
                    </a:lnTo>
                    <a:lnTo>
                      <a:pt x="7" y="108"/>
                    </a:lnTo>
                    <a:lnTo>
                      <a:pt x="11" y="105"/>
                    </a:lnTo>
                    <a:lnTo>
                      <a:pt x="13" y="99"/>
                    </a:lnTo>
                    <a:lnTo>
                      <a:pt x="10" y="95"/>
                    </a:lnTo>
                    <a:lnTo>
                      <a:pt x="10" y="49"/>
                    </a:lnTo>
                    <a:lnTo>
                      <a:pt x="8" y="48"/>
                    </a:lnTo>
                    <a:lnTo>
                      <a:pt x="3" y="48"/>
                    </a:lnTo>
                    <a:lnTo>
                      <a:pt x="2" y="40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13" y="27"/>
                    </a:lnTo>
                    <a:lnTo>
                      <a:pt x="24" y="27"/>
                    </a:lnTo>
                    <a:lnTo>
                      <a:pt x="46" y="11"/>
                    </a:lnTo>
                    <a:lnTo>
                      <a:pt x="53" y="9"/>
                    </a:lnTo>
                    <a:lnTo>
                      <a:pt x="61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0" name="Freeform 502">
                <a:extLst>
                  <a:ext uri="{FF2B5EF4-FFF2-40B4-BE49-F238E27FC236}">
                    <a16:creationId xmlns:a16="http://schemas.microsoft.com/office/drawing/2014/main" id="{F29C32F9-E0E9-5320-5E03-1EE6AF57E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1" y="3233"/>
                <a:ext cx="85" cy="177"/>
              </a:xfrm>
              <a:custGeom>
                <a:avLst/>
                <a:gdLst>
                  <a:gd name="T0" fmla="*/ 61 w 85"/>
                  <a:gd name="T1" fmla="*/ 0 h 177"/>
                  <a:gd name="T2" fmla="*/ 72 w 85"/>
                  <a:gd name="T3" fmla="*/ 6 h 177"/>
                  <a:gd name="T4" fmla="*/ 74 w 85"/>
                  <a:gd name="T5" fmla="*/ 9 h 177"/>
                  <a:gd name="T6" fmla="*/ 78 w 85"/>
                  <a:gd name="T7" fmla="*/ 14 h 177"/>
                  <a:gd name="T8" fmla="*/ 85 w 85"/>
                  <a:gd name="T9" fmla="*/ 49 h 177"/>
                  <a:gd name="T10" fmla="*/ 72 w 85"/>
                  <a:gd name="T11" fmla="*/ 146 h 177"/>
                  <a:gd name="T12" fmla="*/ 67 w 85"/>
                  <a:gd name="T13" fmla="*/ 153 h 177"/>
                  <a:gd name="T14" fmla="*/ 66 w 85"/>
                  <a:gd name="T15" fmla="*/ 159 h 177"/>
                  <a:gd name="T16" fmla="*/ 59 w 85"/>
                  <a:gd name="T17" fmla="*/ 162 h 177"/>
                  <a:gd name="T18" fmla="*/ 46 w 85"/>
                  <a:gd name="T19" fmla="*/ 158 h 177"/>
                  <a:gd name="T20" fmla="*/ 40 w 85"/>
                  <a:gd name="T21" fmla="*/ 161 h 177"/>
                  <a:gd name="T22" fmla="*/ 34 w 85"/>
                  <a:gd name="T23" fmla="*/ 170 h 177"/>
                  <a:gd name="T24" fmla="*/ 26 w 85"/>
                  <a:gd name="T25" fmla="*/ 175 h 177"/>
                  <a:gd name="T26" fmla="*/ 16 w 85"/>
                  <a:gd name="T27" fmla="*/ 177 h 177"/>
                  <a:gd name="T28" fmla="*/ 2 w 85"/>
                  <a:gd name="T29" fmla="*/ 153 h 177"/>
                  <a:gd name="T30" fmla="*/ 0 w 85"/>
                  <a:gd name="T31" fmla="*/ 143 h 177"/>
                  <a:gd name="T32" fmla="*/ 2 w 85"/>
                  <a:gd name="T33" fmla="*/ 138 h 177"/>
                  <a:gd name="T34" fmla="*/ 0 w 85"/>
                  <a:gd name="T35" fmla="*/ 129 h 177"/>
                  <a:gd name="T36" fmla="*/ 7 w 85"/>
                  <a:gd name="T37" fmla="*/ 108 h 177"/>
                  <a:gd name="T38" fmla="*/ 11 w 85"/>
                  <a:gd name="T39" fmla="*/ 105 h 177"/>
                  <a:gd name="T40" fmla="*/ 13 w 85"/>
                  <a:gd name="T41" fmla="*/ 99 h 177"/>
                  <a:gd name="T42" fmla="*/ 10 w 85"/>
                  <a:gd name="T43" fmla="*/ 95 h 177"/>
                  <a:gd name="T44" fmla="*/ 10 w 85"/>
                  <a:gd name="T45" fmla="*/ 49 h 177"/>
                  <a:gd name="T46" fmla="*/ 8 w 85"/>
                  <a:gd name="T47" fmla="*/ 48 h 177"/>
                  <a:gd name="T48" fmla="*/ 3 w 85"/>
                  <a:gd name="T49" fmla="*/ 48 h 177"/>
                  <a:gd name="T50" fmla="*/ 2 w 85"/>
                  <a:gd name="T51" fmla="*/ 40 h 177"/>
                  <a:gd name="T52" fmla="*/ 5 w 85"/>
                  <a:gd name="T53" fmla="*/ 19 h 177"/>
                  <a:gd name="T54" fmla="*/ 5 w 85"/>
                  <a:gd name="T55" fmla="*/ 17 h 177"/>
                  <a:gd name="T56" fmla="*/ 13 w 85"/>
                  <a:gd name="T57" fmla="*/ 27 h 177"/>
                  <a:gd name="T58" fmla="*/ 24 w 85"/>
                  <a:gd name="T59" fmla="*/ 27 h 177"/>
                  <a:gd name="T60" fmla="*/ 46 w 85"/>
                  <a:gd name="T61" fmla="*/ 11 h 177"/>
                  <a:gd name="T62" fmla="*/ 53 w 85"/>
                  <a:gd name="T63" fmla="*/ 9 h 177"/>
                  <a:gd name="T64" fmla="*/ 61 w 85"/>
                  <a:gd name="T65" fmla="*/ 0 h 1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5"/>
                  <a:gd name="T100" fmla="*/ 0 h 177"/>
                  <a:gd name="T101" fmla="*/ 85 w 85"/>
                  <a:gd name="T102" fmla="*/ 177 h 17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5" h="177">
                    <a:moveTo>
                      <a:pt x="61" y="0"/>
                    </a:moveTo>
                    <a:lnTo>
                      <a:pt x="72" y="6"/>
                    </a:lnTo>
                    <a:lnTo>
                      <a:pt x="74" y="9"/>
                    </a:lnTo>
                    <a:lnTo>
                      <a:pt x="78" y="14"/>
                    </a:lnTo>
                    <a:lnTo>
                      <a:pt x="85" y="49"/>
                    </a:lnTo>
                    <a:lnTo>
                      <a:pt x="72" y="146"/>
                    </a:lnTo>
                    <a:lnTo>
                      <a:pt x="67" y="153"/>
                    </a:lnTo>
                    <a:lnTo>
                      <a:pt x="66" y="159"/>
                    </a:lnTo>
                    <a:lnTo>
                      <a:pt x="59" y="162"/>
                    </a:lnTo>
                    <a:lnTo>
                      <a:pt x="46" y="158"/>
                    </a:lnTo>
                    <a:lnTo>
                      <a:pt x="40" y="161"/>
                    </a:lnTo>
                    <a:lnTo>
                      <a:pt x="34" y="170"/>
                    </a:lnTo>
                    <a:lnTo>
                      <a:pt x="26" y="175"/>
                    </a:lnTo>
                    <a:lnTo>
                      <a:pt x="16" y="177"/>
                    </a:lnTo>
                    <a:lnTo>
                      <a:pt x="2" y="153"/>
                    </a:lnTo>
                    <a:lnTo>
                      <a:pt x="0" y="143"/>
                    </a:lnTo>
                    <a:lnTo>
                      <a:pt x="2" y="138"/>
                    </a:lnTo>
                    <a:lnTo>
                      <a:pt x="0" y="129"/>
                    </a:lnTo>
                    <a:lnTo>
                      <a:pt x="7" y="108"/>
                    </a:lnTo>
                    <a:lnTo>
                      <a:pt x="11" y="105"/>
                    </a:lnTo>
                    <a:lnTo>
                      <a:pt x="13" y="99"/>
                    </a:lnTo>
                    <a:lnTo>
                      <a:pt x="10" y="95"/>
                    </a:lnTo>
                    <a:lnTo>
                      <a:pt x="10" y="49"/>
                    </a:lnTo>
                    <a:lnTo>
                      <a:pt x="8" y="48"/>
                    </a:lnTo>
                    <a:lnTo>
                      <a:pt x="3" y="48"/>
                    </a:lnTo>
                    <a:lnTo>
                      <a:pt x="2" y="40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13" y="27"/>
                    </a:lnTo>
                    <a:lnTo>
                      <a:pt x="24" y="27"/>
                    </a:lnTo>
                    <a:lnTo>
                      <a:pt x="46" y="11"/>
                    </a:lnTo>
                    <a:lnTo>
                      <a:pt x="53" y="9"/>
                    </a:lnTo>
                    <a:lnTo>
                      <a:pt x="61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1" name="Freeform 503">
                <a:extLst>
                  <a:ext uri="{FF2B5EF4-FFF2-40B4-BE49-F238E27FC236}">
                    <a16:creationId xmlns:a16="http://schemas.microsoft.com/office/drawing/2014/main" id="{F42F199E-0E3E-D7D3-4A4F-830D33020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306"/>
                <a:ext cx="17" cy="16"/>
              </a:xfrm>
              <a:custGeom>
                <a:avLst/>
                <a:gdLst>
                  <a:gd name="T0" fmla="*/ 13 w 17"/>
                  <a:gd name="T1" fmla="*/ 14 h 16"/>
                  <a:gd name="T2" fmla="*/ 17 w 17"/>
                  <a:gd name="T3" fmla="*/ 11 h 16"/>
                  <a:gd name="T4" fmla="*/ 16 w 17"/>
                  <a:gd name="T5" fmla="*/ 10 h 16"/>
                  <a:gd name="T6" fmla="*/ 14 w 17"/>
                  <a:gd name="T7" fmla="*/ 2 h 16"/>
                  <a:gd name="T8" fmla="*/ 9 w 17"/>
                  <a:gd name="T9" fmla="*/ 0 h 16"/>
                  <a:gd name="T10" fmla="*/ 0 w 17"/>
                  <a:gd name="T11" fmla="*/ 10 h 16"/>
                  <a:gd name="T12" fmla="*/ 1 w 17"/>
                  <a:gd name="T13" fmla="*/ 13 h 16"/>
                  <a:gd name="T14" fmla="*/ 8 w 17"/>
                  <a:gd name="T15" fmla="*/ 16 h 16"/>
                  <a:gd name="T16" fmla="*/ 13 w 17"/>
                  <a:gd name="T17" fmla="*/ 14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6"/>
                  <a:gd name="T29" fmla="*/ 17 w 17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6">
                    <a:moveTo>
                      <a:pt x="13" y="14"/>
                    </a:moveTo>
                    <a:lnTo>
                      <a:pt x="17" y="11"/>
                    </a:lnTo>
                    <a:lnTo>
                      <a:pt x="16" y="10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8" y="16"/>
                    </a:lnTo>
                    <a:lnTo>
                      <a:pt x="13" y="14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2" name="Freeform 504">
                <a:extLst>
                  <a:ext uri="{FF2B5EF4-FFF2-40B4-BE49-F238E27FC236}">
                    <a16:creationId xmlns:a16="http://schemas.microsoft.com/office/drawing/2014/main" id="{05721F21-7FD0-1D07-8F1C-98D0BC472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306"/>
                <a:ext cx="17" cy="16"/>
              </a:xfrm>
              <a:custGeom>
                <a:avLst/>
                <a:gdLst>
                  <a:gd name="T0" fmla="*/ 13 w 17"/>
                  <a:gd name="T1" fmla="*/ 14 h 16"/>
                  <a:gd name="T2" fmla="*/ 17 w 17"/>
                  <a:gd name="T3" fmla="*/ 11 h 16"/>
                  <a:gd name="T4" fmla="*/ 16 w 17"/>
                  <a:gd name="T5" fmla="*/ 10 h 16"/>
                  <a:gd name="T6" fmla="*/ 14 w 17"/>
                  <a:gd name="T7" fmla="*/ 2 h 16"/>
                  <a:gd name="T8" fmla="*/ 9 w 17"/>
                  <a:gd name="T9" fmla="*/ 0 h 16"/>
                  <a:gd name="T10" fmla="*/ 0 w 17"/>
                  <a:gd name="T11" fmla="*/ 10 h 16"/>
                  <a:gd name="T12" fmla="*/ 1 w 17"/>
                  <a:gd name="T13" fmla="*/ 13 h 16"/>
                  <a:gd name="T14" fmla="*/ 8 w 17"/>
                  <a:gd name="T15" fmla="*/ 16 h 16"/>
                  <a:gd name="T16" fmla="*/ 13 w 17"/>
                  <a:gd name="T17" fmla="*/ 14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6"/>
                  <a:gd name="T29" fmla="*/ 17 w 17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6">
                    <a:moveTo>
                      <a:pt x="13" y="14"/>
                    </a:moveTo>
                    <a:lnTo>
                      <a:pt x="17" y="11"/>
                    </a:lnTo>
                    <a:lnTo>
                      <a:pt x="16" y="10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8" y="16"/>
                    </a:lnTo>
                    <a:lnTo>
                      <a:pt x="13" y="14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3" name="Freeform 505">
                <a:extLst>
                  <a:ext uri="{FF2B5EF4-FFF2-40B4-BE49-F238E27FC236}">
                    <a16:creationId xmlns:a16="http://schemas.microsoft.com/office/drawing/2014/main" id="{015FEB8E-1E7D-8D5E-4D78-3787D9257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" y="3365"/>
                <a:ext cx="19" cy="16"/>
              </a:xfrm>
              <a:custGeom>
                <a:avLst/>
                <a:gdLst>
                  <a:gd name="T0" fmla="*/ 19 w 19"/>
                  <a:gd name="T1" fmla="*/ 5 h 16"/>
                  <a:gd name="T2" fmla="*/ 18 w 19"/>
                  <a:gd name="T3" fmla="*/ 5 h 16"/>
                  <a:gd name="T4" fmla="*/ 18 w 19"/>
                  <a:gd name="T5" fmla="*/ 0 h 16"/>
                  <a:gd name="T6" fmla="*/ 10 w 19"/>
                  <a:gd name="T7" fmla="*/ 0 h 16"/>
                  <a:gd name="T8" fmla="*/ 2 w 19"/>
                  <a:gd name="T9" fmla="*/ 3 h 16"/>
                  <a:gd name="T10" fmla="*/ 0 w 19"/>
                  <a:gd name="T11" fmla="*/ 13 h 16"/>
                  <a:gd name="T12" fmla="*/ 5 w 19"/>
                  <a:gd name="T13" fmla="*/ 16 h 16"/>
                  <a:gd name="T14" fmla="*/ 7 w 19"/>
                  <a:gd name="T15" fmla="*/ 11 h 16"/>
                  <a:gd name="T16" fmla="*/ 15 w 19"/>
                  <a:gd name="T17" fmla="*/ 14 h 16"/>
                  <a:gd name="T18" fmla="*/ 19 w 19"/>
                  <a:gd name="T19" fmla="*/ 5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"/>
                  <a:gd name="T31" fmla="*/ 0 h 16"/>
                  <a:gd name="T32" fmla="*/ 19 w 19"/>
                  <a:gd name="T33" fmla="*/ 16 h 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" h="16">
                    <a:moveTo>
                      <a:pt x="19" y="5"/>
                    </a:moveTo>
                    <a:lnTo>
                      <a:pt x="18" y="5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0" y="13"/>
                    </a:lnTo>
                    <a:lnTo>
                      <a:pt x="5" y="16"/>
                    </a:lnTo>
                    <a:lnTo>
                      <a:pt x="7" y="11"/>
                    </a:lnTo>
                    <a:lnTo>
                      <a:pt x="15" y="14"/>
                    </a:lnTo>
                    <a:lnTo>
                      <a:pt x="19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4" name="Freeform 506">
                <a:extLst>
                  <a:ext uri="{FF2B5EF4-FFF2-40B4-BE49-F238E27FC236}">
                    <a16:creationId xmlns:a16="http://schemas.microsoft.com/office/drawing/2014/main" id="{E7583D8A-939C-CD4D-FCEB-F3D61282B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" y="3365"/>
                <a:ext cx="19" cy="16"/>
              </a:xfrm>
              <a:custGeom>
                <a:avLst/>
                <a:gdLst>
                  <a:gd name="T0" fmla="*/ 19 w 19"/>
                  <a:gd name="T1" fmla="*/ 5 h 16"/>
                  <a:gd name="T2" fmla="*/ 18 w 19"/>
                  <a:gd name="T3" fmla="*/ 5 h 16"/>
                  <a:gd name="T4" fmla="*/ 18 w 19"/>
                  <a:gd name="T5" fmla="*/ 0 h 16"/>
                  <a:gd name="T6" fmla="*/ 10 w 19"/>
                  <a:gd name="T7" fmla="*/ 0 h 16"/>
                  <a:gd name="T8" fmla="*/ 2 w 19"/>
                  <a:gd name="T9" fmla="*/ 3 h 16"/>
                  <a:gd name="T10" fmla="*/ 0 w 19"/>
                  <a:gd name="T11" fmla="*/ 13 h 16"/>
                  <a:gd name="T12" fmla="*/ 5 w 19"/>
                  <a:gd name="T13" fmla="*/ 16 h 16"/>
                  <a:gd name="T14" fmla="*/ 7 w 19"/>
                  <a:gd name="T15" fmla="*/ 11 h 16"/>
                  <a:gd name="T16" fmla="*/ 15 w 19"/>
                  <a:gd name="T17" fmla="*/ 14 h 16"/>
                  <a:gd name="T18" fmla="*/ 19 w 19"/>
                  <a:gd name="T19" fmla="*/ 5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"/>
                  <a:gd name="T31" fmla="*/ 0 h 16"/>
                  <a:gd name="T32" fmla="*/ 19 w 19"/>
                  <a:gd name="T33" fmla="*/ 16 h 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" h="16">
                    <a:moveTo>
                      <a:pt x="19" y="5"/>
                    </a:moveTo>
                    <a:lnTo>
                      <a:pt x="18" y="5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0" y="13"/>
                    </a:lnTo>
                    <a:lnTo>
                      <a:pt x="5" y="16"/>
                    </a:lnTo>
                    <a:lnTo>
                      <a:pt x="7" y="11"/>
                    </a:lnTo>
                    <a:lnTo>
                      <a:pt x="15" y="14"/>
                    </a:lnTo>
                    <a:lnTo>
                      <a:pt x="19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5" name="Freeform 507">
                <a:extLst>
                  <a:ext uri="{FF2B5EF4-FFF2-40B4-BE49-F238E27FC236}">
                    <a16:creationId xmlns:a16="http://schemas.microsoft.com/office/drawing/2014/main" id="{AA6E38C8-8BC0-78E0-804C-12C7379F3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1" y="3400"/>
                <a:ext cx="46" cy="34"/>
              </a:xfrm>
              <a:custGeom>
                <a:avLst/>
                <a:gdLst>
                  <a:gd name="T0" fmla="*/ 40 w 46"/>
                  <a:gd name="T1" fmla="*/ 27 h 34"/>
                  <a:gd name="T2" fmla="*/ 46 w 46"/>
                  <a:gd name="T3" fmla="*/ 29 h 34"/>
                  <a:gd name="T4" fmla="*/ 27 w 46"/>
                  <a:gd name="T5" fmla="*/ 0 h 34"/>
                  <a:gd name="T6" fmla="*/ 3 w 46"/>
                  <a:gd name="T7" fmla="*/ 15 h 34"/>
                  <a:gd name="T8" fmla="*/ 0 w 46"/>
                  <a:gd name="T9" fmla="*/ 24 h 34"/>
                  <a:gd name="T10" fmla="*/ 8 w 46"/>
                  <a:gd name="T11" fmla="*/ 26 h 34"/>
                  <a:gd name="T12" fmla="*/ 16 w 46"/>
                  <a:gd name="T13" fmla="*/ 21 h 34"/>
                  <a:gd name="T14" fmla="*/ 22 w 46"/>
                  <a:gd name="T15" fmla="*/ 19 h 34"/>
                  <a:gd name="T16" fmla="*/ 17 w 46"/>
                  <a:gd name="T17" fmla="*/ 30 h 34"/>
                  <a:gd name="T18" fmla="*/ 27 w 46"/>
                  <a:gd name="T19" fmla="*/ 34 h 34"/>
                  <a:gd name="T20" fmla="*/ 35 w 46"/>
                  <a:gd name="T21" fmla="*/ 29 h 34"/>
                  <a:gd name="T22" fmla="*/ 35 w 46"/>
                  <a:gd name="T23" fmla="*/ 24 h 34"/>
                  <a:gd name="T24" fmla="*/ 40 w 46"/>
                  <a:gd name="T25" fmla="*/ 27 h 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"/>
                  <a:gd name="T40" fmla="*/ 0 h 34"/>
                  <a:gd name="T41" fmla="*/ 46 w 46"/>
                  <a:gd name="T42" fmla="*/ 34 h 3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" h="34">
                    <a:moveTo>
                      <a:pt x="40" y="27"/>
                    </a:moveTo>
                    <a:lnTo>
                      <a:pt x="46" y="29"/>
                    </a:lnTo>
                    <a:lnTo>
                      <a:pt x="27" y="0"/>
                    </a:lnTo>
                    <a:lnTo>
                      <a:pt x="3" y="15"/>
                    </a:lnTo>
                    <a:lnTo>
                      <a:pt x="0" y="24"/>
                    </a:lnTo>
                    <a:lnTo>
                      <a:pt x="8" y="26"/>
                    </a:lnTo>
                    <a:lnTo>
                      <a:pt x="16" y="21"/>
                    </a:lnTo>
                    <a:lnTo>
                      <a:pt x="22" y="19"/>
                    </a:lnTo>
                    <a:lnTo>
                      <a:pt x="17" y="30"/>
                    </a:lnTo>
                    <a:lnTo>
                      <a:pt x="27" y="34"/>
                    </a:lnTo>
                    <a:lnTo>
                      <a:pt x="35" y="29"/>
                    </a:lnTo>
                    <a:lnTo>
                      <a:pt x="35" y="24"/>
                    </a:lnTo>
                    <a:lnTo>
                      <a:pt x="40" y="27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6" name="Freeform 508">
                <a:extLst>
                  <a:ext uri="{FF2B5EF4-FFF2-40B4-BE49-F238E27FC236}">
                    <a16:creationId xmlns:a16="http://schemas.microsoft.com/office/drawing/2014/main" id="{7DCD433D-8765-7B1A-64C4-90AB74145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1" y="3400"/>
                <a:ext cx="46" cy="34"/>
              </a:xfrm>
              <a:custGeom>
                <a:avLst/>
                <a:gdLst>
                  <a:gd name="T0" fmla="*/ 40 w 46"/>
                  <a:gd name="T1" fmla="*/ 27 h 34"/>
                  <a:gd name="T2" fmla="*/ 46 w 46"/>
                  <a:gd name="T3" fmla="*/ 29 h 34"/>
                  <a:gd name="T4" fmla="*/ 27 w 46"/>
                  <a:gd name="T5" fmla="*/ 0 h 34"/>
                  <a:gd name="T6" fmla="*/ 3 w 46"/>
                  <a:gd name="T7" fmla="*/ 15 h 34"/>
                  <a:gd name="T8" fmla="*/ 0 w 46"/>
                  <a:gd name="T9" fmla="*/ 24 h 34"/>
                  <a:gd name="T10" fmla="*/ 8 w 46"/>
                  <a:gd name="T11" fmla="*/ 26 h 34"/>
                  <a:gd name="T12" fmla="*/ 16 w 46"/>
                  <a:gd name="T13" fmla="*/ 21 h 34"/>
                  <a:gd name="T14" fmla="*/ 22 w 46"/>
                  <a:gd name="T15" fmla="*/ 19 h 34"/>
                  <a:gd name="T16" fmla="*/ 17 w 46"/>
                  <a:gd name="T17" fmla="*/ 30 h 34"/>
                  <a:gd name="T18" fmla="*/ 27 w 46"/>
                  <a:gd name="T19" fmla="*/ 34 h 34"/>
                  <a:gd name="T20" fmla="*/ 35 w 46"/>
                  <a:gd name="T21" fmla="*/ 29 h 34"/>
                  <a:gd name="T22" fmla="*/ 35 w 46"/>
                  <a:gd name="T23" fmla="*/ 24 h 34"/>
                  <a:gd name="T24" fmla="*/ 40 w 46"/>
                  <a:gd name="T25" fmla="*/ 27 h 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"/>
                  <a:gd name="T40" fmla="*/ 0 h 34"/>
                  <a:gd name="T41" fmla="*/ 46 w 46"/>
                  <a:gd name="T42" fmla="*/ 34 h 3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" h="34">
                    <a:moveTo>
                      <a:pt x="40" y="27"/>
                    </a:moveTo>
                    <a:lnTo>
                      <a:pt x="46" y="29"/>
                    </a:lnTo>
                    <a:lnTo>
                      <a:pt x="27" y="0"/>
                    </a:lnTo>
                    <a:lnTo>
                      <a:pt x="3" y="15"/>
                    </a:lnTo>
                    <a:lnTo>
                      <a:pt x="0" y="24"/>
                    </a:lnTo>
                    <a:lnTo>
                      <a:pt x="8" y="26"/>
                    </a:lnTo>
                    <a:lnTo>
                      <a:pt x="16" y="21"/>
                    </a:lnTo>
                    <a:lnTo>
                      <a:pt x="22" y="19"/>
                    </a:lnTo>
                    <a:lnTo>
                      <a:pt x="17" y="30"/>
                    </a:lnTo>
                    <a:lnTo>
                      <a:pt x="27" y="34"/>
                    </a:lnTo>
                    <a:lnTo>
                      <a:pt x="35" y="29"/>
                    </a:lnTo>
                    <a:lnTo>
                      <a:pt x="35" y="24"/>
                    </a:lnTo>
                    <a:lnTo>
                      <a:pt x="40" y="27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7" name="Freeform 509">
                <a:extLst>
                  <a:ext uri="{FF2B5EF4-FFF2-40B4-BE49-F238E27FC236}">
                    <a16:creationId xmlns:a16="http://schemas.microsoft.com/office/drawing/2014/main" id="{1A4832A9-99CC-E54A-8939-6200491EE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4" y="3464"/>
                <a:ext cx="16" cy="29"/>
              </a:xfrm>
              <a:custGeom>
                <a:avLst/>
                <a:gdLst>
                  <a:gd name="T0" fmla="*/ 8 w 16"/>
                  <a:gd name="T1" fmla="*/ 29 h 29"/>
                  <a:gd name="T2" fmla="*/ 14 w 16"/>
                  <a:gd name="T3" fmla="*/ 24 h 29"/>
                  <a:gd name="T4" fmla="*/ 16 w 16"/>
                  <a:gd name="T5" fmla="*/ 5 h 29"/>
                  <a:gd name="T6" fmla="*/ 13 w 16"/>
                  <a:gd name="T7" fmla="*/ 0 h 29"/>
                  <a:gd name="T8" fmla="*/ 0 w 16"/>
                  <a:gd name="T9" fmla="*/ 0 h 29"/>
                  <a:gd name="T10" fmla="*/ 2 w 16"/>
                  <a:gd name="T11" fmla="*/ 8 h 29"/>
                  <a:gd name="T12" fmla="*/ 8 w 16"/>
                  <a:gd name="T13" fmla="*/ 16 h 29"/>
                  <a:gd name="T14" fmla="*/ 3 w 16"/>
                  <a:gd name="T15" fmla="*/ 24 h 29"/>
                  <a:gd name="T16" fmla="*/ 5 w 16"/>
                  <a:gd name="T17" fmla="*/ 29 h 29"/>
                  <a:gd name="T18" fmla="*/ 8 w 16"/>
                  <a:gd name="T19" fmla="*/ 29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29"/>
                  <a:gd name="T32" fmla="*/ 16 w 16"/>
                  <a:gd name="T33" fmla="*/ 29 h 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29">
                    <a:moveTo>
                      <a:pt x="8" y="29"/>
                    </a:moveTo>
                    <a:lnTo>
                      <a:pt x="14" y="24"/>
                    </a:lnTo>
                    <a:lnTo>
                      <a:pt x="16" y="5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2" y="8"/>
                    </a:lnTo>
                    <a:lnTo>
                      <a:pt x="8" y="16"/>
                    </a:lnTo>
                    <a:lnTo>
                      <a:pt x="3" y="24"/>
                    </a:lnTo>
                    <a:lnTo>
                      <a:pt x="5" y="29"/>
                    </a:lnTo>
                    <a:lnTo>
                      <a:pt x="8" y="2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8" name="Freeform 510">
                <a:extLst>
                  <a:ext uri="{FF2B5EF4-FFF2-40B4-BE49-F238E27FC236}">
                    <a16:creationId xmlns:a16="http://schemas.microsoft.com/office/drawing/2014/main" id="{4A0CDBA6-A313-3877-DC86-C9C3C0837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4" y="3464"/>
                <a:ext cx="16" cy="29"/>
              </a:xfrm>
              <a:custGeom>
                <a:avLst/>
                <a:gdLst>
                  <a:gd name="T0" fmla="*/ 8 w 16"/>
                  <a:gd name="T1" fmla="*/ 29 h 29"/>
                  <a:gd name="T2" fmla="*/ 14 w 16"/>
                  <a:gd name="T3" fmla="*/ 24 h 29"/>
                  <a:gd name="T4" fmla="*/ 16 w 16"/>
                  <a:gd name="T5" fmla="*/ 5 h 29"/>
                  <a:gd name="T6" fmla="*/ 13 w 16"/>
                  <a:gd name="T7" fmla="*/ 0 h 29"/>
                  <a:gd name="T8" fmla="*/ 0 w 16"/>
                  <a:gd name="T9" fmla="*/ 0 h 29"/>
                  <a:gd name="T10" fmla="*/ 2 w 16"/>
                  <a:gd name="T11" fmla="*/ 8 h 29"/>
                  <a:gd name="T12" fmla="*/ 8 w 16"/>
                  <a:gd name="T13" fmla="*/ 16 h 29"/>
                  <a:gd name="T14" fmla="*/ 3 w 16"/>
                  <a:gd name="T15" fmla="*/ 24 h 29"/>
                  <a:gd name="T16" fmla="*/ 5 w 16"/>
                  <a:gd name="T17" fmla="*/ 29 h 29"/>
                  <a:gd name="T18" fmla="*/ 8 w 16"/>
                  <a:gd name="T19" fmla="*/ 29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29"/>
                  <a:gd name="T32" fmla="*/ 16 w 16"/>
                  <a:gd name="T33" fmla="*/ 29 h 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29">
                    <a:moveTo>
                      <a:pt x="8" y="29"/>
                    </a:moveTo>
                    <a:lnTo>
                      <a:pt x="14" y="24"/>
                    </a:lnTo>
                    <a:lnTo>
                      <a:pt x="16" y="5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2" y="8"/>
                    </a:lnTo>
                    <a:lnTo>
                      <a:pt x="8" y="16"/>
                    </a:lnTo>
                    <a:lnTo>
                      <a:pt x="3" y="24"/>
                    </a:lnTo>
                    <a:lnTo>
                      <a:pt x="5" y="29"/>
                    </a:lnTo>
                    <a:lnTo>
                      <a:pt x="8" y="2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49" name="Freeform 511">
                <a:extLst>
                  <a:ext uri="{FF2B5EF4-FFF2-40B4-BE49-F238E27FC236}">
                    <a16:creationId xmlns:a16="http://schemas.microsoft.com/office/drawing/2014/main" id="{910B7166-E691-3A29-FD6B-59C459672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3518"/>
                <a:ext cx="17" cy="22"/>
              </a:xfrm>
              <a:custGeom>
                <a:avLst/>
                <a:gdLst>
                  <a:gd name="T0" fmla="*/ 14 w 17"/>
                  <a:gd name="T1" fmla="*/ 22 h 22"/>
                  <a:gd name="T2" fmla="*/ 17 w 17"/>
                  <a:gd name="T3" fmla="*/ 19 h 22"/>
                  <a:gd name="T4" fmla="*/ 17 w 17"/>
                  <a:gd name="T5" fmla="*/ 11 h 22"/>
                  <a:gd name="T6" fmla="*/ 16 w 17"/>
                  <a:gd name="T7" fmla="*/ 6 h 22"/>
                  <a:gd name="T8" fmla="*/ 8 w 17"/>
                  <a:gd name="T9" fmla="*/ 2 h 22"/>
                  <a:gd name="T10" fmla="*/ 0 w 17"/>
                  <a:gd name="T11" fmla="*/ 0 h 22"/>
                  <a:gd name="T12" fmla="*/ 0 w 17"/>
                  <a:gd name="T13" fmla="*/ 6 h 22"/>
                  <a:gd name="T14" fmla="*/ 5 w 17"/>
                  <a:gd name="T15" fmla="*/ 11 h 22"/>
                  <a:gd name="T16" fmla="*/ 11 w 17"/>
                  <a:gd name="T17" fmla="*/ 22 h 22"/>
                  <a:gd name="T18" fmla="*/ 14 w 17"/>
                  <a:gd name="T19" fmla="*/ 22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22"/>
                  <a:gd name="T32" fmla="*/ 17 w 1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22">
                    <a:moveTo>
                      <a:pt x="14" y="22"/>
                    </a:moveTo>
                    <a:lnTo>
                      <a:pt x="17" y="19"/>
                    </a:lnTo>
                    <a:lnTo>
                      <a:pt x="17" y="11"/>
                    </a:lnTo>
                    <a:lnTo>
                      <a:pt x="16" y="6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5" y="11"/>
                    </a:lnTo>
                    <a:lnTo>
                      <a:pt x="11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0" name="Freeform 512">
                <a:extLst>
                  <a:ext uri="{FF2B5EF4-FFF2-40B4-BE49-F238E27FC236}">
                    <a16:creationId xmlns:a16="http://schemas.microsoft.com/office/drawing/2014/main" id="{DF4DCC53-E224-3801-34AC-1BAE68B8A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3518"/>
                <a:ext cx="17" cy="22"/>
              </a:xfrm>
              <a:custGeom>
                <a:avLst/>
                <a:gdLst>
                  <a:gd name="T0" fmla="*/ 14 w 17"/>
                  <a:gd name="T1" fmla="*/ 22 h 22"/>
                  <a:gd name="T2" fmla="*/ 17 w 17"/>
                  <a:gd name="T3" fmla="*/ 19 h 22"/>
                  <a:gd name="T4" fmla="*/ 17 w 17"/>
                  <a:gd name="T5" fmla="*/ 11 h 22"/>
                  <a:gd name="T6" fmla="*/ 16 w 17"/>
                  <a:gd name="T7" fmla="*/ 6 h 22"/>
                  <a:gd name="T8" fmla="*/ 8 w 17"/>
                  <a:gd name="T9" fmla="*/ 2 h 22"/>
                  <a:gd name="T10" fmla="*/ 0 w 17"/>
                  <a:gd name="T11" fmla="*/ 0 h 22"/>
                  <a:gd name="T12" fmla="*/ 0 w 17"/>
                  <a:gd name="T13" fmla="*/ 6 h 22"/>
                  <a:gd name="T14" fmla="*/ 5 w 17"/>
                  <a:gd name="T15" fmla="*/ 11 h 22"/>
                  <a:gd name="T16" fmla="*/ 11 w 17"/>
                  <a:gd name="T17" fmla="*/ 22 h 22"/>
                  <a:gd name="T18" fmla="*/ 14 w 17"/>
                  <a:gd name="T19" fmla="*/ 22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"/>
                  <a:gd name="T31" fmla="*/ 0 h 22"/>
                  <a:gd name="T32" fmla="*/ 17 w 1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" h="22">
                    <a:moveTo>
                      <a:pt x="14" y="22"/>
                    </a:moveTo>
                    <a:lnTo>
                      <a:pt x="17" y="19"/>
                    </a:lnTo>
                    <a:lnTo>
                      <a:pt x="17" y="11"/>
                    </a:lnTo>
                    <a:lnTo>
                      <a:pt x="16" y="6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5" y="11"/>
                    </a:lnTo>
                    <a:lnTo>
                      <a:pt x="11" y="22"/>
                    </a:lnTo>
                    <a:lnTo>
                      <a:pt x="14" y="2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1" name="Freeform 513">
                <a:extLst>
                  <a:ext uri="{FF2B5EF4-FFF2-40B4-BE49-F238E27FC236}">
                    <a16:creationId xmlns:a16="http://schemas.microsoft.com/office/drawing/2014/main" id="{F98888B2-C6C6-27C3-809D-D2609B4DF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" y="3575"/>
                <a:ext cx="12" cy="20"/>
              </a:xfrm>
              <a:custGeom>
                <a:avLst/>
                <a:gdLst>
                  <a:gd name="T0" fmla="*/ 4 w 12"/>
                  <a:gd name="T1" fmla="*/ 20 h 20"/>
                  <a:gd name="T2" fmla="*/ 10 w 12"/>
                  <a:gd name="T3" fmla="*/ 18 h 20"/>
                  <a:gd name="T4" fmla="*/ 12 w 12"/>
                  <a:gd name="T5" fmla="*/ 0 h 20"/>
                  <a:gd name="T6" fmla="*/ 5 w 12"/>
                  <a:gd name="T7" fmla="*/ 4 h 20"/>
                  <a:gd name="T8" fmla="*/ 0 w 12"/>
                  <a:gd name="T9" fmla="*/ 10 h 20"/>
                  <a:gd name="T10" fmla="*/ 0 w 12"/>
                  <a:gd name="T11" fmla="*/ 18 h 20"/>
                  <a:gd name="T12" fmla="*/ 4 w 12"/>
                  <a:gd name="T13" fmla="*/ 2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20"/>
                  <a:gd name="T23" fmla="*/ 12 w 12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20">
                    <a:moveTo>
                      <a:pt x="4" y="20"/>
                    </a:moveTo>
                    <a:lnTo>
                      <a:pt x="10" y="18"/>
                    </a:lnTo>
                    <a:lnTo>
                      <a:pt x="12" y="0"/>
                    </a:lnTo>
                    <a:lnTo>
                      <a:pt x="5" y="4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4" y="2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2" name="Freeform 514">
                <a:extLst>
                  <a:ext uri="{FF2B5EF4-FFF2-40B4-BE49-F238E27FC236}">
                    <a16:creationId xmlns:a16="http://schemas.microsoft.com/office/drawing/2014/main" id="{CCD0018C-5C04-E608-686D-DB2EA8430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" y="3575"/>
                <a:ext cx="12" cy="20"/>
              </a:xfrm>
              <a:custGeom>
                <a:avLst/>
                <a:gdLst>
                  <a:gd name="T0" fmla="*/ 4 w 12"/>
                  <a:gd name="T1" fmla="*/ 20 h 20"/>
                  <a:gd name="T2" fmla="*/ 10 w 12"/>
                  <a:gd name="T3" fmla="*/ 18 h 20"/>
                  <a:gd name="T4" fmla="*/ 12 w 12"/>
                  <a:gd name="T5" fmla="*/ 0 h 20"/>
                  <a:gd name="T6" fmla="*/ 5 w 12"/>
                  <a:gd name="T7" fmla="*/ 4 h 20"/>
                  <a:gd name="T8" fmla="*/ 0 w 12"/>
                  <a:gd name="T9" fmla="*/ 10 h 20"/>
                  <a:gd name="T10" fmla="*/ 0 w 12"/>
                  <a:gd name="T11" fmla="*/ 18 h 20"/>
                  <a:gd name="T12" fmla="*/ 4 w 12"/>
                  <a:gd name="T13" fmla="*/ 2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20"/>
                  <a:gd name="T23" fmla="*/ 12 w 12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20">
                    <a:moveTo>
                      <a:pt x="4" y="20"/>
                    </a:moveTo>
                    <a:lnTo>
                      <a:pt x="10" y="18"/>
                    </a:lnTo>
                    <a:lnTo>
                      <a:pt x="12" y="0"/>
                    </a:lnTo>
                    <a:lnTo>
                      <a:pt x="5" y="4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4" y="2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3" name="Freeform 515">
                <a:extLst>
                  <a:ext uri="{FF2B5EF4-FFF2-40B4-BE49-F238E27FC236}">
                    <a16:creationId xmlns:a16="http://schemas.microsoft.com/office/drawing/2014/main" id="{6B6C5BD9-9B83-6DEA-243D-1CBE45BCC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4" y="3501"/>
                <a:ext cx="141" cy="141"/>
              </a:xfrm>
              <a:custGeom>
                <a:avLst/>
                <a:gdLst>
                  <a:gd name="T0" fmla="*/ 54 w 141"/>
                  <a:gd name="T1" fmla="*/ 0 h 141"/>
                  <a:gd name="T2" fmla="*/ 39 w 141"/>
                  <a:gd name="T3" fmla="*/ 1 h 141"/>
                  <a:gd name="T4" fmla="*/ 24 w 141"/>
                  <a:gd name="T5" fmla="*/ 12 h 141"/>
                  <a:gd name="T6" fmla="*/ 16 w 141"/>
                  <a:gd name="T7" fmla="*/ 9 h 141"/>
                  <a:gd name="T8" fmla="*/ 3 w 141"/>
                  <a:gd name="T9" fmla="*/ 30 h 141"/>
                  <a:gd name="T10" fmla="*/ 0 w 141"/>
                  <a:gd name="T11" fmla="*/ 39 h 141"/>
                  <a:gd name="T12" fmla="*/ 8 w 141"/>
                  <a:gd name="T13" fmla="*/ 54 h 141"/>
                  <a:gd name="T14" fmla="*/ 25 w 141"/>
                  <a:gd name="T15" fmla="*/ 62 h 141"/>
                  <a:gd name="T16" fmla="*/ 33 w 141"/>
                  <a:gd name="T17" fmla="*/ 74 h 141"/>
                  <a:gd name="T18" fmla="*/ 28 w 141"/>
                  <a:gd name="T19" fmla="*/ 92 h 141"/>
                  <a:gd name="T20" fmla="*/ 32 w 141"/>
                  <a:gd name="T21" fmla="*/ 108 h 141"/>
                  <a:gd name="T22" fmla="*/ 36 w 141"/>
                  <a:gd name="T23" fmla="*/ 114 h 141"/>
                  <a:gd name="T24" fmla="*/ 46 w 141"/>
                  <a:gd name="T25" fmla="*/ 118 h 141"/>
                  <a:gd name="T26" fmla="*/ 49 w 141"/>
                  <a:gd name="T27" fmla="*/ 105 h 141"/>
                  <a:gd name="T28" fmla="*/ 55 w 141"/>
                  <a:gd name="T29" fmla="*/ 95 h 141"/>
                  <a:gd name="T30" fmla="*/ 60 w 141"/>
                  <a:gd name="T31" fmla="*/ 103 h 141"/>
                  <a:gd name="T32" fmla="*/ 70 w 141"/>
                  <a:gd name="T33" fmla="*/ 110 h 141"/>
                  <a:gd name="T34" fmla="*/ 76 w 141"/>
                  <a:gd name="T35" fmla="*/ 140 h 141"/>
                  <a:gd name="T36" fmla="*/ 83 w 141"/>
                  <a:gd name="T37" fmla="*/ 141 h 141"/>
                  <a:gd name="T38" fmla="*/ 86 w 141"/>
                  <a:gd name="T39" fmla="*/ 119 h 141"/>
                  <a:gd name="T40" fmla="*/ 95 w 141"/>
                  <a:gd name="T41" fmla="*/ 114 h 141"/>
                  <a:gd name="T42" fmla="*/ 103 w 141"/>
                  <a:gd name="T43" fmla="*/ 124 h 141"/>
                  <a:gd name="T44" fmla="*/ 122 w 141"/>
                  <a:gd name="T45" fmla="*/ 137 h 141"/>
                  <a:gd name="T46" fmla="*/ 110 w 141"/>
                  <a:gd name="T47" fmla="*/ 81 h 141"/>
                  <a:gd name="T48" fmla="*/ 102 w 141"/>
                  <a:gd name="T49" fmla="*/ 68 h 141"/>
                  <a:gd name="T50" fmla="*/ 98 w 141"/>
                  <a:gd name="T51" fmla="*/ 55 h 141"/>
                  <a:gd name="T52" fmla="*/ 118 w 141"/>
                  <a:gd name="T53" fmla="*/ 68 h 141"/>
                  <a:gd name="T54" fmla="*/ 121 w 141"/>
                  <a:gd name="T55" fmla="*/ 74 h 141"/>
                  <a:gd name="T56" fmla="*/ 126 w 141"/>
                  <a:gd name="T57" fmla="*/ 73 h 141"/>
                  <a:gd name="T58" fmla="*/ 132 w 141"/>
                  <a:gd name="T59" fmla="*/ 67 h 141"/>
                  <a:gd name="T60" fmla="*/ 141 w 141"/>
                  <a:gd name="T61" fmla="*/ 65 h 141"/>
                  <a:gd name="T62" fmla="*/ 140 w 141"/>
                  <a:gd name="T63" fmla="*/ 55 h 141"/>
                  <a:gd name="T64" fmla="*/ 126 w 141"/>
                  <a:gd name="T65" fmla="*/ 47 h 141"/>
                  <a:gd name="T66" fmla="*/ 118 w 141"/>
                  <a:gd name="T67" fmla="*/ 31 h 141"/>
                  <a:gd name="T68" fmla="*/ 118 w 141"/>
                  <a:gd name="T69" fmla="*/ 23 h 141"/>
                  <a:gd name="T70" fmla="*/ 67 w 141"/>
                  <a:gd name="T71" fmla="*/ 8 h 141"/>
                  <a:gd name="T72" fmla="*/ 62 w 141"/>
                  <a:gd name="T73" fmla="*/ 8 h 141"/>
                  <a:gd name="T74" fmla="*/ 54 w 141"/>
                  <a:gd name="T75" fmla="*/ 0 h 14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41"/>
                  <a:gd name="T115" fmla="*/ 0 h 141"/>
                  <a:gd name="T116" fmla="*/ 141 w 141"/>
                  <a:gd name="T117" fmla="*/ 141 h 14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41" h="141">
                    <a:moveTo>
                      <a:pt x="54" y="0"/>
                    </a:moveTo>
                    <a:lnTo>
                      <a:pt x="39" y="1"/>
                    </a:lnTo>
                    <a:lnTo>
                      <a:pt x="24" y="12"/>
                    </a:lnTo>
                    <a:lnTo>
                      <a:pt x="16" y="9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8" y="54"/>
                    </a:lnTo>
                    <a:lnTo>
                      <a:pt x="25" y="62"/>
                    </a:lnTo>
                    <a:lnTo>
                      <a:pt x="33" y="74"/>
                    </a:lnTo>
                    <a:lnTo>
                      <a:pt x="28" y="92"/>
                    </a:lnTo>
                    <a:lnTo>
                      <a:pt x="32" y="108"/>
                    </a:lnTo>
                    <a:lnTo>
                      <a:pt x="36" y="114"/>
                    </a:lnTo>
                    <a:lnTo>
                      <a:pt x="46" y="118"/>
                    </a:lnTo>
                    <a:lnTo>
                      <a:pt x="49" y="105"/>
                    </a:lnTo>
                    <a:lnTo>
                      <a:pt x="55" y="95"/>
                    </a:lnTo>
                    <a:lnTo>
                      <a:pt x="60" y="103"/>
                    </a:lnTo>
                    <a:lnTo>
                      <a:pt x="70" y="110"/>
                    </a:lnTo>
                    <a:lnTo>
                      <a:pt x="76" y="140"/>
                    </a:lnTo>
                    <a:lnTo>
                      <a:pt x="83" y="141"/>
                    </a:lnTo>
                    <a:lnTo>
                      <a:pt x="86" y="119"/>
                    </a:lnTo>
                    <a:lnTo>
                      <a:pt x="95" y="114"/>
                    </a:lnTo>
                    <a:lnTo>
                      <a:pt x="103" y="124"/>
                    </a:lnTo>
                    <a:lnTo>
                      <a:pt x="122" y="137"/>
                    </a:lnTo>
                    <a:lnTo>
                      <a:pt x="110" y="81"/>
                    </a:lnTo>
                    <a:lnTo>
                      <a:pt x="102" y="68"/>
                    </a:lnTo>
                    <a:lnTo>
                      <a:pt x="98" y="55"/>
                    </a:lnTo>
                    <a:lnTo>
                      <a:pt x="118" y="68"/>
                    </a:lnTo>
                    <a:lnTo>
                      <a:pt x="121" y="74"/>
                    </a:lnTo>
                    <a:lnTo>
                      <a:pt x="126" y="73"/>
                    </a:lnTo>
                    <a:lnTo>
                      <a:pt x="132" y="67"/>
                    </a:lnTo>
                    <a:lnTo>
                      <a:pt x="141" y="65"/>
                    </a:lnTo>
                    <a:lnTo>
                      <a:pt x="140" y="55"/>
                    </a:lnTo>
                    <a:lnTo>
                      <a:pt x="126" y="47"/>
                    </a:lnTo>
                    <a:lnTo>
                      <a:pt x="118" y="31"/>
                    </a:lnTo>
                    <a:lnTo>
                      <a:pt x="118" y="23"/>
                    </a:lnTo>
                    <a:lnTo>
                      <a:pt x="67" y="8"/>
                    </a:lnTo>
                    <a:lnTo>
                      <a:pt x="62" y="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4" name="Freeform 516">
                <a:extLst>
                  <a:ext uri="{FF2B5EF4-FFF2-40B4-BE49-F238E27FC236}">
                    <a16:creationId xmlns:a16="http://schemas.microsoft.com/office/drawing/2014/main" id="{93AB0448-ECCD-E0F7-675D-080F2D96A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4" y="3501"/>
                <a:ext cx="141" cy="141"/>
              </a:xfrm>
              <a:custGeom>
                <a:avLst/>
                <a:gdLst>
                  <a:gd name="T0" fmla="*/ 54 w 141"/>
                  <a:gd name="T1" fmla="*/ 0 h 141"/>
                  <a:gd name="T2" fmla="*/ 39 w 141"/>
                  <a:gd name="T3" fmla="*/ 1 h 141"/>
                  <a:gd name="T4" fmla="*/ 24 w 141"/>
                  <a:gd name="T5" fmla="*/ 12 h 141"/>
                  <a:gd name="T6" fmla="*/ 16 w 141"/>
                  <a:gd name="T7" fmla="*/ 9 h 141"/>
                  <a:gd name="T8" fmla="*/ 3 w 141"/>
                  <a:gd name="T9" fmla="*/ 30 h 141"/>
                  <a:gd name="T10" fmla="*/ 0 w 141"/>
                  <a:gd name="T11" fmla="*/ 39 h 141"/>
                  <a:gd name="T12" fmla="*/ 8 w 141"/>
                  <a:gd name="T13" fmla="*/ 54 h 141"/>
                  <a:gd name="T14" fmla="*/ 25 w 141"/>
                  <a:gd name="T15" fmla="*/ 62 h 141"/>
                  <a:gd name="T16" fmla="*/ 33 w 141"/>
                  <a:gd name="T17" fmla="*/ 74 h 141"/>
                  <a:gd name="T18" fmla="*/ 28 w 141"/>
                  <a:gd name="T19" fmla="*/ 92 h 141"/>
                  <a:gd name="T20" fmla="*/ 32 w 141"/>
                  <a:gd name="T21" fmla="*/ 108 h 141"/>
                  <a:gd name="T22" fmla="*/ 36 w 141"/>
                  <a:gd name="T23" fmla="*/ 114 h 141"/>
                  <a:gd name="T24" fmla="*/ 46 w 141"/>
                  <a:gd name="T25" fmla="*/ 118 h 141"/>
                  <a:gd name="T26" fmla="*/ 49 w 141"/>
                  <a:gd name="T27" fmla="*/ 105 h 141"/>
                  <a:gd name="T28" fmla="*/ 55 w 141"/>
                  <a:gd name="T29" fmla="*/ 95 h 141"/>
                  <a:gd name="T30" fmla="*/ 60 w 141"/>
                  <a:gd name="T31" fmla="*/ 103 h 141"/>
                  <a:gd name="T32" fmla="*/ 70 w 141"/>
                  <a:gd name="T33" fmla="*/ 110 h 141"/>
                  <a:gd name="T34" fmla="*/ 76 w 141"/>
                  <a:gd name="T35" fmla="*/ 140 h 141"/>
                  <a:gd name="T36" fmla="*/ 83 w 141"/>
                  <a:gd name="T37" fmla="*/ 141 h 141"/>
                  <a:gd name="T38" fmla="*/ 86 w 141"/>
                  <a:gd name="T39" fmla="*/ 119 h 141"/>
                  <a:gd name="T40" fmla="*/ 95 w 141"/>
                  <a:gd name="T41" fmla="*/ 114 h 141"/>
                  <a:gd name="T42" fmla="*/ 103 w 141"/>
                  <a:gd name="T43" fmla="*/ 124 h 141"/>
                  <a:gd name="T44" fmla="*/ 122 w 141"/>
                  <a:gd name="T45" fmla="*/ 137 h 141"/>
                  <a:gd name="T46" fmla="*/ 110 w 141"/>
                  <a:gd name="T47" fmla="*/ 81 h 141"/>
                  <a:gd name="T48" fmla="*/ 102 w 141"/>
                  <a:gd name="T49" fmla="*/ 68 h 141"/>
                  <a:gd name="T50" fmla="*/ 98 w 141"/>
                  <a:gd name="T51" fmla="*/ 55 h 141"/>
                  <a:gd name="T52" fmla="*/ 118 w 141"/>
                  <a:gd name="T53" fmla="*/ 68 h 141"/>
                  <a:gd name="T54" fmla="*/ 121 w 141"/>
                  <a:gd name="T55" fmla="*/ 74 h 141"/>
                  <a:gd name="T56" fmla="*/ 126 w 141"/>
                  <a:gd name="T57" fmla="*/ 73 h 141"/>
                  <a:gd name="T58" fmla="*/ 132 w 141"/>
                  <a:gd name="T59" fmla="*/ 67 h 141"/>
                  <a:gd name="T60" fmla="*/ 141 w 141"/>
                  <a:gd name="T61" fmla="*/ 65 h 141"/>
                  <a:gd name="T62" fmla="*/ 140 w 141"/>
                  <a:gd name="T63" fmla="*/ 55 h 141"/>
                  <a:gd name="T64" fmla="*/ 126 w 141"/>
                  <a:gd name="T65" fmla="*/ 47 h 141"/>
                  <a:gd name="T66" fmla="*/ 118 w 141"/>
                  <a:gd name="T67" fmla="*/ 31 h 141"/>
                  <a:gd name="T68" fmla="*/ 118 w 141"/>
                  <a:gd name="T69" fmla="*/ 23 h 141"/>
                  <a:gd name="T70" fmla="*/ 67 w 141"/>
                  <a:gd name="T71" fmla="*/ 8 h 141"/>
                  <a:gd name="T72" fmla="*/ 62 w 141"/>
                  <a:gd name="T73" fmla="*/ 8 h 141"/>
                  <a:gd name="T74" fmla="*/ 54 w 141"/>
                  <a:gd name="T75" fmla="*/ 0 h 14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41"/>
                  <a:gd name="T115" fmla="*/ 0 h 141"/>
                  <a:gd name="T116" fmla="*/ 141 w 141"/>
                  <a:gd name="T117" fmla="*/ 141 h 14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41" h="141">
                    <a:moveTo>
                      <a:pt x="54" y="0"/>
                    </a:moveTo>
                    <a:lnTo>
                      <a:pt x="39" y="1"/>
                    </a:lnTo>
                    <a:lnTo>
                      <a:pt x="24" y="12"/>
                    </a:lnTo>
                    <a:lnTo>
                      <a:pt x="16" y="9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8" y="54"/>
                    </a:lnTo>
                    <a:lnTo>
                      <a:pt x="25" y="62"/>
                    </a:lnTo>
                    <a:lnTo>
                      <a:pt x="33" y="74"/>
                    </a:lnTo>
                    <a:lnTo>
                      <a:pt x="28" y="92"/>
                    </a:lnTo>
                    <a:lnTo>
                      <a:pt x="32" y="108"/>
                    </a:lnTo>
                    <a:lnTo>
                      <a:pt x="36" y="114"/>
                    </a:lnTo>
                    <a:lnTo>
                      <a:pt x="46" y="118"/>
                    </a:lnTo>
                    <a:lnTo>
                      <a:pt x="49" y="105"/>
                    </a:lnTo>
                    <a:lnTo>
                      <a:pt x="55" y="95"/>
                    </a:lnTo>
                    <a:lnTo>
                      <a:pt x="60" y="103"/>
                    </a:lnTo>
                    <a:lnTo>
                      <a:pt x="70" y="110"/>
                    </a:lnTo>
                    <a:lnTo>
                      <a:pt x="76" y="140"/>
                    </a:lnTo>
                    <a:lnTo>
                      <a:pt x="83" y="141"/>
                    </a:lnTo>
                    <a:lnTo>
                      <a:pt x="86" y="119"/>
                    </a:lnTo>
                    <a:lnTo>
                      <a:pt x="95" y="114"/>
                    </a:lnTo>
                    <a:lnTo>
                      <a:pt x="103" y="124"/>
                    </a:lnTo>
                    <a:lnTo>
                      <a:pt x="122" y="137"/>
                    </a:lnTo>
                    <a:lnTo>
                      <a:pt x="110" y="81"/>
                    </a:lnTo>
                    <a:lnTo>
                      <a:pt x="102" y="68"/>
                    </a:lnTo>
                    <a:lnTo>
                      <a:pt x="98" y="55"/>
                    </a:lnTo>
                    <a:lnTo>
                      <a:pt x="118" y="68"/>
                    </a:lnTo>
                    <a:lnTo>
                      <a:pt x="121" y="74"/>
                    </a:lnTo>
                    <a:lnTo>
                      <a:pt x="126" y="73"/>
                    </a:lnTo>
                    <a:lnTo>
                      <a:pt x="132" y="67"/>
                    </a:lnTo>
                    <a:lnTo>
                      <a:pt x="141" y="65"/>
                    </a:lnTo>
                    <a:lnTo>
                      <a:pt x="140" y="55"/>
                    </a:lnTo>
                    <a:lnTo>
                      <a:pt x="126" y="47"/>
                    </a:lnTo>
                    <a:lnTo>
                      <a:pt x="118" y="31"/>
                    </a:lnTo>
                    <a:lnTo>
                      <a:pt x="118" y="23"/>
                    </a:lnTo>
                    <a:lnTo>
                      <a:pt x="67" y="8"/>
                    </a:lnTo>
                    <a:lnTo>
                      <a:pt x="62" y="8"/>
                    </a:lnTo>
                    <a:lnTo>
                      <a:pt x="54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5" name="Freeform 517">
                <a:extLst>
                  <a:ext uri="{FF2B5EF4-FFF2-40B4-BE49-F238E27FC236}">
                    <a16:creationId xmlns:a16="http://schemas.microsoft.com/office/drawing/2014/main" id="{2ED701BD-197E-8420-AED7-9B2CB0270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7" y="3494"/>
                <a:ext cx="26" cy="26"/>
              </a:xfrm>
              <a:custGeom>
                <a:avLst/>
                <a:gdLst>
                  <a:gd name="T0" fmla="*/ 23 w 26"/>
                  <a:gd name="T1" fmla="*/ 26 h 26"/>
                  <a:gd name="T2" fmla="*/ 26 w 26"/>
                  <a:gd name="T3" fmla="*/ 16 h 26"/>
                  <a:gd name="T4" fmla="*/ 18 w 26"/>
                  <a:gd name="T5" fmla="*/ 11 h 26"/>
                  <a:gd name="T6" fmla="*/ 15 w 26"/>
                  <a:gd name="T7" fmla="*/ 0 h 26"/>
                  <a:gd name="T8" fmla="*/ 10 w 26"/>
                  <a:gd name="T9" fmla="*/ 3 h 26"/>
                  <a:gd name="T10" fmla="*/ 0 w 26"/>
                  <a:gd name="T11" fmla="*/ 11 h 26"/>
                  <a:gd name="T12" fmla="*/ 10 w 26"/>
                  <a:gd name="T13" fmla="*/ 21 h 26"/>
                  <a:gd name="T14" fmla="*/ 18 w 26"/>
                  <a:gd name="T15" fmla="*/ 23 h 26"/>
                  <a:gd name="T16" fmla="*/ 23 w 26"/>
                  <a:gd name="T17" fmla="*/ 26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26"/>
                  <a:gd name="T29" fmla="*/ 26 w 26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26">
                    <a:moveTo>
                      <a:pt x="23" y="26"/>
                    </a:moveTo>
                    <a:lnTo>
                      <a:pt x="26" y="16"/>
                    </a:lnTo>
                    <a:lnTo>
                      <a:pt x="18" y="11"/>
                    </a:lnTo>
                    <a:lnTo>
                      <a:pt x="15" y="0"/>
                    </a:lnTo>
                    <a:lnTo>
                      <a:pt x="10" y="3"/>
                    </a:lnTo>
                    <a:lnTo>
                      <a:pt x="0" y="11"/>
                    </a:lnTo>
                    <a:lnTo>
                      <a:pt x="10" y="21"/>
                    </a:lnTo>
                    <a:lnTo>
                      <a:pt x="18" y="23"/>
                    </a:lnTo>
                    <a:lnTo>
                      <a:pt x="23" y="2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6" name="Freeform 518">
                <a:extLst>
                  <a:ext uri="{FF2B5EF4-FFF2-40B4-BE49-F238E27FC236}">
                    <a16:creationId xmlns:a16="http://schemas.microsoft.com/office/drawing/2014/main" id="{B902623D-E30A-47C9-D81A-0197B91FA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7" y="3494"/>
                <a:ext cx="26" cy="26"/>
              </a:xfrm>
              <a:custGeom>
                <a:avLst/>
                <a:gdLst>
                  <a:gd name="T0" fmla="*/ 23 w 26"/>
                  <a:gd name="T1" fmla="*/ 26 h 26"/>
                  <a:gd name="T2" fmla="*/ 26 w 26"/>
                  <a:gd name="T3" fmla="*/ 16 h 26"/>
                  <a:gd name="T4" fmla="*/ 18 w 26"/>
                  <a:gd name="T5" fmla="*/ 11 h 26"/>
                  <a:gd name="T6" fmla="*/ 15 w 26"/>
                  <a:gd name="T7" fmla="*/ 0 h 26"/>
                  <a:gd name="T8" fmla="*/ 10 w 26"/>
                  <a:gd name="T9" fmla="*/ 3 h 26"/>
                  <a:gd name="T10" fmla="*/ 0 w 26"/>
                  <a:gd name="T11" fmla="*/ 11 h 26"/>
                  <a:gd name="T12" fmla="*/ 10 w 26"/>
                  <a:gd name="T13" fmla="*/ 21 h 26"/>
                  <a:gd name="T14" fmla="*/ 18 w 26"/>
                  <a:gd name="T15" fmla="*/ 23 h 26"/>
                  <a:gd name="T16" fmla="*/ 23 w 26"/>
                  <a:gd name="T17" fmla="*/ 26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26"/>
                  <a:gd name="T29" fmla="*/ 26 w 26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26">
                    <a:moveTo>
                      <a:pt x="23" y="26"/>
                    </a:moveTo>
                    <a:lnTo>
                      <a:pt x="26" y="16"/>
                    </a:lnTo>
                    <a:lnTo>
                      <a:pt x="18" y="11"/>
                    </a:lnTo>
                    <a:lnTo>
                      <a:pt x="15" y="0"/>
                    </a:lnTo>
                    <a:lnTo>
                      <a:pt x="10" y="3"/>
                    </a:lnTo>
                    <a:lnTo>
                      <a:pt x="0" y="11"/>
                    </a:lnTo>
                    <a:lnTo>
                      <a:pt x="10" y="21"/>
                    </a:lnTo>
                    <a:lnTo>
                      <a:pt x="18" y="23"/>
                    </a:lnTo>
                    <a:lnTo>
                      <a:pt x="23" y="2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7" name="Freeform 519">
                <a:extLst>
                  <a:ext uri="{FF2B5EF4-FFF2-40B4-BE49-F238E27FC236}">
                    <a16:creationId xmlns:a16="http://schemas.microsoft.com/office/drawing/2014/main" id="{72595722-676B-0989-9A98-07A591840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" y="3443"/>
                <a:ext cx="100" cy="78"/>
              </a:xfrm>
              <a:custGeom>
                <a:avLst/>
                <a:gdLst>
                  <a:gd name="T0" fmla="*/ 97 w 100"/>
                  <a:gd name="T1" fmla="*/ 69 h 78"/>
                  <a:gd name="T2" fmla="*/ 100 w 100"/>
                  <a:gd name="T3" fmla="*/ 72 h 78"/>
                  <a:gd name="T4" fmla="*/ 99 w 100"/>
                  <a:gd name="T5" fmla="*/ 62 h 78"/>
                  <a:gd name="T6" fmla="*/ 81 w 100"/>
                  <a:gd name="T7" fmla="*/ 58 h 78"/>
                  <a:gd name="T8" fmla="*/ 75 w 100"/>
                  <a:gd name="T9" fmla="*/ 43 h 78"/>
                  <a:gd name="T10" fmla="*/ 73 w 100"/>
                  <a:gd name="T11" fmla="*/ 34 h 78"/>
                  <a:gd name="T12" fmla="*/ 69 w 100"/>
                  <a:gd name="T13" fmla="*/ 27 h 78"/>
                  <a:gd name="T14" fmla="*/ 40 w 100"/>
                  <a:gd name="T15" fmla="*/ 21 h 78"/>
                  <a:gd name="T16" fmla="*/ 22 w 100"/>
                  <a:gd name="T17" fmla="*/ 5 h 78"/>
                  <a:gd name="T18" fmla="*/ 21 w 100"/>
                  <a:gd name="T19" fmla="*/ 0 h 78"/>
                  <a:gd name="T20" fmla="*/ 14 w 100"/>
                  <a:gd name="T21" fmla="*/ 0 h 78"/>
                  <a:gd name="T22" fmla="*/ 0 w 100"/>
                  <a:gd name="T23" fmla="*/ 16 h 78"/>
                  <a:gd name="T24" fmla="*/ 11 w 100"/>
                  <a:gd name="T25" fmla="*/ 15 h 78"/>
                  <a:gd name="T26" fmla="*/ 33 w 100"/>
                  <a:gd name="T27" fmla="*/ 34 h 78"/>
                  <a:gd name="T28" fmla="*/ 37 w 100"/>
                  <a:gd name="T29" fmla="*/ 42 h 78"/>
                  <a:gd name="T30" fmla="*/ 46 w 100"/>
                  <a:gd name="T31" fmla="*/ 46 h 78"/>
                  <a:gd name="T32" fmla="*/ 59 w 100"/>
                  <a:gd name="T33" fmla="*/ 48 h 78"/>
                  <a:gd name="T34" fmla="*/ 70 w 100"/>
                  <a:gd name="T35" fmla="*/ 56 h 78"/>
                  <a:gd name="T36" fmla="*/ 75 w 100"/>
                  <a:gd name="T37" fmla="*/ 62 h 78"/>
                  <a:gd name="T38" fmla="*/ 78 w 100"/>
                  <a:gd name="T39" fmla="*/ 72 h 78"/>
                  <a:gd name="T40" fmla="*/ 84 w 100"/>
                  <a:gd name="T41" fmla="*/ 77 h 78"/>
                  <a:gd name="T42" fmla="*/ 99 w 100"/>
                  <a:gd name="T43" fmla="*/ 78 h 78"/>
                  <a:gd name="T44" fmla="*/ 97 w 100"/>
                  <a:gd name="T45" fmla="*/ 69 h 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0"/>
                  <a:gd name="T70" fmla="*/ 0 h 78"/>
                  <a:gd name="T71" fmla="*/ 100 w 100"/>
                  <a:gd name="T72" fmla="*/ 78 h 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0" h="78">
                    <a:moveTo>
                      <a:pt x="97" y="69"/>
                    </a:moveTo>
                    <a:lnTo>
                      <a:pt x="100" y="72"/>
                    </a:lnTo>
                    <a:lnTo>
                      <a:pt x="99" y="62"/>
                    </a:lnTo>
                    <a:lnTo>
                      <a:pt x="81" y="58"/>
                    </a:lnTo>
                    <a:lnTo>
                      <a:pt x="75" y="43"/>
                    </a:lnTo>
                    <a:lnTo>
                      <a:pt x="73" y="34"/>
                    </a:lnTo>
                    <a:lnTo>
                      <a:pt x="69" y="27"/>
                    </a:lnTo>
                    <a:lnTo>
                      <a:pt x="40" y="21"/>
                    </a:lnTo>
                    <a:lnTo>
                      <a:pt x="22" y="5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0" y="16"/>
                    </a:lnTo>
                    <a:lnTo>
                      <a:pt x="11" y="15"/>
                    </a:lnTo>
                    <a:lnTo>
                      <a:pt x="33" y="34"/>
                    </a:lnTo>
                    <a:lnTo>
                      <a:pt x="37" y="42"/>
                    </a:lnTo>
                    <a:lnTo>
                      <a:pt x="46" y="46"/>
                    </a:lnTo>
                    <a:lnTo>
                      <a:pt x="59" y="48"/>
                    </a:lnTo>
                    <a:lnTo>
                      <a:pt x="70" y="56"/>
                    </a:lnTo>
                    <a:lnTo>
                      <a:pt x="75" y="62"/>
                    </a:lnTo>
                    <a:lnTo>
                      <a:pt x="78" y="72"/>
                    </a:lnTo>
                    <a:lnTo>
                      <a:pt x="84" y="77"/>
                    </a:lnTo>
                    <a:lnTo>
                      <a:pt x="99" y="78"/>
                    </a:lnTo>
                    <a:lnTo>
                      <a:pt x="97" y="6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8" name="Freeform 520">
                <a:extLst>
                  <a:ext uri="{FF2B5EF4-FFF2-40B4-BE49-F238E27FC236}">
                    <a16:creationId xmlns:a16="http://schemas.microsoft.com/office/drawing/2014/main" id="{5BC5026E-E437-55FA-B8FF-658B13283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" y="3443"/>
                <a:ext cx="100" cy="78"/>
              </a:xfrm>
              <a:custGeom>
                <a:avLst/>
                <a:gdLst>
                  <a:gd name="T0" fmla="*/ 97 w 100"/>
                  <a:gd name="T1" fmla="*/ 69 h 78"/>
                  <a:gd name="T2" fmla="*/ 100 w 100"/>
                  <a:gd name="T3" fmla="*/ 72 h 78"/>
                  <a:gd name="T4" fmla="*/ 99 w 100"/>
                  <a:gd name="T5" fmla="*/ 62 h 78"/>
                  <a:gd name="T6" fmla="*/ 81 w 100"/>
                  <a:gd name="T7" fmla="*/ 58 h 78"/>
                  <a:gd name="T8" fmla="*/ 75 w 100"/>
                  <a:gd name="T9" fmla="*/ 43 h 78"/>
                  <a:gd name="T10" fmla="*/ 73 w 100"/>
                  <a:gd name="T11" fmla="*/ 34 h 78"/>
                  <a:gd name="T12" fmla="*/ 69 w 100"/>
                  <a:gd name="T13" fmla="*/ 27 h 78"/>
                  <a:gd name="T14" fmla="*/ 40 w 100"/>
                  <a:gd name="T15" fmla="*/ 21 h 78"/>
                  <a:gd name="T16" fmla="*/ 22 w 100"/>
                  <a:gd name="T17" fmla="*/ 5 h 78"/>
                  <a:gd name="T18" fmla="*/ 21 w 100"/>
                  <a:gd name="T19" fmla="*/ 0 h 78"/>
                  <a:gd name="T20" fmla="*/ 14 w 100"/>
                  <a:gd name="T21" fmla="*/ 0 h 78"/>
                  <a:gd name="T22" fmla="*/ 0 w 100"/>
                  <a:gd name="T23" fmla="*/ 16 h 78"/>
                  <a:gd name="T24" fmla="*/ 11 w 100"/>
                  <a:gd name="T25" fmla="*/ 15 h 78"/>
                  <a:gd name="T26" fmla="*/ 33 w 100"/>
                  <a:gd name="T27" fmla="*/ 34 h 78"/>
                  <a:gd name="T28" fmla="*/ 37 w 100"/>
                  <a:gd name="T29" fmla="*/ 42 h 78"/>
                  <a:gd name="T30" fmla="*/ 46 w 100"/>
                  <a:gd name="T31" fmla="*/ 46 h 78"/>
                  <a:gd name="T32" fmla="*/ 59 w 100"/>
                  <a:gd name="T33" fmla="*/ 48 h 78"/>
                  <a:gd name="T34" fmla="*/ 70 w 100"/>
                  <a:gd name="T35" fmla="*/ 56 h 78"/>
                  <a:gd name="T36" fmla="*/ 75 w 100"/>
                  <a:gd name="T37" fmla="*/ 62 h 78"/>
                  <a:gd name="T38" fmla="*/ 78 w 100"/>
                  <a:gd name="T39" fmla="*/ 72 h 78"/>
                  <a:gd name="T40" fmla="*/ 84 w 100"/>
                  <a:gd name="T41" fmla="*/ 77 h 78"/>
                  <a:gd name="T42" fmla="*/ 99 w 100"/>
                  <a:gd name="T43" fmla="*/ 78 h 78"/>
                  <a:gd name="T44" fmla="*/ 97 w 100"/>
                  <a:gd name="T45" fmla="*/ 69 h 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0"/>
                  <a:gd name="T70" fmla="*/ 0 h 78"/>
                  <a:gd name="T71" fmla="*/ 100 w 100"/>
                  <a:gd name="T72" fmla="*/ 78 h 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0" h="78">
                    <a:moveTo>
                      <a:pt x="97" y="69"/>
                    </a:moveTo>
                    <a:lnTo>
                      <a:pt x="100" y="72"/>
                    </a:lnTo>
                    <a:lnTo>
                      <a:pt x="99" y="62"/>
                    </a:lnTo>
                    <a:lnTo>
                      <a:pt x="81" y="58"/>
                    </a:lnTo>
                    <a:lnTo>
                      <a:pt x="75" y="43"/>
                    </a:lnTo>
                    <a:lnTo>
                      <a:pt x="73" y="34"/>
                    </a:lnTo>
                    <a:lnTo>
                      <a:pt x="69" y="27"/>
                    </a:lnTo>
                    <a:lnTo>
                      <a:pt x="40" y="21"/>
                    </a:lnTo>
                    <a:lnTo>
                      <a:pt x="22" y="5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0" y="16"/>
                    </a:lnTo>
                    <a:lnTo>
                      <a:pt x="11" y="15"/>
                    </a:lnTo>
                    <a:lnTo>
                      <a:pt x="33" y="34"/>
                    </a:lnTo>
                    <a:lnTo>
                      <a:pt x="37" y="42"/>
                    </a:lnTo>
                    <a:lnTo>
                      <a:pt x="46" y="46"/>
                    </a:lnTo>
                    <a:lnTo>
                      <a:pt x="59" y="48"/>
                    </a:lnTo>
                    <a:lnTo>
                      <a:pt x="70" y="56"/>
                    </a:lnTo>
                    <a:lnTo>
                      <a:pt x="75" y="62"/>
                    </a:lnTo>
                    <a:lnTo>
                      <a:pt x="78" y="72"/>
                    </a:lnTo>
                    <a:lnTo>
                      <a:pt x="84" y="77"/>
                    </a:lnTo>
                    <a:lnTo>
                      <a:pt x="99" y="78"/>
                    </a:lnTo>
                    <a:lnTo>
                      <a:pt x="97" y="6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59" name="Freeform 521">
                <a:extLst>
                  <a:ext uri="{FF2B5EF4-FFF2-40B4-BE49-F238E27FC236}">
                    <a16:creationId xmlns:a16="http://schemas.microsoft.com/office/drawing/2014/main" id="{3B1C52B8-F8AC-E510-63DC-4B70654B9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6" y="3391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24 w 24"/>
                  <a:gd name="T3" fmla="*/ 25 h 30"/>
                  <a:gd name="T4" fmla="*/ 14 w 24"/>
                  <a:gd name="T5" fmla="*/ 6 h 30"/>
                  <a:gd name="T6" fmla="*/ 8 w 24"/>
                  <a:gd name="T7" fmla="*/ 0 h 30"/>
                  <a:gd name="T8" fmla="*/ 0 w 24"/>
                  <a:gd name="T9" fmla="*/ 3 h 30"/>
                  <a:gd name="T10" fmla="*/ 10 w 24"/>
                  <a:gd name="T11" fmla="*/ 22 h 30"/>
                  <a:gd name="T12" fmla="*/ 18 w 24"/>
                  <a:gd name="T13" fmla="*/ 30 h 30"/>
                  <a:gd name="T14" fmla="*/ 24 w 24"/>
                  <a:gd name="T15" fmla="*/ 30 h 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30"/>
                  <a:gd name="T26" fmla="*/ 24 w 24"/>
                  <a:gd name="T27" fmla="*/ 30 h 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30">
                    <a:moveTo>
                      <a:pt x="24" y="30"/>
                    </a:moveTo>
                    <a:lnTo>
                      <a:pt x="24" y="25"/>
                    </a:lnTo>
                    <a:lnTo>
                      <a:pt x="14" y="6"/>
                    </a:lnTo>
                    <a:lnTo>
                      <a:pt x="8" y="0"/>
                    </a:lnTo>
                    <a:lnTo>
                      <a:pt x="0" y="3"/>
                    </a:lnTo>
                    <a:lnTo>
                      <a:pt x="10" y="22"/>
                    </a:lnTo>
                    <a:lnTo>
                      <a:pt x="18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0" name="Freeform 522">
                <a:extLst>
                  <a:ext uri="{FF2B5EF4-FFF2-40B4-BE49-F238E27FC236}">
                    <a16:creationId xmlns:a16="http://schemas.microsoft.com/office/drawing/2014/main" id="{E2EA1973-C4A7-4F30-DA4D-6CC49C9B0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6" y="3391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24 w 24"/>
                  <a:gd name="T3" fmla="*/ 25 h 30"/>
                  <a:gd name="T4" fmla="*/ 14 w 24"/>
                  <a:gd name="T5" fmla="*/ 6 h 30"/>
                  <a:gd name="T6" fmla="*/ 8 w 24"/>
                  <a:gd name="T7" fmla="*/ 0 h 30"/>
                  <a:gd name="T8" fmla="*/ 0 w 24"/>
                  <a:gd name="T9" fmla="*/ 3 h 30"/>
                  <a:gd name="T10" fmla="*/ 10 w 24"/>
                  <a:gd name="T11" fmla="*/ 22 h 30"/>
                  <a:gd name="T12" fmla="*/ 18 w 24"/>
                  <a:gd name="T13" fmla="*/ 30 h 30"/>
                  <a:gd name="T14" fmla="*/ 24 w 24"/>
                  <a:gd name="T15" fmla="*/ 30 h 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30"/>
                  <a:gd name="T26" fmla="*/ 24 w 24"/>
                  <a:gd name="T27" fmla="*/ 30 h 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30">
                    <a:moveTo>
                      <a:pt x="24" y="30"/>
                    </a:moveTo>
                    <a:lnTo>
                      <a:pt x="24" y="25"/>
                    </a:lnTo>
                    <a:lnTo>
                      <a:pt x="14" y="6"/>
                    </a:lnTo>
                    <a:lnTo>
                      <a:pt x="8" y="0"/>
                    </a:lnTo>
                    <a:lnTo>
                      <a:pt x="0" y="3"/>
                    </a:lnTo>
                    <a:lnTo>
                      <a:pt x="10" y="22"/>
                    </a:lnTo>
                    <a:lnTo>
                      <a:pt x="18" y="30"/>
                    </a:lnTo>
                    <a:lnTo>
                      <a:pt x="24" y="3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1" name="Freeform 523">
                <a:extLst>
                  <a:ext uri="{FF2B5EF4-FFF2-40B4-BE49-F238E27FC236}">
                    <a16:creationId xmlns:a16="http://schemas.microsoft.com/office/drawing/2014/main" id="{D4ED4DC1-B180-E3ED-60D4-13496FA13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5" y="983"/>
                <a:ext cx="328" cy="282"/>
              </a:xfrm>
              <a:custGeom>
                <a:avLst/>
                <a:gdLst>
                  <a:gd name="T0" fmla="*/ 54 w 328"/>
                  <a:gd name="T1" fmla="*/ 221 h 282"/>
                  <a:gd name="T2" fmla="*/ 11 w 328"/>
                  <a:gd name="T3" fmla="*/ 175 h 282"/>
                  <a:gd name="T4" fmla="*/ 15 w 328"/>
                  <a:gd name="T5" fmla="*/ 165 h 282"/>
                  <a:gd name="T6" fmla="*/ 46 w 328"/>
                  <a:gd name="T7" fmla="*/ 149 h 282"/>
                  <a:gd name="T8" fmla="*/ 48 w 328"/>
                  <a:gd name="T9" fmla="*/ 141 h 282"/>
                  <a:gd name="T10" fmla="*/ 51 w 328"/>
                  <a:gd name="T11" fmla="*/ 111 h 282"/>
                  <a:gd name="T12" fmla="*/ 21 w 328"/>
                  <a:gd name="T13" fmla="*/ 94 h 282"/>
                  <a:gd name="T14" fmla="*/ 42 w 328"/>
                  <a:gd name="T15" fmla="*/ 89 h 282"/>
                  <a:gd name="T16" fmla="*/ 67 w 328"/>
                  <a:gd name="T17" fmla="*/ 103 h 282"/>
                  <a:gd name="T18" fmla="*/ 77 w 328"/>
                  <a:gd name="T19" fmla="*/ 100 h 282"/>
                  <a:gd name="T20" fmla="*/ 99 w 328"/>
                  <a:gd name="T21" fmla="*/ 86 h 282"/>
                  <a:gd name="T22" fmla="*/ 91 w 328"/>
                  <a:gd name="T23" fmla="*/ 73 h 282"/>
                  <a:gd name="T24" fmla="*/ 75 w 328"/>
                  <a:gd name="T25" fmla="*/ 54 h 282"/>
                  <a:gd name="T26" fmla="*/ 45 w 328"/>
                  <a:gd name="T27" fmla="*/ 39 h 282"/>
                  <a:gd name="T28" fmla="*/ 58 w 328"/>
                  <a:gd name="T29" fmla="*/ 43 h 282"/>
                  <a:gd name="T30" fmla="*/ 59 w 328"/>
                  <a:gd name="T31" fmla="*/ 19 h 282"/>
                  <a:gd name="T32" fmla="*/ 77 w 328"/>
                  <a:gd name="T33" fmla="*/ 41 h 282"/>
                  <a:gd name="T34" fmla="*/ 77 w 328"/>
                  <a:gd name="T35" fmla="*/ 25 h 282"/>
                  <a:gd name="T36" fmla="*/ 85 w 328"/>
                  <a:gd name="T37" fmla="*/ 11 h 282"/>
                  <a:gd name="T38" fmla="*/ 93 w 328"/>
                  <a:gd name="T39" fmla="*/ 28 h 282"/>
                  <a:gd name="T40" fmla="*/ 97 w 328"/>
                  <a:gd name="T41" fmla="*/ 46 h 282"/>
                  <a:gd name="T42" fmla="*/ 113 w 328"/>
                  <a:gd name="T43" fmla="*/ 33 h 282"/>
                  <a:gd name="T44" fmla="*/ 121 w 328"/>
                  <a:gd name="T45" fmla="*/ 24 h 282"/>
                  <a:gd name="T46" fmla="*/ 109 w 328"/>
                  <a:gd name="T47" fmla="*/ 6 h 282"/>
                  <a:gd name="T48" fmla="*/ 121 w 328"/>
                  <a:gd name="T49" fmla="*/ 1 h 282"/>
                  <a:gd name="T50" fmla="*/ 128 w 328"/>
                  <a:gd name="T51" fmla="*/ 25 h 282"/>
                  <a:gd name="T52" fmla="*/ 137 w 328"/>
                  <a:gd name="T53" fmla="*/ 59 h 282"/>
                  <a:gd name="T54" fmla="*/ 123 w 328"/>
                  <a:gd name="T55" fmla="*/ 75 h 282"/>
                  <a:gd name="T56" fmla="*/ 113 w 328"/>
                  <a:gd name="T57" fmla="*/ 87 h 282"/>
                  <a:gd name="T58" fmla="*/ 105 w 328"/>
                  <a:gd name="T59" fmla="*/ 111 h 282"/>
                  <a:gd name="T60" fmla="*/ 137 w 328"/>
                  <a:gd name="T61" fmla="*/ 90 h 282"/>
                  <a:gd name="T62" fmla="*/ 166 w 328"/>
                  <a:gd name="T63" fmla="*/ 70 h 282"/>
                  <a:gd name="T64" fmla="*/ 172 w 328"/>
                  <a:gd name="T65" fmla="*/ 108 h 282"/>
                  <a:gd name="T66" fmla="*/ 196 w 328"/>
                  <a:gd name="T67" fmla="*/ 95 h 282"/>
                  <a:gd name="T68" fmla="*/ 211 w 328"/>
                  <a:gd name="T69" fmla="*/ 102 h 282"/>
                  <a:gd name="T70" fmla="*/ 215 w 328"/>
                  <a:gd name="T71" fmla="*/ 124 h 282"/>
                  <a:gd name="T72" fmla="*/ 233 w 328"/>
                  <a:gd name="T73" fmla="*/ 114 h 282"/>
                  <a:gd name="T74" fmla="*/ 249 w 328"/>
                  <a:gd name="T75" fmla="*/ 118 h 282"/>
                  <a:gd name="T76" fmla="*/ 271 w 328"/>
                  <a:gd name="T77" fmla="*/ 130 h 282"/>
                  <a:gd name="T78" fmla="*/ 295 w 328"/>
                  <a:gd name="T79" fmla="*/ 113 h 282"/>
                  <a:gd name="T80" fmla="*/ 297 w 328"/>
                  <a:gd name="T81" fmla="*/ 145 h 282"/>
                  <a:gd name="T82" fmla="*/ 317 w 328"/>
                  <a:gd name="T83" fmla="*/ 141 h 282"/>
                  <a:gd name="T84" fmla="*/ 303 w 328"/>
                  <a:gd name="T85" fmla="*/ 156 h 282"/>
                  <a:gd name="T86" fmla="*/ 301 w 328"/>
                  <a:gd name="T87" fmla="*/ 181 h 282"/>
                  <a:gd name="T88" fmla="*/ 313 w 328"/>
                  <a:gd name="T89" fmla="*/ 207 h 282"/>
                  <a:gd name="T90" fmla="*/ 306 w 328"/>
                  <a:gd name="T91" fmla="*/ 229 h 282"/>
                  <a:gd name="T92" fmla="*/ 303 w 328"/>
                  <a:gd name="T93" fmla="*/ 251 h 282"/>
                  <a:gd name="T94" fmla="*/ 273 w 328"/>
                  <a:gd name="T95" fmla="*/ 258 h 282"/>
                  <a:gd name="T96" fmla="*/ 265 w 328"/>
                  <a:gd name="T97" fmla="*/ 266 h 282"/>
                  <a:gd name="T98" fmla="*/ 233 w 328"/>
                  <a:gd name="T99" fmla="*/ 274 h 282"/>
                  <a:gd name="T100" fmla="*/ 174 w 328"/>
                  <a:gd name="T101" fmla="*/ 279 h 282"/>
                  <a:gd name="T102" fmla="*/ 153 w 328"/>
                  <a:gd name="T103" fmla="*/ 271 h 282"/>
                  <a:gd name="T104" fmla="*/ 94 w 328"/>
                  <a:gd name="T105" fmla="*/ 277 h 282"/>
                  <a:gd name="T106" fmla="*/ 69 w 328"/>
                  <a:gd name="T107" fmla="*/ 243 h 28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28"/>
                  <a:gd name="T163" fmla="*/ 0 h 282"/>
                  <a:gd name="T164" fmla="*/ 328 w 328"/>
                  <a:gd name="T165" fmla="*/ 282 h 28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28" h="282">
                    <a:moveTo>
                      <a:pt x="62" y="240"/>
                    </a:moveTo>
                    <a:lnTo>
                      <a:pt x="61" y="240"/>
                    </a:lnTo>
                    <a:lnTo>
                      <a:pt x="59" y="235"/>
                    </a:lnTo>
                    <a:lnTo>
                      <a:pt x="56" y="231"/>
                    </a:lnTo>
                    <a:lnTo>
                      <a:pt x="54" y="221"/>
                    </a:lnTo>
                    <a:lnTo>
                      <a:pt x="43" y="197"/>
                    </a:lnTo>
                    <a:lnTo>
                      <a:pt x="35" y="196"/>
                    </a:lnTo>
                    <a:lnTo>
                      <a:pt x="27" y="186"/>
                    </a:lnTo>
                    <a:lnTo>
                      <a:pt x="24" y="186"/>
                    </a:lnTo>
                    <a:lnTo>
                      <a:pt x="11" y="175"/>
                    </a:lnTo>
                    <a:lnTo>
                      <a:pt x="5" y="175"/>
                    </a:lnTo>
                    <a:lnTo>
                      <a:pt x="0" y="172"/>
                    </a:lnTo>
                    <a:lnTo>
                      <a:pt x="8" y="164"/>
                    </a:lnTo>
                    <a:lnTo>
                      <a:pt x="11" y="154"/>
                    </a:lnTo>
                    <a:lnTo>
                      <a:pt x="15" y="165"/>
                    </a:lnTo>
                    <a:lnTo>
                      <a:pt x="21" y="162"/>
                    </a:lnTo>
                    <a:lnTo>
                      <a:pt x="42" y="165"/>
                    </a:lnTo>
                    <a:lnTo>
                      <a:pt x="50" y="156"/>
                    </a:lnTo>
                    <a:lnTo>
                      <a:pt x="38" y="151"/>
                    </a:lnTo>
                    <a:lnTo>
                      <a:pt x="46" y="149"/>
                    </a:lnTo>
                    <a:lnTo>
                      <a:pt x="50" y="148"/>
                    </a:lnTo>
                    <a:lnTo>
                      <a:pt x="51" y="143"/>
                    </a:lnTo>
                    <a:lnTo>
                      <a:pt x="59" y="141"/>
                    </a:lnTo>
                    <a:lnTo>
                      <a:pt x="54" y="138"/>
                    </a:lnTo>
                    <a:lnTo>
                      <a:pt x="48" y="141"/>
                    </a:lnTo>
                    <a:lnTo>
                      <a:pt x="46" y="137"/>
                    </a:lnTo>
                    <a:lnTo>
                      <a:pt x="48" y="133"/>
                    </a:lnTo>
                    <a:lnTo>
                      <a:pt x="46" y="132"/>
                    </a:lnTo>
                    <a:lnTo>
                      <a:pt x="54" y="114"/>
                    </a:lnTo>
                    <a:lnTo>
                      <a:pt x="51" y="111"/>
                    </a:lnTo>
                    <a:lnTo>
                      <a:pt x="43" y="108"/>
                    </a:lnTo>
                    <a:lnTo>
                      <a:pt x="43" y="105"/>
                    </a:lnTo>
                    <a:lnTo>
                      <a:pt x="38" y="100"/>
                    </a:lnTo>
                    <a:lnTo>
                      <a:pt x="27" y="94"/>
                    </a:lnTo>
                    <a:lnTo>
                      <a:pt x="21" y="94"/>
                    </a:lnTo>
                    <a:lnTo>
                      <a:pt x="15" y="92"/>
                    </a:lnTo>
                    <a:lnTo>
                      <a:pt x="15" y="87"/>
                    </a:lnTo>
                    <a:lnTo>
                      <a:pt x="19" y="81"/>
                    </a:lnTo>
                    <a:lnTo>
                      <a:pt x="37" y="89"/>
                    </a:lnTo>
                    <a:lnTo>
                      <a:pt x="42" y="89"/>
                    </a:lnTo>
                    <a:lnTo>
                      <a:pt x="48" y="94"/>
                    </a:lnTo>
                    <a:lnTo>
                      <a:pt x="56" y="92"/>
                    </a:lnTo>
                    <a:lnTo>
                      <a:pt x="56" y="97"/>
                    </a:lnTo>
                    <a:lnTo>
                      <a:pt x="64" y="97"/>
                    </a:lnTo>
                    <a:lnTo>
                      <a:pt x="67" y="103"/>
                    </a:lnTo>
                    <a:lnTo>
                      <a:pt x="78" y="111"/>
                    </a:lnTo>
                    <a:lnTo>
                      <a:pt x="91" y="102"/>
                    </a:lnTo>
                    <a:lnTo>
                      <a:pt x="86" y="102"/>
                    </a:lnTo>
                    <a:lnTo>
                      <a:pt x="80" y="105"/>
                    </a:lnTo>
                    <a:lnTo>
                      <a:pt x="77" y="100"/>
                    </a:lnTo>
                    <a:lnTo>
                      <a:pt x="69" y="90"/>
                    </a:lnTo>
                    <a:lnTo>
                      <a:pt x="72" y="87"/>
                    </a:lnTo>
                    <a:lnTo>
                      <a:pt x="78" y="86"/>
                    </a:lnTo>
                    <a:lnTo>
                      <a:pt x="81" y="87"/>
                    </a:lnTo>
                    <a:lnTo>
                      <a:pt x="99" y="86"/>
                    </a:lnTo>
                    <a:lnTo>
                      <a:pt x="99" y="84"/>
                    </a:lnTo>
                    <a:lnTo>
                      <a:pt x="97" y="78"/>
                    </a:lnTo>
                    <a:lnTo>
                      <a:pt x="93" y="79"/>
                    </a:lnTo>
                    <a:lnTo>
                      <a:pt x="89" y="76"/>
                    </a:lnTo>
                    <a:lnTo>
                      <a:pt x="91" y="73"/>
                    </a:lnTo>
                    <a:lnTo>
                      <a:pt x="91" y="70"/>
                    </a:lnTo>
                    <a:lnTo>
                      <a:pt x="89" y="71"/>
                    </a:lnTo>
                    <a:lnTo>
                      <a:pt x="91" y="67"/>
                    </a:lnTo>
                    <a:lnTo>
                      <a:pt x="80" y="55"/>
                    </a:lnTo>
                    <a:lnTo>
                      <a:pt x="75" y="54"/>
                    </a:lnTo>
                    <a:lnTo>
                      <a:pt x="67" y="57"/>
                    </a:lnTo>
                    <a:lnTo>
                      <a:pt x="62" y="54"/>
                    </a:lnTo>
                    <a:lnTo>
                      <a:pt x="53" y="52"/>
                    </a:lnTo>
                    <a:lnTo>
                      <a:pt x="50" y="51"/>
                    </a:lnTo>
                    <a:lnTo>
                      <a:pt x="45" y="39"/>
                    </a:lnTo>
                    <a:lnTo>
                      <a:pt x="32" y="35"/>
                    </a:lnTo>
                    <a:lnTo>
                      <a:pt x="43" y="27"/>
                    </a:lnTo>
                    <a:lnTo>
                      <a:pt x="45" y="31"/>
                    </a:lnTo>
                    <a:lnTo>
                      <a:pt x="51" y="43"/>
                    </a:lnTo>
                    <a:lnTo>
                      <a:pt x="58" y="43"/>
                    </a:lnTo>
                    <a:lnTo>
                      <a:pt x="53" y="36"/>
                    </a:lnTo>
                    <a:lnTo>
                      <a:pt x="56" y="36"/>
                    </a:lnTo>
                    <a:lnTo>
                      <a:pt x="59" y="33"/>
                    </a:lnTo>
                    <a:lnTo>
                      <a:pt x="56" y="28"/>
                    </a:lnTo>
                    <a:lnTo>
                      <a:pt x="59" y="19"/>
                    </a:lnTo>
                    <a:lnTo>
                      <a:pt x="66" y="33"/>
                    </a:lnTo>
                    <a:lnTo>
                      <a:pt x="64" y="41"/>
                    </a:lnTo>
                    <a:lnTo>
                      <a:pt x="74" y="46"/>
                    </a:lnTo>
                    <a:lnTo>
                      <a:pt x="72" y="41"/>
                    </a:lnTo>
                    <a:lnTo>
                      <a:pt x="77" y="41"/>
                    </a:lnTo>
                    <a:lnTo>
                      <a:pt x="80" y="38"/>
                    </a:lnTo>
                    <a:lnTo>
                      <a:pt x="70" y="33"/>
                    </a:lnTo>
                    <a:lnTo>
                      <a:pt x="70" y="24"/>
                    </a:lnTo>
                    <a:lnTo>
                      <a:pt x="72" y="24"/>
                    </a:lnTo>
                    <a:lnTo>
                      <a:pt x="77" y="25"/>
                    </a:lnTo>
                    <a:lnTo>
                      <a:pt x="78" y="11"/>
                    </a:lnTo>
                    <a:lnTo>
                      <a:pt x="77" y="12"/>
                    </a:lnTo>
                    <a:lnTo>
                      <a:pt x="81" y="19"/>
                    </a:lnTo>
                    <a:lnTo>
                      <a:pt x="83" y="19"/>
                    </a:lnTo>
                    <a:lnTo>
                      <a:pt x="85" y="11"/>
                    </a:lnTo>
                    <a:lnTo>
                      <a:pt x="88" y="17"/>
                    </a:lnTo>
                    <a:lnTo>
                      <a:pt x="88" y="9"/>
                    </a:lnTo>
                    <a:lnTo>
                      <a:pt x="93" y="9"/>
                    </a:lnTo>
                    <a:lnTo>
                      <a:pt x="99" y="20"/>
                    </a:lnTo>
                    <a:lnTo>
                      <a:pt x="93" y="28"/>
                    </a:lnTo>
                    <a:lnTo>
                      <a:pt x="93" y="30"/>
                    </a:lnTo>
                    <a:lnTo>
                      <a:pt x="96" y="33"/>
                    </a:lnTo>
                    <a:lnTo>
                      <a:pt x="101" y="31"/>
                    </a:lnTo>
                    <a:lnTo>
                      <a:pt x="101" y="39"/>
                    </a:lnTo>
                    <a:lnTo>
                      <a:pt x="97" y="46"/>
                    </a:lnTo>
                    <a:lnTo>
                      <a:pt x="104" y="43"/>
                    </a:lnTo>
                    <a:lnTo>
                      <a:pt x="102" y="49"/>
                    </a:lnTo>
                    <a:lnTo>
                      <a:pt x="110" y="44"/>
                    </a:lnTo>
                    <a:lnTo>
                      <a:pt x="112" y="36"/>
                    </a:lnTo>
                    <a:lnTo>
                      <a:pt x="113" y="33"/>
                    </a:lnTo>
                    <a:lnTo>
                      <a:pt x="109" y="19"/>
                    </a:lnTo>
                    <a:lnTo>
                      <a:pt x="115" y="16"/>
                    </a:lnTo>
                    <a:lnTo>
                      <a:pt x="115" y="22"/>
                    </a:lnTo>
                    <a:lnTo>
                      <a:pt x="118" y="24"/>
                    </a:lnTo>
                    <a:lnTo>
                      <a:pt x="121" y="24"/>
                    </a:lnTo>
                    <a:lnTo>
                      <a:pt x="120" y="16"/>
                    </a:lnTo>
                    <a:lnTo>
                      <a:pt x="121" y="14"/>
                    </a:lnTo>
                    <a:lnTo>
                      <a:pt x="118" y="11"/>
                    </a:lnTo>
                    <a:lnTo>
                      <a:pt x="112" y="11"/>
                    </a:lnTo>
                    <a:lnTo>
                      <a:pt x="109" y="6"/>
                    </a:lnTo>
                    <a:lnTo>
                      <a:pt x="113" y="4"/>
                    </a:lnTo>
                    <a:lnTo>
                      <a:pt x="115" y="0"/>
                    </a:lnTo>
                    <a:lnTo>
                      <a:pt x="120" y="3"/>
                    </a:lnTo>
                    <a:lnTo>
                      <a:pt x="121" y="1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26" y="14"/>
                    </a:lnTo>
                    <a:lnTo>
                      <a:pt x="129" y="14"/>
                    </a:lnTo>
                    <a:lnTo>
                      <a:pt x="128" y="25"/>
                    </a:lnTo>
                    <a:lnTo>
                      <a:pt x="132" y="31"/>
                    </a:lnTo>
                    <a:lnTo>
                      <a:pt x="132" y="38"/>
                    </a:lnTo>
                    <a:lnTo>
                      <a:pt x="132" y="47"/>
                    </a:lnTo>
                    <a:lnTo>
                      <a:pt x="136" y="52"/>
                    </a:lnTo>
                    <a:lnTo>
                      <a:pt x="137" y="59"/>
                    </a:lnTo>
                    <a:lnTo>
                      <a:pt x="129" y="59"/>
                    </a:lnTo>
                    <a:lnTo>
                      <a:pt x="132" y="65"/>
                    </a:lnTo>
                    <a:lnTo>
                      <a:pt x="128" y="73"/>
                    </a:lnTo>
                    <a:lnTo>
                      <a:pt x="125" y="73"/>
                    </a:lnTo>
                    <a:lnTo>
                      <a:pt x="123" y="75"/>
                    </a:lnTo>
                    <a:lnTo>
                      <a:pt x="118" y="76"/>
                    </a:lnTo>
                    <a:lnTo>
                      <a:pt x="115" y="68"/>
                    </a:lnTo>
                    <a:lnTo>
                      <a:pt x="113" y="75"/>
                    </a:lnTo>
                    <a:lnTo>
                      <a:pt x="117" y="82"/>
                    </a:lnTo>
                    <a:lnTo>
                      <a:pt x="113" y="87"/>
                    </a:lnTo>
                    <a:lnTo>
                      <a:pt x="118" y="86"/>
                    </a:lnTo>
                    <a:lnTo>
                      <a:pt x="115" y="92"/>
                    </a:lnTo>
                    <a:lnTo>
                      <a:pt x="110" y="94"/>
                    </a:lnTo>
                    <a:lnTo>
                      <a:pt x="113" y="98"/>
                    </a:lnTo>
                    <a:lnTo>
                      <a:pt x="105" y="111"/>
                    </a:lnTo>
                    <a:lnTo>
                      <a:pt x="113" y="106"/>
                    </a:lnTo>
                    <a:lnTo>
                      <a:pt x="117" y="102"/>
                    </a:lnTo>
                    <a:lnTo>
                      <a:pt x="123" y="105"/>
                    </a:lnTo>
                    <a:lnTo>
                      <a:pt x="131" y="94"/>
                    </a:lnTo>
                    <a:lnTo>
                      <a:pt x="137" y="90"/>
                    </a:lnTo>
                    <a:lnTo>
                      <a:pt x="140" y="94"/>
                    </a:lnTo>
                    <a:lnTo>
                      <a:pt x="137" y="106"/>
                    </a:lnTo>
                    <a:lnTo>
                      <a:pt x="144" y="103"/>
                    </a:lnTo>
                    <a:lnTo>
                      <a:pt x="156" y="90"/>
                    </a:lnTo>
                    <a:lnTo>
                      <a:pt x="166" y="70"/>
                    </a:lnTo>
                    <a:lnTo>
                      <a:pt x="171" y="71"/>
                    </a:lnTo>
                    <a:lnTo>
                      <a:pt x="172" y="75"/>
                    </a:lnTo>
                    <a:lnTo>
                      <a:pt x="172" y="100"/>
                    </a:lnTo>
                    <a:lnTo>
                      <a:pt x="169" y="106"/>
                    </a:lnTo>
                    <a:lnTo>
                      <a:pt x="172" y="108"/>
                    </a:lnTo>
                    <a:lnTo>
                      <a:pt x="175" y="108"/>
                    </a:lnTo>
                    <a:lnTo>
                      <a:pt x="187" y="95"/>
                    </a:lnTo>
                    <a:lnTo>
                      <a:pt x="188" y="90"/>
                    </a:lnTo>
                    <a:lnTo>
                      <a:pt x="195" y="92"/>
                    </a:lnTo>
                    <a:lnTo>
                      <a:pt x="196" y="95"/>
                    </a:lnTo>
                    <a:lnTo>
                      <a:pt x="203" y="92"/>
                    </a:lnTo>
                    <a:lnTo>
                      <a:pt x="212" y="92"/>
                    </a:lnTo>
                    <a:lnTo>
                      <a:pt x="209" y="97"/>
                    </a:lnTo>
                    <a:lnTo>
                      <a:pt x="211" y="97"/>
                    </a:lnTo>
                    <a:lnTo>
                      <a:pt x="211" y="102"/>
                    </a:lnTo>
                    <a:lnTo>
                      <a:pt x="212" y="105"/>
                    </a:lnTo>
                    <a:lnTo>
                      <a:pt x="209" y="111"/>
                    </a:lnTo>
                    <a:lnTo>
                      <a:pt x="211" y="118"/>
                    </a:lnTo>
                    <a:lnTo>
                      <a:pt x="206" y="137"/>
                    </a:lnTo>
                    <a:lnTo>
                      <a:pt x="215" y="124"/>
                    </a:lnTo>
                    <a:lnTo>
                      <a:pt x="220" y="106"/>
                    </a:lnTo>
                    <a:lnTo>
                      <a:pt x="223" y="102"/>
                    </a:lnTo>
                    <a:lnTo>
                      <a:pt x="226" y="102"/>
                    </a:lnTo>
                    <a:lnTo>
                      <a:pt x="231" y="106"/>
                    </a:lnTo>
                    <a:lnTo>
                      <a:pt x="233" y="114"/>
                    </a:lnTo>
                    <a:lnTo>
                      <a:pt x="233" y="122"/>
                    </a:lnTo>
                    <a:lnTo>
                      <a:pt x="238" y="124"/>
                    </a:lnTo>
                    <a:lnTo>
                      <a:pt x="241" y="124"/>
                    </a:lnTo>
                    <a:lnTo>
                      <a:pt x="247" y="121"/>
                    </a:lnTo>
                    <a:lnTo>
                      <a:pt x="249" y="118"/>
                    </a:lnTo>
                    <a:lnTo>
                      <a:pt x="255" y="121"/>
                    </a:lnTo>
                    <a:lnTo>
                      <a:pt x="254" y="126"/>
                    </a:lnTo>
                    <a:lnTo>
                      <a:pt x="258" y="129"/>
                    </a:lnTo>
                    <a:lnTo>
                      <a:pt x="265" y="129"/>
                    </a:lnTo>
                    <a:lnTo>
                      <a:pt x="271" y="130"/>
                    </a:lnTo>
                    <a:lnTo>
                      <a:pt x="279" y="114"/>
                    </a:lnTo>
                    <a:lnTo>
                      <a:pt x="281" y="110"/>
                    </a:lnTo>
                    <a:lnTo>
                      <a:pt x="285" y="113"/>
                    </a:lnTo>
                    <a:lnTo>
                      <a:pt x="292" y="110"/>
                    </a:lnTo>
                    <a:lnTo>
                      <a:pt x="295" y="113"/>
                    </a:lnTo>
                    <a:lnTo>
                      <a:pt x="293" y="121"/>
                    </a:lnTo>
                    <a:lnTo>
                      <a:pt x="298" y="127"/>
                    </a:lnTo>
                    <a:lnTo>
                      <a:pt x="295" y="133"/>
                    </a:lnTo>
                    <a:lnTo>
                      <a:pt x="292" y="135"/>
                    </a:lnTo>
                    <a:lnTo>
                      <a:pt x="297" y="145"/>
                    </a:lnTo>
                    <a:lnTo>
                      <a:pt x="298" y="148"/>
                    </a:lnTo>
                    <a:lnTo>
                      <a:pt x="301" y="145"/>
                    </a:lnTo>
                    <a:lnTo>
                      <a:pt x="303" y="141"/>
                    </a:lnTo>
                    <a:lnTo>
                      <a:pt x="311" y="145"/>
                    </a:lnTo>
                    <a:lnTo>
                      <a:pt x="317" y="141"/>
                    </a:lnTo>
                    <a:lnTo>
                      <a:pt x="320" y="141"/>
                    </a:lnTo>
                    <a:lnTo>
                      <a:pt x="327" y="143"/>
                    </a:lnTo>
                    <a:lnTo>
                      <a:pt x="328" y="148"/>
                    </a:lnTo>
                    <a:lnTo>
                      <a:pt x="319" y="146"/>
                    </a:lnTo>
                    <a:lnTo>
                      <a:pt x="303" y="156"/>
                    </a:lnTo>
                    <a:lnTo>
                      <a:pt x="301" y="161"/>
                    </a:lnTo>
                    <a:lnTo>
                      <a:pt x="303" y="164"/>
                    </a:lnTo>
                    <a:lnTo>
                      <a:pt x="313" y="164"/>
                    </a:lnTo>
                    <a:lnTo>
                      <a:pt x="309" y="175"/>
                    </a:lnTo>
                    <a:lnTo>
                      <a:pt x="301" y="181"/>
                    </a:lnTo>
                    <a:lnTo>
                      <a:pt x="298" y="186"/>
                    </a:lnTo>
                    <a:lnTo>
                      <a:pt x="311" y="191"/>
                    </a:lnTo>
                    <a:lnTo>
                      <a:pt x="308" y="196"/>
                    </a:lnTo>
                    <a:lnTo>
                      <a:pt x="306" y="200"/>
                    </a:lnTo>
                    <a:lnTo>
                      <a:pt x="313" y="207"/>
                    </a:lnTo>
                    <a:lnTo>
                      <a:pt x="317" y="200"/>
                    </a:lnTo>
                    <a:lnTo>
                      <a:pt x="317" y="205"/>
                    </a:lnTo>
                    <a:lnTo>
                      <a:pt x="316" y="221"/>
                    </a:lnTo>
                    <a:lnTo>
                      <a:pt x="311" y="228"/>
                    </a:lnTo>
                    <a:lnTo>
                      <a:pt x="306" y="229"/>
                    </a:lnTo>
                    <a:lnTo>
                      <a:pt x="306" y="239"/>
                    </a:lnTo>
                    <a:lnTo>
                      <a:pt x="309" y="240"/>
                    </a:lnTo>
                    <a:lnTo>
                      <a:pt x="313" y="237"/>
                    </a:lnTo>
                    <a:lnTo>
                      <a:pt x="308" y="245"/>
                    </a:lnTo>
                    <a:lnTo>
                      <a:pt x="303" y="251"/>
                    </a:lnTo>
                    <a:lnTo>
                      <a:pt x="298" y="251"/>
                    </a:lnTo>
                    <a:lnTo>
                      <a:pt x="293" y="256"/>
                    </a:lnTo>
                    <a:lnTo>
                      <a:pt x="292" y="256"/>
                    </a:lnTo>
                    <a:lnTo>
                      <a:pt x="285" y="259"/>
                    </a:lnTo>
                    <a:lnTo>
                      <a:pt x="273" y="258"/>
                    </a:lnTo>
                    <a:lnTo>
                      <a:pt x="269" y="261"/>
                    </a:lnTo>
                    <a:lnTo>
                      <a:pt x="266" y="258"/>
                    </a:lnTo>
                    <a:lnTo>
                      <a:pt x="266" y="261"/>
                    </a:lnTo>
                    <a:lnTo>
                      <a:pt x="262" y="263"/>
                    </a:lnTo>
                    <a:lnTo>
                      <a:pt x="265" y="266"/>
                    </a:lnTo>
                    <a:lnTo>
                      <a:pt x="273" y="264"/>
                    </a:lnTo>
                    <a:lnTo>
                      <a:pt x="250" y="279"/>
                    </a:lnTo>
                    <a:lnTo>
                      <a:pt x="242" y="277"/>
                    </a:lnTo>
                    <a:lnTo>
                      <a:pt x="236" y="282"/>
                    </a:lnTo>
                    <a:lnTo>
                      <a:pt x="233" y="274"/>
                    </a:lnTo>
                    <a:lnTo>
                      <a:pt x="234" y="271"/>
                    </a:lnTo>
                    <a:lnTo>
                      <a:pt x="234" y="266"/>
                    </a:lnTo>
                    <a:lnTo>
                      <a:pt x="231" y="263"/>
                    </a:lnTo>
                    <a:lnTo>
                      <a:pt x="225" y="269"/>
                    </a:lnTo>
                    <a:lnTo>
                      <a:pt x="174" y="279"/>
                    </a:lnTo>
                    <a:lnTo>
                      <a:pt x="168" y="274"/>
                    </a:lnTo>
                    <a:lnTo>
                      <a:pt x="161" y="272"/>
                    </a:lnTo>
                    <a:lnTo>
                      <a:pt x="161" y="269"/>
                    </a:lnTo>
                    <a:lnTo>
                      <a:pt x="156" y="269"/>
                    </a:lnTo>
                    <a:lnTo>
                      <a:pt x="153" y="271"/>
                    </a:lnTo>
                    <a:lnTo>
                      <a:pt x="150" y="275"/>
                    </a:lnTo>
                    <a:lnTo>
                      <a:pt x="140" y="272"/>
                    </a:lnTo>
                    <a:lnTo>
                      <a:pt x="115" y="279"/>
                    </a:lnTo>
                    <a:lnTo>
                      <a:pt x="101" y="275"/>
                    </a:lnTo>
                    <a:lnTo>
                      <a:pt x="94" y="277"/>
                    </a:lnTo>
                    <a:lnTo>
                      <a:pt x="88" y="269"/>
                    </a:lnTo>
                    <a:lnTo>
                      <a:pt x="83" y="269"/>
                    </a:lnTo>
                    <a:lnTo>
                      <a:pt x="80" y="259"/>
                    </a:lnTo>
                    <a:lnTo>
                      <a:pt x="75" y="255"/>
                    </a:lnTo>
                    <a:lnTo>
                      <a:pt x="69" y="243"/>
                    </a:lnTo>
                    <a:lnTo>
                      <a:pt x="62" y="24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2" name="Freeform 524">
                <a:extLst>
                  <a:ext uri="{FF2B5EF4-FFF2-40B4-BE49-F238E27FC236}">
                    <a16:creationId xmlns:a16="http://schemas.microsoft.com/office/drawing/2014/main" id="{D9703C89-081A-EBE6-CEED-397BC67F7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5" y="983"/>
                <a:ext cx="328" cy="282"/>
              </a:xfrm>
              <a:custGeom>
                <a:avLst/>
                <a:gdLst>
                  <a:gd name="T0" fmla="*/ 54 w 328"/>
                  <a:gd name="T1" fmla="*/ 221 h 282"/>
                  <a:gd name="T2" fmla="*/ 11 w 328"/>
                  <a:gd name="T3" fmla="*/ 175 h 282"/>
                  <a:gd name="T4" fmla="*/ 15 w 328"/>
                  <a:gd name="T5" fmla="*/ 165 h 282"/>
                  <a:gd name="T6" fmla="*/ 46 w 328"/>
                  <a:gd name="T7" fmla="*/ 149 h 282"/>
                  <a:gd name="T8" fmla="*/ 48 w 328"/>
                  <a:gd name="T9" fmla="*/ 141 h 282"/>
                  <a:gd name="T10" fmla="*/ 51 w 328"/>
                  <a:gd name="T11" fmla="*/ 111 h 282"/>
                  <a:gd name="T12" fmla="*/ 21 w 328"/>
                  <a:gd name="T13" fmla="*/ 94 h 282"/>
                  <a:gd name="T14" fmla="*/ 42 w 328"/>
                  <a:gd name="T15" fmla="*/ 89 h 282"/>
                  <a:gd name="T16" fmla="*/ 67 w 328"/>
                  <a:gd name="T17" fmla="*/ 103 h 282"/>
                  <a:gd name="T18" fmla="*/ 77 w 328"/>
                  <a:gd name="T19" fmla="*/ 100 h 282"/>
                  <a:gd name="T20" fmla="*/ 99 w 328"/>
                  <a:gd name="T21" fmla="*/ 86 h 282"/>
                  <a:gd name="T22" fmla="*/ 91 w 328"/>
                  <a:gd name="T23" fmla="*/ 73 h 282"/>
                  <a:gd name="T24" fmla="*/ 75 w 328"/>
                  <a:gd name="T25" fmla="*/ 54 h 282"/>
                  <a:gd name="T26" fmla="*/ 45 w 328"/>
                  <a:gd name="T27" fmla="*/ 39 h 282"/>
                  <a:gd name="T28" fmla="*/ 58 w 328"/>
                  <a:gd name="T29" fmla="*/ 43 h 282"/>
                  <a:gd name="T30" fmla="*/ 59 w 328"/>
                  <a:gd name="T31" fmla="*/ 19 h 282"/>
                  <a:gd name="T32" fmla="*/ 77 w 328"/>
                  <a:gd name="T33" fmla="*/ 41 h 282"/>
                  <a:gd name="T34" fmla="*/ 77 w 328"/>
                  <a:gd name="T35" fmla="*/ 25 h 282"/>
                  <a:gd name="T36" fmla="*/ 85 w 328"/>
                  <a:gd name="T37" fmla="*/ 11 h 282"/>
                  <a:gd name="T38" fmla="*/ 93 w 328"/>
                  <a:gd name="T39" fmla="*/ 28 h 282"/>
                  <a:gd name="T40" fmla="*/ 97 w 328"/>
                  <a:gd name="T41" fmla="*/ 46 h 282"/>
                  <a:gd name="T42" fmla="*/ 113 w 328"/>
                  <a:gd name="T43" fmla="*/ 33 h 282"/>
                  <a:gd name="T44" fmla="*/ 121 w 328"/>
                  <a:gd name="T45" fmla="*/ 24 h 282"/>
                  <a:gd name="T46" fmla="*/ 109 w 328"/>
                  <a:gd name="T47" fmla="*/ 6 h 282"/>
                  <a:gd name="T48" fmla="*/ 121 w 328"/>
                  <a:gd name="T49" fmla="*/ 1 h 282"/>
                  <a:gd name="T50" fmla="*/ 128 w 328"/>
                  <a:gd name="T51" fmla="*/ 25 h 282"/>
                  <a:gd name="T52" fmla="*/ 137 w 328"/>
                  <a:gd name="T53" fmla="*/ 59 h 282"/>
                  <a:gd name="T54" fmla="*/ 123 w 328"/>
                  <a:gd name="T55" fmla="*/ 75 h 282"/>
                  <a:gd name="T56" fmla="*/ 113 w 328"/>
                  <a:gd name="T57" fmla="*/ 87 h 282"/>
                  <a:gd name="T58" fmla="*/ 105 w 328"/>
                  <a:gd name="T59" fmla="*/ 111 h 282"/>
                  <a:gd name="T60" fmla="*/ 137 w 328"/>
                  <a:gd name="T61" fmla="*/ 90 h 282"/>
                  <a:gd name="T62" fmla="*/ 166 w 328"/>
                  <a:gd name="T63" fmla="*/ 70 h 282"/>
                  <a:gd name="T64" fmla="*/ 172 w 328"/>
                  <a:gd name="T65" fmla="*/ 108 h 282"/>
                  <a:gd name="T66" fmla="*/ 196 w 328"/>
                  <a:gd name="T67" fmla="*/ 95 h 282"/>
                  <a:gd name="T68" fmla="*/ 211 w 328"/>
                  <a:gd name="T69" fmla="*/ 102 h 282"/>
                  <a:gd name="T70" fmla="*/ 215 w 328"/>
                  <a:gd name="T71" fmla="*/ 124 h 282"/>
                  <a:gd name="T72" fmla="*/ 233 w 328"/>
                  <a:gd name="T73" fmla="*/ 114 h 282"/>
                  <a:gd name="T74" fmla="*/ 249 w 328"/>
                  <a:gd name="T75" fmla="*/ 118 h 282"/>
                  <a:gd name="T76" fmla="*/ 271 w 328"/>
                  <a:gd name="T77" fmla="*/ 130 h 282"/>
                  <a:gd name="T78" fmla="*/ 295 w 328"/>
                  <a:gd name="T79" fmla="*/ 113 h 282"/>
                  <a:gd name="T80" fmla="*/ 297 w 328"/>
                  <a:gd name="T81" fmla="*/ 145 h 282"/>
                  <a:gd name="T82" fmla="*/ 317 w 328"/>
                  <a:gd name="T83" fmla="*/ 141 h 282"/>
                  <a:gd name="T84" fmla="*/ 303 w 328"/>
                  <a:gd name="T85" fmla="*/ 156 h 282"/>
                  <a:gd name="T86" fmla="*/ 301 w 328"/>
                  <a:gd name="T87" fmla="*/ 181 h 282"/>
                  <a:gd name="T88" fmla="*/ 313 w 328"/>
                  <a:gd name="T89" fmla="*/ 207 h 282"/>
                  <a:gd name="T90" fmla="*/ 306 w 328"/>
                  <a:gd name="T91" fmla="*/ 229 h 282"/>
                  <a:gd name="T92" fmla="*/ 303 w 328"/>
                  <a:gd name="T93" fmla="*/ 251 h 282"/>
                  <a:gd name="T94" fmla="*/ 273 w 328"/>
                  <a:gd name="T95" fmla="*/ 258 h 282"/>
                  <a:gd name="T96" fmla="*/ 265 w 328"/>
                  <a:gd name="T97" fmla="*/ 266 h 282"/>
                  <a:gd name="T98" fmla="*/ 233 w 328"/>
                  <a:gd name="T99" fmla="*/ 274 h 282"/>
                  <a:gd name="T100" fmla="*/ 174 w 328"/>
                  <a:gd name="T101" fmla="*/ 279 h 282"/>
                  <a:gd name="T102" fmla="*/ 153 w 328"/>
                  <a:gd name="T103" fmla="*/ 271 h 282"/>
                  <a:gd name="T104" fmla="*/ 94 w 328"/>
                  <a:gd name="T105" fmla="*/ 277 h 282"/>
                  <a:gd name="T106" fmla="*/ 69 w 328"/>
                  <a:gd name="T107" fmla="*/ 243 h 28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28"/>
                  <a:gd name="T163" fmla="*/ 0 h 282"/>
                  <a:gd name="T164" fmla="*/ 328 w 328"/>
                  <a:gd name="T165" fmla="*/ 282 h 28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28" h="282">
                    <a:moveTo>
                      <a:pt x="62" y="240"/>
                    </a:moveTo>
                    <a:lnTo>
                      <a:pt x="61" y="240"/>
                    </a:lnTo>
                    <a:lnTo>
                      <a:pt x="59" y="235"/>
                    </a:lnTo>
                    <a:lnTo>
                      <a:pt x="56" y="231"/>
                    </a:lnTo>
                    <a:lnTo>
                      <a:pt x="54" y="221"/>
                    </a:lnTo>
                    <a:lnTo>
                      <a:pt x="43" y="197"/>
                    </a:lnTo>
                    <a:lnTo>
                      <a:pt x="35" y="196"/>
                    </a:lnTo>
                    <a:lnTo>
                      <a:pt x="27" y="186"/>
                    </a:lnTo>
                    <a:lnTo>
                      <a:pt x="24" y="186"/>
                    </a:lnTo>
                    <a:lnTo>
                      <a:pt x="11" y="175"/>
                    </a:lnTo>
                    <a:lnTo>
                      <a:pt x="5" y="175"/>
                    </a:lnTo>
                    <a:lnTo>
                      <a:pt x="0" y="172"/>
                    </a:lnTo>
                    <a:lnTo>
                      <a:pt x="8" y="164"/>
                    </a:lnTo>
                    <a:lnTo>
                      <a:pt x="11" y="154"/>
                    </a:lnTo>
                    <a:lnTo>
                      <a:pt x="15" y="165"/>
                    </a:lnTo>
                    <a:lnTo>
                      <a:pt x="21" y="162"/>
                    </a:lnTo>
                    <a:lnTo>
                      <a:pt x="42" y="165"/>
                    </a:lnTo>
                    <a:lnTo>
                      <a:pt x="50" y="156"/>
                    </a:lnTo>
                    <a:lnTo>
                      <a:pt x="38" y="151"/>
                    </a:lnTo>
                    <a:lnTo>
                      <a:pt x="46" y="149"/>
                    </a:lnTo>
                    <a:lnTo>
                      <a:pt x="50" y="148"/>
                    </a:lnTo>
                    <a:lnTo>
                      <a:pt x="51" y="143"/>
                    </a:lnTo>
                    <a:lnTo>
                      <a:pt x="59" y="141"/>
                    </a:lnTo>
                    <a:lnTo>
                      <a:pt x="54" y="138"/>
                    </a:lnTo>
                    <a:lnTo>
                      <a:pt x="48" y="141"/>
                    </a:lnTo>
                    <a:lnTo>
                      <a:pt x="46" y="137"/>
                    </a:lnTo>
                    <a:lnTo>
                      <a:pt x="48" y="133"/>
                    </a:lnTo>
                    <a:lnTo>
                      <a:pt x="46" y="132"/>
                    </a:lnTo>
                    <a:lnTo>
                      <a:pt x="54" y="114"/>
                    </a:lnTo>
                    <a:lnTo>
                      <a:pt x="51" y="111"/>
                    </a:lnTo>
                    <a:lnTo>
                      <a:pt x="43" y="108"/>
                    </a:lnTo>
                    <a:lnTo>
                      <a:pt x="43" y="105"/>
                    </a:lnTo>
                    <a:lnTo>
                      <a:pt x="38" y="100"/>
                    </a:lnTo>
                    <a:lnTo>
                      <a:pt x="27" y="94"/>
                    </a:lnTo>
                    <a:lnTo>
                      <a:pt x="21" y="94"/>
                    </a:lnTo>
                    <a:lnTo>
                      <a:pt x="15" y="92"/>
                    </a:lnTo>
                    <a:lnTo>
                      <a:pt x="15" y="87"/>
                    </a:lnTo>
                    <a:lnTo>
                      <a:pt x="19" y="81"/>
                    </a:lnTo>
                    <a:lnTo>
                      <a:pt x="37" y="89"/>
                    </a:lnTo>
                    <a:lnTo>
                      <a:pt x="42" y="89"/>
                    </a:lnTo>
                    <a:lnTo>
                      <a:pt x="48" y="94"/>
                    </a:lnTo>
                    <a:lnTo>
                      <a:pt x="56" y="92"/>
                    </a:lnTo>
                    <a:lnTo>
                      <a:pt x="56" y="97"/>
                    </a:lnTo>
                    <a:lnTo>
                      <a:pt x="64" y="97"/>
                    </a:lnTo>
                    <a:lnTo>
                      <a:pt x="67" y="103"/>
                    </a:lnTo>
                    <a:lnTo>
                      <a:pt x="78" y="111"/>
                    </a:lnTo>
                    <a:lnTo>
                      <a:pt x="91" y="102"/>
                    </a:lnTo>
                    <a:lnTo>
                      <a:pt x="86" y="102"/>
                    </a:lnTo>
                    <a:lnTo>
                      <a:pt x="80" y="105"/>
                    </a:lnTo>
                    <a:lnTo>
                      <a:pt x="77" y="100"/>
                    </a:lnTo>
                    <a:lnTo>
                      <a:pt x="69" y="90"/>
                    </a:lnTo>
                    <a:lnTo>
                      <a:pt x="72" y="87"/>
                    </a:lnTo>
                    <a:lnTo>
                      <a:pt x="78" y="86"/>
                    </a:lnTo>
                    <a:lnTo>
                      <a:pt x="81" y="87"/>
                    </a:lnTo>
                    <a:lnTo>
                      <a:pt x="99" y="86"/>
                    </a:lnTo>
                    <a:lnTo>
                      <a:pt x="99" y="84"/>
                    </a:lnTo>
                    <a:lnTo>
                      <a:pt x="97" y="78"/>
                    </a:lnTo>
                    <a:lnTo>
                      <a:pt x="93" y="79"/>
                    </a:lnTo>
                    <a:lnTo>
                      <a:pt x="89" y="76"/>
                    </a:lnTo>
                    <a:lnTo>
                      <a:pt x="91" y="73"/>
                    </a:lnTo>
                    <a:lnTo>
                      <a:pt x="91" y="70"/>
                    </a:lnTo>
                    <a:lnTo>
                      <a:pt x="89" y="71"/>
                    </a:lnTo>
                    <a:lnTo>
                      <a:pt x="91" y="67"/>
                    </a:lnTo>
                    <a:lnTo>
                      <a:pt x="80" y="55"/>
                    </a:lnTo>
                    <a:lnTo>
                      <a:pt x="75" y="54"/>
                    </a:lnTo>
                    <a:lnTo>
                      <a:pt x="67" y="57"/>
                    </a:lnTo>
                    <a:lnTo>
                      <a:pt x="62" y="54"/>
                    </a:lnTo>
                    <a:lnTo>
                      <a:pt x="53" y="52"/>
                    </a:lnTo>
                    <a:lnTo>
                      <a:pt x="50" y="51"/>
                    </a:lnTo>
                    <a:lnTo>
                      <a:pt x="45" y="39"/>
                    </a:lnTo>
                    <a:lnTo>
                      <a:pt x="32" y="35"/>
                    </a:lnTo>
                    <a:lnTo>
                      <a:pt x="43" y="27"/>
                    </a:lnTo>
                    <a:lnTo>
                      <a:pt x="45" y="31"/>
                    </a:lnTo>
                    <a:lnTo>
                      <a:pt x="51" y="43"/>
                    </a:lnTo>
                    <a:lnTo>
                      <a:pt x="58" y="43"/>
                    </a:lnTo>
                    <a:lnTo>
                      <a:pt x="53" y="36"/>
                    </a:lnTo>
                    <a:lnTo>
                      <a:pt x="56" y="36"/>
                    </a:lnTo>
                    <a:lnTo>
                      <a:pt x="59" y="33"/>
                    </a:lnTo>
                    <a:lnTo>
                      <a:pt x="56" y="28"/>
                    </a:lnTo>
                    <a:lnTo>
                      <a:pt x="59" y="19"/>
                    </a:lnTo>
                    <a:lnTo>
                      <a:pt x="66" y="33"/>
                    </a:lnTo>
                    <a:lnTo>
                      <a:pt x="64" y="41"/>
                    </a:lnTo>
                    <a:lnTo>
                      <a:pt x="74" y="46"/>
                    </a:lnTo>
                    <a:lnTo>
                      <a:pt x="72" y="41"/>
                    </a:lnTo>
                    <a:lnTo>
                      <a:pt x="77" y="41"/>
                    </a:lnTo>
                    <a:lnTo>
                      <a:pt x="80" y="38"/>
                    </a:lnTo>
                    <a:lnTo>
                      <a:pt x="70" y="33"/>
                    </a:lnTo>
                    <a:lnTo>
                      <a:pt x="70" y="24"/>
                    </a:lnTo>
                    <a:lnTo>
                      <a:pt x="72" y="24"/>
                    </a:lnTo>
                    <a:lnTo>
                      <a:pt x="77" y="25"/>
                    </a:lnTo>
                    <a:lnTo>
                      <a:pt x="78" y="11"/>
                    </a:lnTo>
                    <a:lnTo>
                      <a:pt x="77" y="12"/>
                    </a:lnTo>
                    <a:lnTo>
                      <a:pt x="81" y="19"/>
                    </a:lnTo>
                    <a:lnTo>
                      <a:pt x="83" y="19"/>
                    </a:lnTo>
                    <a:lnTo>
                      <a:pt x="85" y="11"/>
                    </a:lnTo>
                    <a:lnTo>
                      <a:pt x="88" y="17"/>
                    </a:lnTo>
                    <a:lnTo>
                      <a:pt x="88" y="9"/>
                    </a:lnTo>
                    <a:lnTo>
                      <a:pt x="93" y="9"/>
                    </a:lnTo>
                    <a:lnTo>
                      <a:pt x="99" y="20"/>
                    </a:lnTo>
                    <a:lnTo>
                      <a:pt x="93" y="28"/>
                    </a:lnTo>
                    <a:lnTo>
                      <a:pt x="93" y="30"/>
                    </a:lnTo>
                    <a:lnTo>
                      <a:pt x="96" y="33"/>
                    </a:lnTo>
                    <a:lnTo>
                      <a:pt x="101" y="31"/>
                    </a:lnTo>
                    <a:lnTo>
                      <a:pt x="101" y="39"/>
                    </a:lnTo>
                    <a:lnTo>
                      <a:pt x="97" y="46"/>
                    </a:lnTo>
                    <a:lnTo>
                      <a:pt x="104" y="43"/>
                    </a:lnTo>
                    <a:lnTo>
                      <a:pt x="102" y="49"/>
                    </a:lnTo>
                    <a:lnTo>
                      <a:pt x="110" y="44"/>
                    </a:lnTo>
                    <a:lnTo>
                      <a:pt x="112" y="36"/>
                    </a:lnTo>
                    <a:lnTo>
                      <a:pt x="113" y="33"/>
                    </a:lnTo>
                    <a:lnTo>
                      <a:pt x="109" y="19"/>
                    </a:lnTo>
                    <a:lnTo>
                      <a:pt x="115" y="16"/>
                    </a:lnTo>
                    <a:lnTo>
                      <a:pt x="115" y="22"/>
                    </a:lnTo>
                    <a:lnTo>
                      <a:pt x="118" y="24"/>
                    </a:lnTo>
                    <a:lnTo>
                      <a:pt x="121" y="24"/>
                    </a:lnTo>
                    <a:lnTo>
                      <a:pt x="120" y="16"/>
                    </a:lnTo>
                    <a:lnTo>
                      <a:pt x="121" y="14"/>
                    </a:lnTo>
                    <a:lnTo>
                      <a:pt x="118" y="11"/>
                    </a:lnTo>
                    <a:lnTo>
                      <a:pt x="112" y="11"/>
                    </a:lnTo>
                    <a:lnTo>
                      <a:pt x="109" y="6"/>
                    </a:lnTo>
                    <a:lnTo>
                      <a:pt x="113" y="4"/>
                    </a:lnTo>
                    <a:lnTo>
                      <a:pt x="115" y="0"/>
                    </a:lnTo>
                    <a:lnTo>
                      <a:pt x="120" y="3"/>
                    </a:lnTo>
                    <a:lnTo>
                      <a:pt x="121" y="1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26" y="14"/>
                    </a:lnTo>
                    <a:lnTo>
                      <a:pt x="129" y="14"/>
                    </a:lnTo>
                    <a:lnTo>
                      <a:pt x="128" y="25"/>
                    </a:lnTo>
                    <a:lnTo>
                      <a:pt x="132" y="31"/>
                    </a:lnTo>
                    <a:lnTo>
                      <a:pt x="132" y="38"/>
                    </a:lnTo>
                    <a:lnTo>
                      <a:pt x="132" y="47"/>
                    </a:lnTo>
                    <a:lnTo>
                      <a:pt x="136" y="52"/>
                    </a:lnTo>
                    <a:lnTo>
                      <a:pt x="137" y="59"/>
                    </a:lnTo>
                    <a:lnTo>
                      <a:pt x="129" y="59"/>
                    </a:lnTo>
                    <a:lnTo>
                      <a:pt x="132" y="65"/>
                    </a:lnTo>
                    <a:lnTo>
                      <a:pt x="128" y="73"/>
                    </a:lnTo>
                    <a:lnTo>
                      <a:pt x="125" y="73"/>
                    </a:lnTo>
                    <a:lnTo>
                      <a:pt x="123" y="75"/>
                    </a:lnTo>
                    <a:lnTo>
                      <a:pt x="118" y="76"/>
                    </a:lnTo>
                    <a:lnTo>
                      <a:pt x="115" y="68"/>
                    </a:lnTo>
                    <a:lnTo>
                      <a:pt x="113" y="75"/>
                    </a:lnTo>
                    <a:lnTo>
                      <a:pt x="117" y="82"/>
                    </a:lnTo>
                    <a:lnTo>
                      <a:pt x="113" y="87"/>
                    </a:lnTo>
                    <a:lnTo>
                      <a:pt x="118" y="86"/>
                    </a:lnTo>
                    <a:lnTo>
                      <a:pt x="115" y="92"/>
                    </a:lnTo>
                    <a:lnTo>
                      <a:pt x="110" y="94"/>
                    </a:lnTo>
                    <a:lnTo>
                      <a:pt x="113" y="98"/>
                    </a:lnTo>
                    <a:lnTo>
                      <a:pt x="105" y="111"/>
                    </a:lnTo>
                    <a:lnTo>
                      <a:pt x="113" y="106"/>
                    </a:lnTo>
                    <a:lnTo>
                      <a:pt x="117" y="102"/>
                    </a:lnTo>
                    <a:lnTo>
                      <a:pt x="123" y="105"/>
                    </a:lnTo>
                    <a:lnTo>
                      <a:pt x="131" y="94"/>
                    </a:lnTo>
                    <a:lnTo>
                      <a:pt x="137" y="90"/>
                    </a:lnTo>
                    <a:lnTo>
                      <a:pt x="140" y="94"/>
                    </a:lnTo>
                    <a:lnTo>
                      <a:pt x="137" y="106"/>
                    </a:lnTo>
                    <a:lnTo>
                      <a:pt x="144" y="103"/>
                    </a:lnTo>
                    <a:lnTo>
                      <a:pt x="156" y="90"/>
                    </a:lnTo>
                    <a:lnTo>
                      <a:pt x="166" y="70"/>
                    </a:lnTo>
                    <a:lnTo>
                      <a:pt x="171" y="71"/>
                    </a:lnTo>
                    <a:lnTo>
                      <a:pt x="172" y="75"/>
                    </a:lnTo>
                    <a:lnTo>
                      <a:pt x="172" y="100"/>
                    </a:lnTo>
                    <a:lnTo>
                      <a:pt x="169" y="106"/>
                    </a:lnTo>
                    <a:lnTo>
                      <a:pt x="172" y="108"/>
                    </a:lnTo>
                    <a:lnTo>
                      <a:pt x="175" y="108"/>
                    </a:lnTo>
                    <a:lnTo>
                      <a:pt x="187" y="95"/>
                    </a:lnTo>
                    <a:lnTo>
                      <a:pt x="188" y="90"/>
                    </a:lnTo>
                    <a:lnTo>
                      <a:pt x="195" y="92"/>
                    </a:lnTo>
                    <a:lnTo>
                      <a:pt x="196" y="95"/>
                    </a:lnTo>
                    <a:lnTo>
                      <a:pt x="203" y="92"/>
                    </a:lnTo>
                    <a:lnTo>
                      <a:pt x="212" y="92"/>
                    </a:lnTo>
                    <a:lnTo>
                      <a:pt x="209" y="97"/>
                    </a:lnTo>
                    <a:lnTo>
                      <a:pt x="211" y="97"/>
                    </a:lnTo>
                    <a:lnTo>
                      <a:pt x="211" y="102"/>
                    </a:lnTo>
                    <a:lnTo>
                      <a:pt x="212" y="105"/>
                    </a:lnTo>
                    <a:lnTo>
                      <a:pt x="209" y="111"/>
                    </a:lnTo>
                    <a:lnTo>
                      <a:pt x="211" y="118"/>
                    </a:lnTo>
                    <a:lnTo>
                      <a:pt x="206" y="137"/>
                    </a:lnTo>
                    <a:lnTo>
                      <a:pt x="215" y="124"/>
                    </a:lnTo>
                    <a:lnTo>
                      <a:pt x="220" y="106"/>
                    </a:lnTo>
                    <a:lnTo>
                      <a:pt x="223" y="102"/>
                    </a:lnTo>
                    <a:lnTo>
                      <a:pt x="226" y="102"/>
                    </a:lnTo>
                    <a:lnTo>
                      <a:pt x="231" y="106"/>
                    </a:lnTo>
                    <a:lnTo>
                      <a:pt x="233" y="114"/>
                    </a:lnTo>
                    <a:lnTo>
                      <a:pt x="233" y="122"/>
                    </a:lnTo>
                    <a:lnTo>
                      <a:pt x="238" y="124"/>
                    </a:lnTo>
                    <a:lnTo>
                      <a:pt x="241" y="124"/>
                    </a:lnTo>
                    <a:lnTo>
                      <a:pt x="247" y="121"/>
                    </a:lnTo>
                    <a:lnTo>
                      <a:pt x="249" y="118"/>
                    </a:lnTo>
                    <a:lnTo>
                      <a:pt x="255" y="121"/>
                    </a:lnTo>
                    <a:lnTo>
                      <a:pt x="254" y="126"/>
                    </a:lnTo>
                    <a:lnTo>
                      <a:pt x="258" y="129"/>
                    </a:lnTo>
                    <a:lnTo>
                      <a:pt x="265" y="129"/>
                    </a:lnTo>
                    <a:lnTo>
                      <a:pt x="271" y="130"/>
                    </a:lnTo>
                    <a:lnTo>
                      <a:pt x="279" y="114"/>
                    </a:lnTo>
                    <a:lnTo>
                      <a:pt x="281" y="110"/>
                    </a:lnTo>
                    <a:lnTo>
                      <a:pt x="285" y="113"/>
                    </a:lnTo>
                    <a:lnTo>
                      <a:pt x="292" y="110"/>
                    </a:lnTo>
                    <a:lnTo>
                      <a:pt x="295" y="113"/>
                    </a:lnTo>
                    <a:lnTo>
                      <a:pt x="293" y="121"/>
                    </a:lnTo>
                    <a:lnTo>
                      <a:pt x="298" y="127"/>
                    </a:lnTo>
                    <a:lnTo>
                      <a:pt x="295" y="133"/>
                    </a:lnTo>
                    <a:lnTo>
                      <a:pt x="292" y="135"/>
                    </a:lnTo>
                    <a:lnTo>
                      <a:pt x="297" y="145"/>
                    </a:lnTo>
                    <a:lnTo>
                      <a:pt x="298" y="148"/>
                    </a:lnTo>
                    <a:lnTo>
                      <a:pt x="301" y="145"/>
                    </a:lnTo>
                    <a:lnTo>
                      <a:pt x="303" y="141"/>
                    </a:lnTo>
                    <a:lnTo>
                      <a:pt x="311" y="145"/>
                    </a:lnTo>
                    <a:lnTo>
                      <a:pt x="317" y="141"/>
                    </a:lnTo>
                    <a:lnTo>
                      <a:pt x="320" y="141"/>
                    </a:lnTo>
                    <a:lnTo>
                      <a:pt x="327" y="143"/>
                    </a:lnTo>
                    <a:lnTo>
                      <a:pt x="328" y="148"/>
                    </a:lnTo>
                    <a:lnTo>
                      <a:pt x="319" y="146"/>
                    </a:lnTo>
                    <a:lnTo>
                      <a:pt x="303" y="156"/>
                    </a:lnTo>
                    <a:lnTo>
                      <a:pt x="301" y="161"/>
                    </a:lnTo>
                    <a:lnTo>
                      <a:pt x="303" y="164"/>
                    </a:lnTo>
                    <a:lnTo>
                      <a:pt x="313" y="164"/>
                    </a:lnTo>
                    <a:lnTo>
                      <a:pt x="309" y="175"/>
                    </a:lnTo>
                    <a:lnTo>
                      <a:pt x="301" y="181"/>
                    </a:lnTo>
                    <a:lnTo>
                      <a:pt x="298" y="186"/>
                    </a:lnTo>
                    <a:lnTo>
                      <a:pt x="311" y="191"/>
                    </a:lnTo>
                    <a:lnTo>
                      <a:pt x="308" y="196"/>
                    </a:lnTo>
                    <a:lnTo>
                      <a:pt x="306" y="200"/>
                    </a:lnTo>
                    <a:lnTo>
                      <a:pt x="313" y="207"/>
                    </a:lnTo>
                    <a:lnTo>
                      <a:pt x="317" y="200"/>
                    </a:lnTo>
                    <a:lnTo>
                      <a:pt x="317" y="205"/>
                    </a:lnTo>
                    <a:lnTo>
                      <a:pt x="316" y="221"/>
                    </a:lnTo>
                    <a:lnTo>
                      <a:pt x="311" y="228"/>
                    </a:lnTo>
                    <a:lnTo>
                      <a:pt x="306" y="229"/>
                    </a:lnTo>
                    <a:lnTo>
                      <a:pt x="306" y="239"/>
                    </a:lnTo>
                    <a:lnTo>
                      <a:pt x="309" y="240"/>
                    </a:lnTo>
                    <a:lnTo>
                      <a:pt x="313" y="237"/>
                    </a:lnTo>
                    <a:lnTo>
                      <a:pt x="308" y="245"/>
                    </a:lnTo>
                    <a:lnTo>
                      <a:pt x="303" y="251"/>
                    </a:lnTo>
                    <a:lnTo>
                      <a:pt x="298" y="251"/>
                    </a:lnTo>
                    <a:lnTo>
                      <a:pt x="293" y="256"/>
                    </a:lnTo>
                    <a:lnTo>
                      <a:pt x="292" y="256"/>
                    </a:lnTo>
                    <a:lnTo>
                      <a:pt x="285" y="259"/>
                    </a:lnTo>
                    <a:lnTo>
                      <a:pt x="273" y="258"/>
                    </a:lnTo>
                    <a:lnTo>
                      <a:pt x="269" y="261"/>
                    </a:lnTo>
                    <a:lnTo>
                      <a:pt x="266" y="258"/>
                    </a:lnTo>
                    <a:lnTo>
                      <a:pt x="266" y="261"/>
                    </a:lnTo>
                    <a:lnTo>
                      <a:pt x="262" y="263"/>
                    </a:lnTo>
                    <a:lnTo>
                      <a:pt x="265" y="266"/>
                    </a:lnTo>
                    <a:lnTo>
                      <a:pt x="273" y="264"/>
                    </a:lnTo>
                    <a:lnTo>
                      <a:pt x="250" y="279"/>
                    </a:lnTo>
                    <a:lnTo>
                      <a:pt x="242" y="277"/>
                    </a:lnTo>
                    <a:lnTo>
                      <a:pt x="236" y="282"/>
                    </a:lnTo>
                    <a:lnTo>
                      <a:pt x="233" y="274"/>
                    </a:lnTo>
                    <a:lnTo>
                      <a:pt x="234" y="271"/>
                    </a:lnTo>
                    <a:lnTo>
                      <a:pt x="234" y="266"/>
                    </a:lnTo>
                    <a:lnTo>
                      <a:pt x="231" y="263"/>
                    </a:lnTo>
                    <a:lnTo>
                      <a:pt x="225" y="269"/>
                    </a:lnTo>
                    <a:lnTo>
                      <a:pt x="174" y="279"/>
                    </a:lnTo>
                    <a:lnTo>
                      <a:pt x="168" y="274"/>
                    </a:lnTo>
                    <a:lnTo>
                      <a:pt x="161" y="272"/>
                    </a:lnTo>
                    <a:lnTo>
                      <a:pt x="161" y="269"/>
                    </a:lnTo>
                    <a:lnTo>
                      <a:pt x="156" y="269"/>
                    </a:lnTo>
                    <a:lnTo>
                      <a:pt x="153" y="271"/>
                    </a:lnTo>
                    <a:lnTo>
                      <a:pt x="150" y="275"/>
                    </a:lnTo>
                    <a:lnTo>
                      <a:pt x="140" y="272"/>
                    </a:lnTo>
                    <a:lnTo>
                      <a:pt x="115" y="279"/>
                    </a:lnTo>
                    <a:lnTo>
                      <a:pt x="101" y="275"/>
                    </a:lnTo>
                    <a:lnTo>
                      <a:pt x="94" y="277"/>
                    </a:lnTo>
                    <a:lnTo>
                      <a:pt x="88" y="269"/>
                    </a:lnTo>
                    <a:lnTo>
                      <a:pt x="83" y="269"/>
                    </a:lnTo>
                    <a:lnTo>
                      <a:pt x="80" y="259"/>
                    </a:lnTo>
                    <a:lnTo>
                      <a:pt x="75" y="255"/>
                    </a:lnTo>
                    <a:lnTo>
                      <a:pt x="69" y="243"/>
                    </a:lnTo>
                    <a:lnTo>
                      <a:pt x="62" y="24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3" name="Freeform 525">
                <a:extLst>
                  <a:ext uri="{FF2B5EF4-FFF2-40B4-BE49-F238E27FC236}">
                    <a16:creationId xmlns:a16="http://schemas.microsoft.com/office/drawing/2014/main" id="{20FD9B35-0D23-481E-4423-339F5B161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523"/>
                <a:ext cx="11" cy="9"/>
              </a:xfrm>
              <a:custGeom>
                <a:avLst/>
                <a:gdLst>
                  <a:gd name="T0" fmla="*/ 11 w 11"/>
                  <a:gd name="T1" fmla="*/ 8 h 9"/>
                  <a:gd name="T2" fmla="*/ 9 w 11"/>
                  <a:gd name="T3" fmla="*/ 6 h 9"/>
                  <a:gd name="T4" fmla="*/ 1 w 11"/>
                  <a:gd name="T5" fmla="*/ 0 h 9"/>
                  <a:gd name="T6" fmla="*/ 0 w 11"/>
                  <a:gd name="T7" fmla="*/ 1 h 9"/>
                  <a:gd name="T8" fmla="*/ 0 w 11"/>
                  <a:gd name="T9" fmla="*/ 5 h 9"/>
                  <a:gd name="T10" fmla="*/ 4 w 11"/>
                  <a:gd name="T11" fmla="*/ 8 h 9"/>
                  <a:gd name="T12" fmla="*/ 8 w 11"/>
                  <a:gd name="T13" fmla="*/ 9 h 9"/>
                  <a:gd name="T14" fmla="*/ 11 w 11"/>
                  <a:gd name="T15" fmla="*/ 8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9"/>
                  <a:gd name="T26" fmla="*/ 11 w 11"/>
                  <a:gd name="T27" fmla="*/ 9 h 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9">
                    <a:moveTo>
                      <a:pt x="11" y="8"/>
                    </a:moveTo>
                    <a:lnTo>
                      <a:pt x="9" y="6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4" y="8"/>
                    </a:lnTo>
                    <a:lnTo>
                      <a:pt x="8" y="9"/>
                    </a:lnTo>
                    <a:lnTo>
                      <a:pt x="11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4" name="Freeform 526">
                <a:extLst>
                  <a:ext uri="{FF2B5EF4-FFF2-40B4-BE49-F238E27FC236}">
                    <a16:creationId xmlns:a16="http://schemas.microsoft.com/office/drawing/2014/main" id="{C9B120B9-AF07-1441-D5D0-DE9BBDDB2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523"/>
                <a:ext cx="11" cy="9"/>
              </a:xfrm>
              <a:custGeom>
                <a:avLst/>
                <a:gdLst>
                  <a:gd name="T0" fmla="*/ 11 w 11"/>
                  <a:gd name="T1" fmla="*/ 8 h 9"/>
                  <a:gd name="T2" fmla="*/ 9 w 11"/>
                  <a:gd name="T3" fmla="*/ 6 h 9"/>
                  <a:gd name="T4" fmla="*/ 1 w 11"/>
                  <a:gd name="T5" fmla="*/ 0 h 9"/>
                  <a:gd name="T6" fmla="*/ 0 w 11"/>
                  <a:gd name="T7" fmla="*/ 1 h 9"/>
                  <a:gd name="T8" fmla="*/ 0 w 11"/>
                  <a:gd name="T9" fmla="*/ 5 h 9"/>
                  <a:gd name="T10" fmla="*/ 4 w 11"/>
                  <a:gd name="T11" fmla="*/ 8 h 9"/>
                  <a:gd name="T12" fmla="*/ 8 w 11"/>
                  <a:gd name="T13" fmla="*/ 9 h 9"/>
                  <a:gd name="T14" fmla="*/ 11 w 11"/>
                  <a:gd name="T15" fmla="*/ 8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9"/>
                  <a:gd name="T26" fmla="*/ 11 w 11"/>
                  <a:gd name="T27" fmla="*/ 9 h 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9">
                    <a:moveTo>
                      <a:pt x="11" y="8"/>
                    </a:moveTo>
                    <a:lnTo>
                      <a:pt x="9" y="6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4" y="8"/>
                    </a:lnTo>
                    <a:lnTo>
                      <a:pt x="8" y="9"/>
                    </a:lnTo>
                    <a:lnTo>
                      <a:pt x="11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5" name="Freeform 527">
                <a:extLst>
                  <a:ext uri="{FF2B5EF4-FFF2-40B4-BE49-F238E27FC236}">
                    <a16:creationId xmlns:a16="http://schemas.microsoft.com/office/drawing/2014/main" id="{6703A63B-E9A1-2BB1-C933-4A3F7D635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" y="1515"/>
                <a:ext cx="12" cy="29"/>
              </a:xfrm>
              <a:custGeom>
                <a:avLst/>
                <a:gdLst>
                  <a:gd name="T0" fmla="*/ 9 w 12"/>
                  <a:gd name="T1" fmla="*/ 29 h 29"/>
                  <a:gd name="T2" fmla="*/ 11 w 12"/>
                  <a:gd name="T3" fmla="*/ 29 h 29"/>
                  <a:gd name="T4" fmla="*/ 12 w 12"/>
                  <a:gd name="T5" fmla="*/ 22 h 29"/>
                  <a:gd name="T6" fmla="*/ 11 w 12"/>
                  <a:gd name="T7" fmla="*/ 6 h 29"/>
                  <a:gd name="T8" fmla="*/ 6 w 12"/>
                  <a:gd name="T9" fmla="*/ 0 h 29"/>
                  <a:gd name="T10" fmla="*/ 1 w 12"/>
                  <a:gd name="T11" fmla="*/ 5 h 29"/>
                  <a:gd name="T12" fmla="*/ 0 w 12"/>
                  <a:gd name="T13" fmla="*/ 8 h 29"/>
                  <a:gd name="T14" fmla="*/ 6 w 12"/>
                  <a:gd name="T15" fmla="*/ 14 h 29"/>
                  <a:gd name="T16" fmla="*/ 8 w 12"/>
                  <a:gd name="T17" fmla="*/ 21 h 29"/>
                  <a:gd name="T18" fmla="*/ 6 w 12"/>
                  <a:gd name="T19" fmla="*/ 25 h 29"/>
                  <a:gd name="T20" fmla="*/ 6 w 12"/>
                  <a:gd name="T21" fmla="*/ 27 h 29"/>
                  <a:gd name="T22" fmla="*/ 9 w 12"/>
                  <a:gd name="T23" fmla="*/ 29 h 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"/>
                  <a:gd name="T37" fmla="*/ 0 h 29"/>
                  <a:gd name="T38" fmla="*/ 12 w 12"/>
                  <a:gd name="T39" fmla="*/ 29 h 2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" h="29">
                    <a:moveTo>
                      <a:pt x="9" y="29"/>
                    </a:moveTo>
                    <a:lnTo>
                      <a:pt x="11" y="29"/>
                    </a:lnTo>
                    <a:lnTo>
                      <a:pt x="12" y="22"/>
                    </a:lnTo>
                    <a:lnTo>
                      <a:pt x="11" y="6"/>
                    </a:lnTo>
                    <a:lnTo>
                      <a:pt x="6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8" y="21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9" y="2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6" name="Freeform 528">
                <a:extLst>
                  <a:ext uri="{FF2B5EF4-FFF2-40B4-BE49-F238E27FC236}">
                    <a16:creationId xmlns:a16="http://schemas.microsoft.com/office/drawing/2014/main" id="{6FE73528-B58E-81D1-C5DF-50A0BE661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" y="1515"/>
                <a:ext cx="12" cy="29"/>
              </a:xfrm>
              <a:custGeom>
                <a:avLst/>
                <a:gdLst>
                  <a:gd name="T0" fmla="*/ 9 w 12"/>
                  <a:gd name="T1" fmla="*/ 29 h 29"/>
                  <a:gd name="T2" fmla="*/ 11 w 12"/>
                  <a:gd name="T3" fmla="*/ 29 h 29"/>
                  <a:gd name="T4" fmla="*/ 12 w 12"/>
                  <a:gd name="T5" fmla="*/ 22 h 29"/>
                  <a:gd name="T6" fmla="*/ 11 w 12"/>
                  <a:gd name="T7" fmla="*/ 6 h 29"/>
                  <a:gd name="T8" fmla="*/ 6 w 12"/>
                  <a:gd name="T9" fmla="*/ 0 h 29"/>
                  <a:gd name="T10" fmla="*/ 1 w 12"/>
                  <a:gd name="T11" fmla="*/ 5 h 29"/>
                  <a:gd name="T12" fmla="*/ 0 w 12"/>
                  <a:gd name="T13" fmla="*/ 8 h 29"/>
                  <a:gd name="T14" fmla="*/ 6 w 12"/>
                  <a:gd name="T15" fmla="*/ 14 h 29"/>
                  <a:gd name="T16" fmla="*/ 8 w 12"/>
                  <a:gd name="T17" fmla="*/ 21 h 29"/>
                  <a:gd name="T18" fmla="*/ 6 w 12"/>
                  <a:gd name="T19" fmla="*/ 25 h 29"/>
                  <a:gd name="T20" fmla="*/ 6 w 12"/>
                  <a:gd name="T21" fmla="*/ 27 h 29"/>
                  <a:gd name="T22" fmla="*/ 9 w 12"/>
                  <a:gd name="T23" fmla="*/ 29 h 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"/>
                  <a:gd name="T37" fmla="*/ 0 h 29"/>
                  <a:gd name="T38" fmla="*/ 12 w 12"/>
                  <a:gd name="T39" fmla="*/ 29 h 2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" h="29">
                    <a:moveTo>
                      <a:pt x="9" y="29"/>
                    </a:moveTo>
                    <a:lnTo>
                      <a:pt x="11" y="29"/>
                    </a:lnTo>
                    <a:lnTo>
                      <a:pt x="12" y="22"/>
                    </a:lnTo>
                    <a:lnTo>
                      <a:pt x="11" y="6"/>
                    </a:lnTo>
                    <a:lnTo>
                      <a:pt x="6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8" y="21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9" y="2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7" name="Freeform 529">
                <a:extLst>
                  <a:ext uri="{FF2B5EF4-FFF2-40B4-BE49-F238E27FC236}">
                    <a16:creationId xmlns:a16="http://schemas.microsoft.com/office/drawing/2014/main" id="{FEF7BCC5-A889-7CA2-9D32-1C2249A02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6" y="1516"/>
                <a:ext cx="8" cy="21"/>
              </a:xfrm>
              <a:custGeom>
                <a:avLst/>
                <a:gdLst>
                  <a:gd name="T0" fmla="*/ 5 w 8"/>
                  <a:gd name="T1" fmla="*/ 21 h 21"/>
                  <a:gd name="T2" fmla="*/ 7 w 8"/>
                  <a:gd name="T3" fmla="*/ 21 h 21"/>
                  <a:gd name="T4" fmla="*/ 8 w 8"/>
                  <a:gd name="T5" fmla="*/ 20 h 21"/>
                  <a:gd name="T6" fmla="*/ 7 w 8"/>
                  <a:gd name="T7" fmla="*/ 8 h 21"/>
                  <a:gd name="T8" fmla="*/ 3 w 8"/>
                  <a:gd name="T9" fmla="*/ 7 h 21"/>
                  <a:gd name="T10" fmla="*/ 2 w 8"/>
                  <a:gd name="T11" fmla="*/ 0 h 21"/>
                  <a:gd name="T12" fmla="*/ 0 w 8"/>
                  <a:gd name="T13" fmla="*/ 0 h 21"/>
                  <a:gd name="T14" fmla="*/ 0 w 8"/>
                  <a:gd name="T15" fmla="*/ 7 h 21"/>
                  <a:gd name="T16" fmla="*/ 2 w 8"/>
                  <a:gd name="T17" fmla="*/ 10 h 21"/>
                  <a:gd name="T18" fmla="*/ 2 w 8"/>
                  <a:gd name="T19" fmla="*/ 20 h 21"/>
                  <a:gd name="T20" fmla="*/ 5 w 8"/>
                  <a:gd name="T21" fmla="*/ 21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"/>
                  <a:gd name="T34" fmla="*/ 0 h 21"/>
                  <a:gd name="T35" fmla="*/ 8 w 8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" h="21">
                    <a:moveTo>
                      <a:pt x="5" y="21"/>
                    </a:moveTo>
                    <a:lnTo>
                      <a:pt x="7" y="21"/>
                    </a:lnTo>
                    <a:lnTo>
                      <a:pt x="8" y="20"/>
                    </a:lnTo>
                    <a:lnTo>
                      <a:pt x="7" y="8"/>
                    </a:lnTo>
                    <a:lnTo>
                      <a:pt x="3" y="7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2" y="20"/>
                    </a:lnTo>
                    <a:lnTo>
                      <a:pt x="5" y="2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8" name="Freeform 530">
                <a:extLst>
                  <a:ext uri="{FF2B5EF4-FFF2-40B4-BE49-F238E27FC236}">
                    <a16:creationId xmlns:a16="http://schemas.microsoft.com/office/drawing/2014/main" id="{B72BDDD0-E90B-3B73-C471-EE7F4648D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6" y="1516"/>
                <a:ext cx="8" cy="21"/>
              </a:xfrm>
              <a:custGeom>
                <a:avLst/>
                <a:gdLst>
                  <a:gd name="T0" fmla="*/ 5 w 8"/>
                  <a:gd name="T1" fmla="*/ 21 h 21"/>
                  <a:gd name="T2" fmla="*/ 7 w 8"/>
                  <a:gd name="T3" fmla="*/ 21 h 21"/>
                  <a:gd name="T4" fmla="*/ 8 w 8"/>
                  <a:gd name="T5" fmla="*/ 20 h 21"/>
                  <a:gd name="T6" fmla="*/ 7 w 8"/>
                  <a:gd name="T7" fmla="*/ 8 h 21"/>
                  <a:gd name="T8" fmla="*/ 3 w 8"/>
                  <a:gd name="T9" fmla="*/ 7 h 21"/>
                  <a:gd name="T10" fmla="*/ 2 w 8"/>
                  <a:gd name="T11" fmla="*/ 0 h 21"/>
                  <a:gd name="T12" fmla="*/ 0 w 8"/>
                  <a:gd name="T13" fmla="*/ 0 h 21"/>
                  <a:gd name="T14" fmla="*/ 0 w 8"/>
                  <a:gd name="T15" fmla="*/ 7 h 21"/>
                  <a:gd name="T16" fmla="*/ 2 w 8"/>
                  <a:gd name="T17" fmla="*/ 10 h 21"/>
                  <a:gd name="T18" fmla="*/ 2 w 8"/>
                  <a:gd name="T19" fmla="*/ 20 h 21"/>
                  <a:gd name="T20" fmla="*/ 5 w 8"/>
                  <a:gd name="T21" fmla="*/ 21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"/>
                  <a:gd name="T34" fmla="*/ 0 h 21"/>
                  <a:gd name="T35" fmla="*/ 8 w 8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" h="21">
                    <a:moveTo>
                      <a:pt x="5" y="21"/>
                    </a:moveTo>
                    <a:lnTo>
                      <a:pt x="7" y="21"/>
                    </a:lnTo>
                    <a:lnTo>
                      <a:pt x="8" y="20"/>
                    </a:lnTo>
                    <a:lnTo>
                      <a:pt x="7" y="8"/>
                    </a:lnTo>
                    <a:lnTo>
                      <a:pt x="3" y="7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2" y="20"/>
                    </a:lnTo>
                    <a:lnTo>
                      <a:pt x="5" y="21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9" name="Freeform 531">
                <a:extLst>
                  <a:ext uri="{FF2B5EF4-FFF2-40B4-BE49-F238E27FC236}">
                    <a16:creationId xmlns:a16="http://schemas.microsoft.com/office/drawing/2014/main" id="{4903C3ED-BFB3-CD23-0253-5928AA7C3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1521"/>
                <a:ext cx="9" cy="10"/>
              </a:xfrm>
              <a:custGeom>
                <a:avLst/>
                <a:gdLst>
                  <a:gd name="T0" fmla="*/ 8 w 9"/>
                  <a:gd name="T1" fmla="*/ 5 h 10"/>
                  <a:gd name="T2" fmla="*/ 9 w 9"/>
                  <a:gd name="T3" fmla="*/ 5 h 10"/>
                  <a:gd name="T4" fmla="*/ 1 w 9"/>
                  <a:gd name="T5" fmla="*/ 0 h 10"/>
                  <a:gd name="T6" fmla="*/ 0 w 9"/>
                  <a:gd name="T7" fmla="*/ 2 h 10"/>
                  <a:gd name="T8" fmla="*/ 0 w 9"/>
                  <a:gd name="T9" fmla="*/ 7 h 10"/>
                  <a:gd name="T10" fmla="*/ 1 w 9"/>
                  <a:gd name="T11" fmla="*/ 10 h 10"/>
                  <a:gd name="T12" fmla="*/ 5 w 9"/>
                  <a:gd name="T13" fmla="*/ 10 h 10"/>
                  <a:gd name="T14" fmla="*/ 8 w 9"/>
                  <a:gd name="T15" fmla="*/ 5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"/>
                  <a:gd name="T25" fmla="*/ 0 h 10"/>
                  <a:gd name="T26" fmla="*/ 9 w 9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" h="10">
                    <a:moveTo>
                      <a:pt x="8" y="5"/>
                    </a:moveTo>
                    <a:lnTo>
                      <a:pt x="9" y="5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0" name="Freeform 532">
                <a:extLst>
                  <a:ext uri="{FF2B5EF4-FFF2-40B4-BE49-F238E27FC236}">
                    <a16:creationId xmlns:a16="http://schemas.microsoft.com/office/drawing/2014/main" id="{C14CFBD2-C196-7B0E-E69A-0228823CB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1521"/>
                <a:ext cx="9" cy="10"/>
              </a:xfrm>
              <a:custGeom>
                <a:avLst/>
                <a:gdLst>
                  <a:gd name="T0" fmla="*/ 8 w 9"/>
                  <a:gd name="T1" fmla="*/ 5 h 10"/>
                  <a:gd name="T2" fmla="*/ 9 w 9"/>
                  <a:gd name="T3" fmla="*/ 5 h 10"/>
                  <a:gd name="T4" fmla="*/ 1 w 9"/>
                  <a:gd name="T5" fmla="*/ 0 h 10"/>
                  <a:gd name="T6" fmla="*/ 0 w 9"/>
                  <a:gd name="T7" fmla="*/ 2 h 10"/>
                  <a:gd name="T8" fmla="*/ 0 w 9"/>
                  <a:gd name="T9" fmla="*/ 7 h 10"/>
                  <a:gd name="T10" fmla="*/ 1 w 9"/>
                  <a:gd name="T11" fmla="*/ 10 h 10"/>
                  <a:gd name="T12" fmla="*/ 5 w 9"/>
                  <a:gd name="T13" fmla="*/ 10 h 10"/>
                  <a:gd name="T14" fmla="*/ 8 w 9"/>
                  <a:gd name="T15" fmla="*/ 5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"/>
                  <a:gd name="T25" fmla="*/ 0 h 10"/>
                  <a:gd name="T26" fmla="*/ 9 w 9"/>
                  <a:gd name="T27" fmla="*/ 10 h 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" h="10">
                    <a:moveTo>
                      <a:pt x="8" y="5"/>
                    </a:moveTo>
                    <a:lnTo>
                      <a:pt x="9" y="5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8" y="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1" name="Freeform 533">
                <a:extLst>
                  <a:ext uri="{FF2B5EF4-FFF2-40B4-BE49-F238E27FC236}">
                    <a16:creationId xmlns:a16="http://schemas.microsoft.com/office/drawing/2014/main" id="{CF05C6DD-C527-9DE1-3136-29E08C8DD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8" y="1548"/>
                <a:ext cx="8" cy="13"/>
              </a:xfrm>
              <a:custGeom>
                <a:avLst/>
                <a:gdLst>
                  <a:gd name="T0" fmla="*/ 5 w 8"/>
                  <a:gd name="T1" fmla="*/ 12 h 13"/>
                  <a:gd name="T2" fmla="*/ 8 w 8"/>
                  <a:gd name="T3" fmla="*/ 7 h 13"/>
                  <a:gd name="T4" fmla="*/ 8 w 8"/>
                  <a:gd name="T5" fmla="*/ 4 h 13"/>
                  <a:gd name="T6" fmla="*/ 5 w 8"/>
                  <a:gd name="T7" fmla="*/ 0 h 13"/>
                  <a:gd name="T8" fmla="*/ 2 w 8"/>
                  <a:gd name="T9" fmla="*/ 2 h 13"/>
                  <a:gd name="T10" fmla="*/ 0 w 8"/>
                  <a:gd name="T11" fmla="*/ 4 h 13"/>
                  <a:gd name="T12" fmla="*/ 2 w 8"/>
                  <a:gd name="T13" fmla="*/ 5 h 13"/>
                  <a:gd name="T14" fmla="*/ 4 w 8"/>
                  <a:gd name="T15" fmla="*/ 10 h 13"/>
                  <a:gd name="T16" fmla="*/ 4 w 8"/>
                  <a:gd name="T17" fmla="*/ 13 h 13"/>
                  <a:gd name="T18" fmla="*/ 5 w 8"/>
                  <a:gd name="T19" fmla="*/ 12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3"/>
                  <a:gd name="T32" fmla="*/ 8 w 8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3">
                    <a:moveTo>
                      <a:pt x="5" y="12"/>
                    </a:moveTo>
                    <a:lnTo>
                      <a:pt x="8" y="7"/>
                    </a:lnTo>
                    <a:lnTo>
                      <a:pt x="8" y="4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5" y="1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2" name="Freeform 534">
                <a:extLst>
                  <a:ext uri="{FF2B5EF4-FFF2-40B4-BE49-F238E27FC236}">
                    <a16:creationId xmlns:a16="http://schemas.microsoft.com/office/drawing/2014/main" id="{F3353886-0050-5B7B-3A31-47077303A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8" y="1548"/>
                <a:ext cx="8" cy="13"/>
              </a:xfrm>
              <a:custGeom>
                <a:avLst/>
                <a:gdLst>
                  <a:gd name="T0" fmla="*/ 5 w 8"/>
                  <a:gd name="T1" fmla="*/ 12 h 13"/>
                  <a:gd name="T2" fmla="*/ 8 w 8"/>
                  <a:gd name="T3" fmla="*/ 7 h 13"/>
                  <a:gd name="T4" fmla="*/ 8 w 8"/>
                  <a:gd name="T5" fmla="*/ 4 h 13"/>
                  <a:gd name="T6" fmla="*/ 5 w 8"/>
                  <a:gd name="T7" fmla="*/ 0 h 13"/>
                  <a:gd name="T8" fmla="*/ 2 w 8"/>
                  <a:gd name="T9" fmla="*/ 2 h 13"/>
                  <a:gd name="T10" fmla="*/ 0 w 8"/>
                  <a:gd name="T11" fmla="*/ 4 h 13"/>
                  <a:gd name="T12" fmla="*/ 2 w 8"/>
                  <a:gd name="T13" fmla="*/ 5 h 13"/>
                  <a:gd name="T14" fmla="*/ 4 w 8"/>
                  <a:gd name="T15" fmla="*/ 10 h 13"/>
                  <a:gd name="T16" fmla="*/ 4 w 8"/>
                  <a:gd name="T17" fmla="*/ 13 h 13"/>
                  <a:gd name="T18" fmla="*/ 5 w 8"/>
                  <a:gd name="T19" fmla="*/ 12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3"/>
                  <a:gd name="T32" fmla="*/ 8 w 8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3">
                    <a:moveTo>
                      <a:pt x="5" y="12"/>
                    </a:moveTo>
                    <a:lnTo>
                      <a:pt x="8" y="7"/>
                    </a:lnTo>
                    <a:lnTo>
                      <a:pt x="8" y="4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5" y="1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3" name="Freeform 535">
                <a:extLst>
                  <a:ext uri="{FF2B5EF4-FFF2-40B4-BE49-F238E27FC236}">
                    <a16:creationId xmlns:a16="http://schemas.microsoft.com/office/drawing/2014/main" id="{33A05365-D4D0-8054-8736-11EEE0D70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1563"/>
                <a:ext cx="8" cy="19"/>
              </a:xfrm>
              <a:custGeom>
                <a:avLst/>
                <a:gdLst>
                  <a:gd name="T0" fmla="*/ 6 w 8"/>
                  <a:gd name="T1" fmla="*/ 3 h 19"/>
                  <a:gd name="T2" fmla="*/ 6 w 8"/>
                  <a:gd name="T3" fmla="*/ 0 h 19"/>
                  <a:gd name="T4" fmla="*/ 3 w 8"/>
                  <a:gd name="T5" fmla="*/ 3 h 19"/>
                  <a:gd name="T6" fmla="*/ 0 w 8"/>
                  <a:gd name="T7" fmla="*/ 14 h 19"/>
                  <a:gd name="T8" fmla="*/ 2 w 8"/>
                  <a:gd name="T9" fmla="*/ 17 h 19"/>
                  <a:gd name="T10" fmla="*/ 3 w 8"/>
                  <a:gd name="T11" fmla="*/ 19 h 19"/>
                  <a:gd name="T12" fmla="*/ 5 w 8"/>
                  <a:gd name="T13" fmla="*/ 19 h 19"/>
                  <a:gd name="T14" fmla="*/ 6 w 8"/>
                  <a:gd name="T15" fmla="*/ 16 h 19"/>
                  <a:gd name="T16" fmla="*/ 8 w 8"/>
                  <a:gd name="T17" fmla="*/ 11 h 19"/>
                  <a:gd name="T18" fmla="*/ 6 w 8"/>
                  <a:gd name="T19" fmla="*/ 3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9"/>
                  <a:gd name="T32" fmla="*/ 8 w 8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9">
                    <a:moveTo>
                      <a:pt x="6" y="3"/>
                    </a:moveTo>
                    <a:lnTo>
                      <a:pt x="6" y="0"/>
                    </a:lnTo>
                    <a:lnTo>
                      <a:pt x="3" y="3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6" y="16"/>
                    </a:lnTo>
                    <a:lnTo>
                      <a:pt x="8" y="11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4" name="Freeform 536">
                <a:extLst>
                  <a:ext uri="{FF2B5EF4-FFF2-40B4-BE49-F238E27FC236}">
                    <a16:creationId xmlns:a16="http://schemas.microsoft.com/office/drawing/2014/main" id="{DF2F101E-83B2-ABD5-1D14-C66EDFA19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1563"/>
                <a:ext cx="8" cy="19"/>
              </a:xfrm>
              <a:custGeom>
                <a:avLst/>
                <a:gdLst>
                  <a:gd name="T0" fmla="*/ 6 w 8"/>
                  <a:gd name="T1" fmla="*/ 3 h 19"/>
                  <a:gd name="T2" fmla="*/ 6 w 8"/>
                  <a:gd name="T3" fmla="*/ 0 h 19"/>
                  <a:gd name="T4" fmla="*/ 3 w 8"/>
                  <a:gd name="T5" fmla="*/ 3 h 19"/>
                  <a:gd name="T6" fmla="*/ 0 w 8"/>
                  <a:gd name="T7" fmla="*/ 14 h 19"/>
                  <a:gd name="T8" fmla="*/ 2 w 8"/>
                  <a:gd name="T9" fmla="*/ 17 h 19"/>
                  <a:gd name="T10" fmla="*/ 3 w 8"/>
                  <a:gd name="T11" fmla="*/ 19 h 19"/>
                  <a:gd name="T12" fmla="*/ 5 w 8"/>
                  <a:gd name="T13" fmla="*/ 19 h 19"/>
                  <a:gd name="T14" fmla="*/ 6 w 8"/>
                  <a:gd name="T15" fmla="*/ 16 h 19"/>
                  <a:gd name="T16" fmla="*/ 8 w 8"/>
                  <a:gd name="T17" fmla="*/ 11 h 19"/>
                  <a:gd name="T18" fmla="*/ 6 w 8"/>
                  <a:gd name="T19" fmla="*/ 3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9"/>
                  <a:gd name="T32" fmla="*/ 8 w 8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9">
                    <a:moveTo>
                      <a:pt x="6" y="3"/>
                    </a:moveTo>
                    <a:lnTo>
                      <a:pt x="6" y="0"/>
                    </a:lnTo>
                    <a:lnTo>
                      <a:pt x="3" y="3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6" y="16"/>
                    </a:lnTo>
                    <a:lnTo>
                      <a:pt x="8" y="11"/>
                    </a:lnTo>
                    <a:lnTo>
                      <a:pt x="6" y="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5" name="Freeform 537">
                <a:extLst>
                  <a:ext uri="{FF2B5EF4-FFF2-40B4-BE49-F238E27FC236}">
                    <a16:creationId xmlns:a16="http://schemas.microsoft.com/office/drawing/2014/main" id="{7BC63CE2-0E20-4D99-E720-738A813B4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3" y="2216"/>
                <a:ext cx="15" cy="22"/>
              </a:xfrm>
              <a:custGeom>
                <a:avLst/>
                <a:gdLst>
                  <a:gd name="T0" fmla="*/ 15 w 15"/>
                  <a:gd name="T1" fmla="*/ 22 h 22"/>
                  <a:gd name="T2" fmla="*/ 15 w 15"/>
                  <a:gd name="T3" fmla="*/ 10 h 22"/>
                  <a:gd name="T4" fmla="*/ 9 w 15"/>
                  <a:gd name="T5" fmla="*/ 3 h 22"/>
                  <a:gd name="T6" fmla="*/ 3 w 15"/>
                  <a:gd name="T7" fmla="*/ 0 h 22"/>
                  <a:gd name="T8" fmla="*/ 0 w 15"/>
                  <a:gd name="T9" fmla="*/ 14 h 22"/>
                  <a:gd name="T10" fmla="*/ 3 w 15"/>
                  <a:gd name="T11" fmla="*/ 18 h 22"/>
                  <a:gd name="T12" fmla="*/ 8 w 15"/>
                  <a:gd name="T13" fmla="*/ 21 h 22"/>
                  <a:gd name="T14" fmla="*/ 15 w 15"/>
                  <a:gd name="T15" fmla="*/ 22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22"/>
                  <a:gd name="T26" fmla="*/ 15 w 15"/>
                  <a:gd name="T27" fmla="*/ 22 h 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22">
                    <a:moveTo>
                      <a:pt x="15" y="22"/>
                    </a:moveTo>
                    <a:lnTo>
                      <a:pt x="15" y="10"/>
                    </a:lnTo>
                    <a:lnTo>
                      <a:pt x="9" y="3"/>
                    </a:lnTo>
                    <a:lnTo>
                      <a:pt x="3" y="0"/>
                    </a:lnTo>
                    <a:lnTo>
                      <a:pt x="0" y="14"/>
                    </a:lnTo>
                    <a:lnTo>
                      <a:pt x="3" y="18"/>
                    </a:lnTo>
                    <a:lnTo>
                      <a:pt x="8" y="21"/>
                    </a:lnTo>
                    <a:lnTo>
                      <a:pt x="15" y="2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6" name="Freeform 538">
                <a:extLst>
                  <a:ext uri="{FF2B5EF4-FFF2-40B4-BE49-F238E27FC236}">
                    <a16:creationId xmlns:a16="http://schemas.microsoft.com/office/drawing/2014/main" id="{C9EF5695-C85C-3A3A-2BF3-2675ED1D6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3" y="2216"/>
                <a:ext cx="15" cy="22"/>
              </a:xfrm>
              <a:custGeom>
                <a:avLst/>
                <a:gdLst>
                  <a:gd name="T0" fmla="*/ 15 w 15"/>
                  <a:gd name="T1" fmla="*/ 22 h 22"/>
                  <a:gd name="T2" fmla="*/ 15 w 15"/>
                  <a:gd name="T3" fmla="*/ 10 h 22"/>
                  <a:gd name="T4" fmla="*/ 9 w 15"/>
                  <a:gd name="T5" fmla="*/ 3 h 22"/>
                  <a:gd name="T6" fmla="*/ 3 w 15"/>
                  <a:gd name="T7" fmla="*/ 0 h 22"/>
                  <a:gd name="T8" fmla="*/ 0 w 15"/>
                  <a:gd name="T9" fmla="*/ 14 h 22"/>
                  <a:gd name="T10" fmla="*/ 3 w 15"/>
                  <a:gd name="T11" fmla="*/ 18 h 22"/>
                  <a:gd name="T12" fmla="*/ 8 w 15"/>
                  <a:gd name="T13" fmla="*/ 21 h 22"/>
                  <a:gd name="T14" fmla="*/ 15 w 15"/>
                  <a:gd name="T15" fmla="*/ 22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22"/>
                  <a:gd name="T26" fmla="*/ 15 w 15"/>
                  <a:gd name="T27" fmla="*/ 22 h 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22">
                    <a:moveTo>
                      <a:pt x="15" y="22"/>
                    </a:moveTo>
                    <a:lnTo>
                      <a:pt x="15" y="10"/>
                    </a:lnTo>
                    <a:lnTo>
                      <a:pt x="9" y="3"/>
                    </a:lnTo>
                    <a:lnTo>
                      <a:pt x="3" y="0"/>
                    </a:lnTo>
                    <a:lnTo>
                      <a:pt x="0" y="14"/>
                    </a:lnTo>
                    <a:lnTo>
                      <a:pt x="3" y="18"/>
                    </a:lnTo>
                    <a:lnTo>
                      <a:pt x="8" y="21"/>
                    </a:lnTo>
                    <a:lnTo>
                      <a:pt x="15" y="2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7" name="Freeform 539">
                <a:extLst>
                  <a:ext uri="{FF2B5EF4-FFF2-40B4-BE49-F238E27FC236}">
                    <a16:creationId xmlns:a16="http://schemas.microsoft.com/office/drawing/2014/main" id="{7F7292EA-37AF-AAAB-90A9-69B6D18EB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" y="2229"/>
                <a:ext cx="16" cy="30"/>
              </a:xfrm>
              <a:custGeom>
                <a:avLst/>
                <a:gdLst>
                  <a:gd name="T0" fmla="*/ 3 w 16"/>
                  <a:gd name="T1" fmla="*/ 0 h 30"/>
                  <a:gd name="T2" fmla="*/ 6 w 16"/>
                  <a:gd name="T3" fmla="*/ 0 h 30"/>
                  <a:gd name="T4" fmla="*/ 8 w 16"/>
                  <a:gd name="T5" fmla="*/ 1 h 30"/>
                  <a:gd name="T6" fmla="*/ 9 w 16"/>
                  <a:gd name="T7" fmla="*/ 5 h 30"/>
                  <a:gd name="T8" fmla="*/ 16 w 16"/>
                  <a:gd name="T9" fmla="*/ 9 h 30"/>
                  <a:gd name="T10" fmla="*/ 16 w 16"/>
                  <a:gd name="T11" fmla="*/ 14 h 30"/>
                  <a:gd name="T12" fmla="*/ 11 w 16"/>
                  <a:gd name="T13" fmla="*/ 17 h 30"/>
                  <a:gd name="T14" fmla="*/ 8 w 16"/>
                  <a:gd name="T15" fmla="*/ 30 h 30"/>
                  <a:gd name="T16" fmla="*/ 5 w 16"/>
                  <a:gd name="T17" fmla="*/ 27 h 30"/>
                  <a:gd name="T18" fmla="*/ 6 w 16"/>
                  <a:gd name="T19" fmla="*/ 16 h 30"/>
                  <a:gd name="T20" fmla="*/ 5 w 16"/>
                  <a:gd name="T21" fmla="*/ 14 h 30"/>
                  <a:gd name="T22" fmla="*/ 3 w 16"/>
                  <a:gd name="T23" fmla="*/ 9 h 30"/>
                  <a:gd name="T24" fmla="*/ 1 w 16"/>
                  <a:gd name="T25" fmla="*/ 8 h 30"/>
                  <a:gd name="T26" fmla="*/ 0 w 16"/>
                  <a:gd name="T27" fmla="*/ 1 h 30"/>
                  <a:gd name="T28" fmla="*/ 0 w 16"/>
                  <a:gd name="T29" fmla="*/ 0 h 30"/>
                  <a:gd name="T30" fmla="*/ 3 w 16"/>
                  <a:gd name="T31" fmla="*/ 0 h 3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"/>
                  <a:gd name="T49" fmla="*/ 0 h 30"/>
                  <a:gd name="T50" fmla="*/ 16 w 16"/>
                  <a:gd name="T51" fmla="*/ 30 h 3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" h="30">
                    <a:moveTo>
                      <a:pt x="3" y="0"/>
                    </a:moveTo>
                    <a:lnTo>
                      <a:pt x="6" y="0"/>
                    </a:lnTo>
                    <a:lnTo>
                      <a:pt x="8" y="1"/>
                    </a:lnTo>
                    <a:lnTo>
                      <a:pt x="9" y="5"/>
                    </a:lnTo>
                    <a:lnTo>
                      <a:pt x="16" y="9"/>
                    </a:lnTo>
                    <a:lnTo>
                      <a:pt x="16" y="14"/>
                    </a:lnTo>
                    <a:lnTo>
                      <a:pt x="11" y="17"/>
                    </a:lnTo>
                    <a:lnTo>
                      <a:pt x="8" y="30"/>
                    </a:lnTo>
                    <a:lnTo>
                      <a:pt x="5" y="27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3" y="9"/>
                    </a:lnTo>
                    <a:lnTo>
                      <a:pt x="1" y="8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8" name="Freeform 540">
                <a:extLst>
                  <a:ext uri="{FF2B5EF4-FFF2-40B4-BE49-F238E27FC236}">
                    <a16:creationId xmlns:a16="http://schemas.microsoft.com/office/drawing/2014/main" id="{AF34CD9B-1C67-6985-19A8-35EC484FF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" y="2229"/>
                <a:ext cx="16" cy="30"/>
              </a:xfrm>
              <a:custGeom>
                <a:avLst/>
                <a:gdLst>
                  <a:gd name="T0" fmla="*/ 3 w 16"/>
                  <a:gd name="T1" fmla="*/ 0 h 30"/>
                  <a:gd name="T2" fmla="*/ 6 w 16"/>
                  <a:gd name="T3" fmla="*/ 0 h 30"/>
                  <a:gd name="T4" fmla="*/ 8 w 16"/>
                  <a:gd name="T5" fmla="*/ 1 h 30"/>
                  <a:gd name="T6" fmla="*/ 9 w 16"/>
                  <a:gd name="T7" fmla="*/ 5 h 30"/>
                  <a:gd name="T8" fmla="*/ 16 w 16"/>
                  <a:gd name="T9" fmla="*/ 9 h 30"/>
                  <a:gd name="T10" fmla="*/ 16 w 16"/>
                  <a:gd name="T11" fmla="*/ 14 h 30"/>
                  <a:gd name="T12" fmla="*/ 11 w 16"/>
                  <a:gd name="T13" fmla="*/ 17 h 30"/>
                  <a:gd name="T14" fmla="*/ 8 w 16"/>
                  <a:gd name="T15" fmla="*/ 30 h 30"/>
                  <a:gd name="T16" fmla="*/ 5 w 16"/>
                  <a:gd name="T17" fmla="*/ 27 h 30"/>
                  <a:gd name="T18" fmla="*/ 6 w 16"/>
                  <a:gd name="T19" fmla="*/ 16 h 30"/>
                  <a:gd name="T20" fmla="*/ 5 w 16"/>
                  <a:gd name="T21" fmla="*/ 14 h 30"/>
                  <a:gd name="T22" fmla="*/ 3 w 16"/>
                  <a:gd name="T23" fmla="*/ 9 h 30"/>
                  <a:gd name="T24" fmla="*/ 1 w 16"/>
                  <a:gd name="T25" fmla="*/ 8 h 30"/>
                  <a:gd name="T26" fmla="*/ 0 w 16"/>
                  <a:gd name="T27" fmla="*/ 1 h 30"/>
                  <a:gd name="T28" fmla="*/ 0 w 16"/>
                  <a:gd name="T29" fmla="*/ 0 h 30"/>
                  <a:gd name="T30" fmla="*/ 3 w 16"/>
                  <a:gd name="T31" fmla="*/ 0 h 3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"/>
                  <a:gd name="T49" fmla="*/ 0 h 30"/>
                  <a:gd name="T50" fmla="*/ 16 w 16"/>
                  <a:gd name="T51" fmla="*/ 30 h 3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" h="30">
                    <a:moveTo>
                      <a:pt x="3" y="0"/>
                    </a:moveTo>
                    <a:lnTo>
                      <a:pt x="6" y="0"/>
                    </a:lnTo>
                    <a:lnTo>
                      <a:pt x="8" y="1"/>
                    </a:lnTo>
                    <a:lnTo>
                      <a:pt x="9" y="5"/>
                    </a:lnTo>
                    <a:lnTo>
                      <a:pt x="16" y="9"/>
                    </a:lnTo>
                    <a:lnTo>
                      <a:pt x="16" y="14"/>
                    </a:lnTo>
                    <a:lnTo>
                      <a:pt x="11" y="17"/>
                    </a:lnTo>
                    <a:lnTo>
                      <a:pt x="8" y="30"/>
                    </a:lnTo>
                    <a:lnTo>
                      <a:pt x="5" y="27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3" y="9"/>
                    </a:lnTo>
                    <a:lnTo>
                      <a:pt x="1" y="8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" name="Freeform 541">
                <a:extLst>
                  <a:ext uri="{FF2B5EF4-FFF2-40B4-BE49-F238E27FC236}">
                    <a16:creationId xmlns:a16="http://schemas.microsoft.com/office/drawing/2014/main" id="{637490E9-4EEF-FBFE-DFA1-3CD71940A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226"/>
                <a:ext cx="33" cy="27"/>
              </a:xfrm>
              <a:custGeom>
                <a:avLst/>
                <a:gdLst>
                  <a:gd name="T0" fmla="*/ 11 w 33"/>
                  <a:gd name="T1" fmla="*/ 0 h 27"/>
                  <a:gd name="T2" fmla="*/ 13 w 33"/>
                  <a:gd name="T3" fmla="*/ 1 h 27"/>
                  <a:gd name="T4" fmla="*/ 14 w 33"/>
                  <a:gd name="T5" fmla="*/ 4 h 27"/>
                  <a:gd name="T6" fmla="*/ 18 w 33"/>
                  <a:gd name="T7" fmla="*/ 6 h 27"/>
                  <a:gd name="T8" fmla="*/ 19 w 33"/>
                  <a:gd name="T9" fmla="*/ 9 h 27"/>
                  <a:gd name="T10" fmla="*/ 22 w 33"/>
                  <a:gd name="T11" fmla="*/ 11 h 27"/>
                  <a:gd name="T12" fmla="*/ 22 w 33"/>
                  <a:gd name="T13" fmla="*/ 9 h 27"/>
                  <a:gd name="T14" fmla="*/ 25 w 33"/>
                  <a:gd name="T15" fmla="*/ 9 h 27"/>
                  <a:gd name="T16" fmla="*/ 25 w 33"/>
                  <a:gd name="T17" fmla="*/ 8 h 27"/>
                  <a:gd name="T18" fmla="*/ 29 w 33"/>
                  <a:gd name="T19" fmla="*/ 8 h 27"/>
                  <a:gd name="T20" fmla="*/ 29 w 33"/>
                  <a:gd name="T21" fmla="*/ 11 h 27"/>
                  <a:gd name="T22" fmla="*/ 30 w 33"/>
                  <a:gd name="T23" fmla="*/ 14 h 27"/>
                  <a:gd name="T24" fmla="*/ 33 w 33"/>
                  <a:gd name="T25" fmla="*/ 25 h 27"/>
                  <a:gd name="T26" fmla="*/ 29 w 33"/>
                  <a:gd name="T27" fmla="*/ 25 h 27"/>
                  <a:gd name="T28" fmla="*/ 22 w 33"/>
                  <a:gd name="T29" fmla="*/ 24 h 27"/>
                  <a:gd name="T30" fmla="*/ 19 w 33"/>
                  <a:gd name="T31" fmla="*/ 25 h 27"/>
                  <a:gd name="T32" fmla="*/ 16 w 33"/>
                  <a:gd name="T33" fmla="*/ 27 h 27"/>
                  <a:gd name="T34" fmla="*/ 10 w 33"/>
                  <a:gd name="T35" fmla="*/ 19 h 27"/>
                  <a:gd name="T36" fmla="*/ 2 w 33"/>
                  <a:gd name="T37" fmla="*/ 14 h 27"/>
                  <a:gd name="T38" fmla="*/ 0 w 33"/>
                  <a:gd name="T39" fmla="*/ 9 h 27"/>
                  <a:gd name="T40" fmla="*/ 2 w 33"/>
                  <a:gd name="T41" fmla="*/ 11 h 27"/>
                  <a:gd name="T42" fmla="*/ 5 w 33"/>
                  <a:gd name="T43" fmla="*/ 8 h 27"/>
                  <a:gd name="T44" fmla="*/ 3 w 33"/>
                  <a:gd name="T45" fmla="*/ 6 h 27"/>
                  <a:gd name="T46" fmla="*/ 2 w 33"/>
                  <a:gd name="T47" fmla="*/ 3 h 27"/>
                  <a:gd name="T48" fmla="*/ 5 w 33"/>
                  <a:gd name="T49" fmla="*/ 1 h 27"/>
                  <a:gd name="T50" fmla="*/ 11 w 33"/>
                  <a:gd name="T51" fmla="*/ 1 h 27"/>
                  <a:gd name="T52" fmla="*/ 11 w 33"/>
                  <a:gd name="T53" fmla="*/ 0 h 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"/>
                  <a:gd name="T82" fmla="*/ 0 h 27"/>
                  <a:gd name="T83" fmla="*/ 33 w 33"/>
                  <a:gd name="T84" fmla="*/ 27 h 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" h="27">
                    <a:moveTo>
                      <a:pt x="11" y="0"/>
                    </a:moveTo>
                    <a:lnTo>
                      <a:pt x="13" y="1"/>
                    </a:lnTo>
                    <a:lnTo>
                      <a:pt x="14" y="4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22" y="11"/>
                    </a:lnTo>
                    <a:lnTo>
                      <a:pt x="22" y="9"/>
                    </a:lnTo>
                    <a:lnTo>
                      <a:pt x="25" y="9"/>
                    </a:lnTo>
                    <a:lnTo>
                      <a:pt x="25" y="8"/>
                    </a:lnTo>
                    <a:lnTo>
                      <a:pt x="29" y="8"/>
                    </a:lnTo>
                    <a:lnTo>
                      <a:pt x="29" y="11"/>
                    </a:lnTo>
                    <a:lnTo>
                      <a:pt x="30" y="14"/>
                    </a:lnTo>
                    <a:lnTo>
                      <a:pt x="33" y="25"/>
                    </a:lnTo>
                    <a:lnTo>
                      <a:pt x="29" y="25"/>
                    </a:lnTo>
                    <a:lnTo>
                      <a:pt x="22" y="24"/>
                    </a:lnTo>
                    <a:lnTo>
                      <a:pt x="19" y="25"/>
                    </a:lnTo>
                    <a:lnTo>
                      <a:pt x="16" y="27"/>
                    </a:lnTo>
                    <a:lnTo>
                      <a:pt x="10" y="19"/>
                    </a:lnTo>
                    <a:lnTo>
                      <a:pt x="2" y="14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5" y="8"/>
                    </a:lnTo>
                    <a:lnTo>
                      <a:pt x="3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11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" name="Freeform 542">
                <a:extLst>
                  <a:ext uri="{FF2B5EF4-FFF2-40B4-BE49-F238E27FC236}">
                    <a16:creationId xmlns:a16="http://schemas.microsoft.com/office/drawing/2014/main" id="{1F3D32CA-C3D4-83FC-C96F-2BA0A4C0A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226"/>
                <a:ext cx="33" cy="27"/>
              </a:xfrm>
              <a:custGeom>
                <a:avLst/>
                <a:gdLst>
                  <a:gd name="T0" fmla="*/ 11 w 33"/>
                  <a:gd name="T1" fmla="*/ 0 h 27"/>
                  <a:gd name="T2" fmla="*/ 13 w 33"/>
                  <a:gd name="T3" fmla="*/ 1 h 27"/>
                  <a:gd name="T4" fmla="*/ 14 w 33"/>
                  <a:gd name="T5" fmla="*/ 4 h 27"/>
                  <a:gd name="T6" fmla="*/ 18 w 33"/>
                  <a:gd name="T7" fmla="*/ 6 h 27"/>
                  <a:gd name="T8" fmla="*/ 19 w 33"/>
                  <a:gd name="T9" fmla="*/ 9 h 27"/>
                  <a:gd name="T10" fmla="*/ 22 w 33"/>
                  <a:gd name="T11" fmla="*/ 11 h 27"/>
                  <a:gd name="T12" fmla="*/ 22 w 33"/>
                  <a:gd name="T13" fmla="*/ 9 h 27"/>
                  <a:gd name="T14" fmla="*/ 25 w 33"/>
                  <a:gd name="T15" fmla="*/ 9 h 27"/>
                  <a:gd name="T16" fmla="*/ 25 w 33"/>
                  <a:gd name="T17" fmla="*/ 8 h 27"/>
                  <a:gd name="T18" fmla="*/ 29 w 33"/>
                  <a:gd name="T19" fmla="*/ 8 h 27"/>
                  <a:gd name="T20" fmla="*/ 29 w 33"/>
                  <a:gd name="T21" fmla="*/ 11 h 27"/>
                  <a:gd name="T22" fmla="*/ 30 w 33"/>
                  <a:gd name="T23" fmla="*/ 14 h 27"/>
                  <a:gd name="T24" fmla="*/ 33 w 33"/>
                  <a:gd name="T25" fmla="*/ 25 h 27"/>
                  <a:gd name="T26" fmla="*/ 29 w 33"/>
                  <a:gd name="T27" fmla="*/ 25 h 27"/>
                  <a:gd name="T28" fmla="*/ 22 w 33"/>
                  <a:gd name="T29" fmla="*/ 24 h 27"/>
                  <a:gd name="T30" fmla="*/ 19 w 33"/>
                  <a:gd name="T31" fmla="*/ 25 h 27"/>
                  <a:gd name="T32" fmla="*/ 16 w 33"/>
                  <a:gd name="T33" fmla="*/ 27 h 27"/>
                  <a:gd name="T34" fmla="*/ 10 w 33"/>
                  <a:gd name="T35" fmla="*/ 19 h 27"/>
                  <a:gd name="T36" fmla="*/ 2 w 33"/>
                  <a:gd name="T37" fmla="*/ 14 h 27"/>
                  <a:gd name="T38" fmla="*/ 0 w 33"/>
                  <a:gd name="T39" fmla="*/ 9 h 27"/>
                  <a:gd name="T40" fmla="*/ 2 w 33"/>
                  <a:gd name="T41" fmla="*/ 11 h 27"/>
                  <a:gd name="T42" fmla="*/ 5 w 33"/>
                  <a:gd name="T43" fmla="*/ 8 h 27"/>
                  <a:gd name="T44" fmla="*/ 3 w 33"/>
                  <a:gd name="T45" fmla="*/ 6 h 27"/>
                  <a:gd name="T46" fmla="*/ 2 w 33"/>
                  <a:gd name="T47" fmla="*/ 3 h 27"/>
                  <a:gd name="T48" fmla="*/ 5 w 33"/>
                  <a:gd name="T49" fmla="*/ 1 h 27"/>
                  <a:gd name="T50" fmla="*/ 11 w 33"/>
                  <a:gd name="T51" fmla="*/ 1 h 27"/>
                  <a:gd name="T52" fmla="*/ 11 w 33"/>
                  <a:gd name="T53" fmla="*/ 0 h 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"/>
                  <a:gd name="T82" fmla="*/ 0 h 27"/>
                  <a:gd name="T83" fmla="*/ 33 w 33"/>
                  <a:gd name="T84" fmla="*/ 27 h 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" h="27">
                    <a:moveTo>
                      <a:pt x="11" y="0"/>
                    </a:moveTo>
                    <a:lnTo>
                      <a:pt x="13" y="1"/>
                    </a:lnTo>
                    <a:lnTo>
                      <a:pt x="14" y="4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22" y="11"/>
                    </a:lnTo>
                    <a:lnTo>
                      <a:pt x="22" y="9"/>
                    </a:lnTo>
                    <a:lnTo>
                      <a:pt x="25" y="9"/>
                    </a:lnTo>
                    <a:lnTo>
                      <a:pt x="25" y="8"/>
                    </a:lnTo>
                    <a:lnTo>
                      <a:pt x="29" y="8"/>
                    </a:lnTo>
                    <a:lnTo>
                      <a:pt x="29" y="11"/>
                    </a:lnTo>
                    <a:lnTo>
                      <a:pt x="30" y="14"/>
                    </a:lnTo>
                    <a:lnTo>
                      <a:pt x="33" y="25"/>
                    </a:lnTo>
                    <a:lnTo>
                      <a:pt x="29" y="25"/>
                    </a:lnTo>
                    <a:lnTo>
                      <a:pt x="22" y="24"/>
                    </a:lnTo>
                    <a:lnTo>
                      <a:pt x="19" y="25"/>
                    </a:lnTo>
                    <a:lnTo>
                      <a:pt x="16" y="27"/>
                    </a:lnTo>
                    <a:lnTo>
                      <a:pt x="10" y="19"/>
                    </a:lnTo>
                    <a:lnTo>
                      <a:pt x="2" y="14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5" y="8"/>
                    </a:lnTo>
                    <a:lnTo>
                      <a:pt x="3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11" y="1"/>
                    </a:lnTo>
                    <a:lnTo>
                      <a:pt x="11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" name="Freeform 543">
                <a:extLst>
                  <a:ext uri="{FF2B5EF4-FFF2-40B4-BE49-F238E27FC236}">
                    <a16:creationId xmlns:a16="http://schemas.microsoft.com/office/drawing/2014/main" id="{C09CE6C4-280F-472E-80E7-7D8A9D6FC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2173"/>
                <a:ext cx="46" cy="45"/>
              </a:xfrm>
              <a:custGeom>
                <a:avLst/>
                <a:gdLst>
                  <a:gd name="T0" fmla="*/ 13 w 46"/>
                  <a:gd name="T1" fmla="*/ 3 h 45"/>
                  <a:gd name="T2" fmla="*/ 16 w 46"/>
                  <a:gd name="T3" fmla="*/ 2 h 45"/>
                  <a:gd name="T4" fmla="*/ 27 w 46"/>
                  <a:gd name="T5" fmla="*/ 2 h 45"/>
                  <a:gd name="T6" fmla="*/ 32 w 46"/>
                  <a:gd name="T7" fmla="*/ 6 h 45"/>
                  <a:gd name="T8" fmla="*/ 34 w 46"/>
                  <a:gd name="T9" fmla="*/ 6 h 45"/>
                  <a:gd name="T10" fmla="*/ 35 w 46"/>
                  <a:gd name="T11" fmla="*/ 2 h 45"/>
                  <a:gd name="T12" fmla="*/ 37 w 46"/>
                  <a:gd name="T13" fmla="*/ 0 h 45"/>
                  <a:gd name="T14" fmla="*/ 42 w 46"/>
                  <a:gd name="T15" fmla="*/ 11 h 45"/>
                  <a:gd name="T16" fmla="*/ 40 w 46"/>
                  <a:gd name="T17" fmla="*/ 18 h 45"/>
                  <a:gd name="T18" fmla="*/ 42 w 46"/>
                  <a:gd name="T19" fmla="*/ 22 h 45"/>
                  <a:gd name="T20" fmla="*/ 42 w 46"/>
                  <a:gd name="T21" fmla="*/ 26 h 45"/>
                  <a:gd name="T22" fmla="*/ 46 w 46"/>
                  <a:gd name="T23" fmla="*/ 27 h 45"/>
                  <a:gd name="T24" fmla="*/ 46 w 46"/>
                  <a:gd name="T25" fmla="*/ 29 h 45"/>
                  <a:gd name="T26" fmla="*/ 43 w 46"/>
                  <a:gd name="T27" fmla="*/ 27 h 45"/>
                  <a:gd name="T28" fmla="*/ 40 w 46"/>
                  <a:gd name="T29" fmla="*/ 42 h 45"/>
                  <a:gd name="T30" fmla="*/ 34 w 46"/>
                  <a:gd name="T31" fmla="*/ 42 h 45"/>
                  <a:gd name="T32" fmla="*/ 29 w 46"/>
                  <a:gd name="T33" fmla="*/ 45 h 45"/>
                  <a:gd name="T34" fmla="*/ 24 w 46"/>
                  <a:gd name="T35" fmla="*/ 43 h 45"/>
                  <a:gd name="T36" fmla="*/ 19 w 46"/>
                  <a:gd name="T37" fmla="*/ 38 h 45"/>
                  <a:gd name="T38" fmla="*/ 11 w 46"/>
                  <a:gd name="T39" fmla="*/ 38 h 45"/>
                  <a:gd name="T40" fmla="*/ 11 w 46"/>
                  <a:gd name="T41" fmla="*/ 35 h 45"/>
                  <a:gd name="T42" fmla="*/ 15 w 46"/>
                  <a:gd name="T43" fmla="*/ 32 h 45"/>
                  <a:gd name="T44" fmla="*/ 11 w 46"/>
                  <a:gd name="T45" fmla="*/ 32 h 45"/>
                  <a:gd name="T46" fmla="*/ 3 w 46"/>
                  <a:gd name="T47" fmla="*/ 27 h 45"/>
                  <a:gd name="T48" fmla="*/ 3 w 46"/>
                  <a:gd name="T49" fmla="*/ 21 h 45"/>
                  <a:gd name="T50" fmla="*/ 0 w 46"/>
                  <a:gd name="T51" fmla="*/ 18 h 45"/>
                  <a:gd name="T52" fmla="*/ 2 w 46"/>
                  <a:gd name="T53" fmla="*/ 14 h 45"/>
                  <a:gd name="T54" fmla="*/ 0 w 46"/>
                  <a:gd name="T55" fmla="*/ 10 h 45"/>
                  <a:gd name="T56" fmla="*/ 0 w 46"/>
                  <a:gd name="T57" fmla="*/ 10 h 45"/>
                  <a:gd name="T58" fmla="*/ 0 w 46"/>
                  <a:gd name="T59" fmla="*/ 8 h 45"/>
                  <a:gd name="T60" fmla="*/ 0 w 46"/>
                  <a:gd name="T61" fmla="*/ 5 h 45"/>
                  <a:gd name="T62" fmla="*/ 0 w 46"/>
                  <a:gd name="T63" fmla="*/ 3 h 45"/>
                  <a:gd name="T64" fmla="*/ 3 w 46"/>
                  <a:gd name="T65" fmla="*/ 3 h 45"/>
                  <a:gd name="T66" fmla="*/ 8 w 46"/>
                  <a:gd name="T67" fmla="*/ 6 h 45"/>
                  <a:gd name="T68" fmla="*/ 13 w 46"/>
                  <a:gd name="T69" fmla="*/ 3 h 4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"/>
                  <a:gd name="T106" fmla="*/ 0 h 45"/>
                  <a:gd name="T107" fmla="*/ 46 w 46"/>
                  <a:gd name="T108" fmla="*/ 45 h 4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" h="45">
                    <a:moveTo>
                      <a:pt x="13" y="3"/>
                    </a:moveTo>
                    <a:lnTo>
                      <a:pt x="16" y="2"/>
                    </a:lnTo>
                    <a:lnTo>
                      <a:pt x="27" y="2"/>
                    </a:lnTo>
                    <a:lnTo>
                      <a:pt x="32" y="6"/>
                    </a:lnTo>
                    <a:lnTo>
                      <a:pt x="34" y="6"/>
                    </a:lnTo>
                    <a:lnTo>
                      <a:pt x="35" y="2"/>
                    </a:lnTo>
                    <a:lnTo>
                      <a:pt x="37" y="0"/>
                    </a:lnTo>
                    <a:lnTo>
                      <a:pt x="42" y="11"/>
                    </a:lnTo>
                    <a:lnTo>
                      <a:pt x="40" y="18"/>
                    </a:lnTo>
                    <a:lnTo>
                      <a:pt x="42" y="22"/>
                    </a:lnTo>
                    <a:lnTo>
                      <a:pt x="42" y="26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3" y="27"/>
                    </a:lnTo>
                    <a:lnTo>
                      <a:pt x="40" y="42"/>
                    </a:lnTo>
                    <a:lnTo>
                      <a:pt x="34" y="42"/>
                    </a:lnTo>
                    <a:lnTo>
                      <a:pt x="29" y="45"/>
                    </a:lnTo>
                    <a:lnTo>
                      <a:pt x="24" y="43"/>
                    </a:lnTo>
                    <a:lnTo>
                      <a:pt x="19" y="38"/>
                    </a:lnTo>
                    <a:lnTo>
                      <a:pt x="11" y="38"/>
                    </a:lnTo>
                    <a:lnTo>
                      <a:pt x="11" y="35"/>
                    </a:lnTo>
                    <a:lnTo>
                      <a:pt x="15" y="32"/>
                    </a:lnTo>
                    <a:lnTo>
                      <a:pt x="11" y="32"/>
                    </a:lnTo>
                    <a:lnTo>
                      <a:pt x="3" y="27"/>
                    </a:lnTo>
                    <a:lnTo>
                      <a:pt x="3" y="21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8" y="6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" name="Freeform 544">
                <a:extLst>
                  <a:ext uri="{FF2B5EF4-FFF2-40B4-BE49-F238E27FC236}">
                    <a16:creationId xmlns:a16="http://schemas.microsoft.com/office/drawing/2014/main" id="{C08E018B-A234-64DB-CCBE-E461D317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2173"/>
                <a:ext cx="46" cy="45"/>
              </a:xfrm>
              <a:custGeom>
                <a:avLst/>
                <a:gdLst>
                  <a:gd name="T0" fmla="*/ 13 w 46"/>
                  <a:gd name="T1" fmla="*/ 3 h 45"/>
                  <a:gd name="T2" fmla="*/ 16 w 46"/>
                  <a:gd name="T3" fmla="*/ 2 h 45"/>
                  <a:gd name="T4" fmla="*/ 27 w 46"/>
                  <a:gd name="T5" fmla="*/ 2 h 45"/>
                  <a:gd name="T6" fmla="*/ 32 w 46"/>
                  <a:gd name="T7" fmla="*/ 6 h 45"/>
                  <a:gd name="T8" fmla="*/ 34 w 46"/>
                  <a:gd name="T9" fmla="*/ 6 h 45"/>
                  <a:gd name="T10" fmla="*/ 35 w 46"/>
                  <a:gd name="T11" fmla="*/ 2 h 45"/>
                  <a:gd name="T12" fmla="*/ 37 w 46"/>
                  <a:gd name="T13" fmla="*/ 0 h 45"/>
                  <a:gd name="T14" fmla="*/ 42 w 46"/>
                  <a:gd name="T15" fmla="*/ 11 h 45"/>
                  <a:gd name="T16" fmla="*/ 40 w 46"/>
                  <a:gd name="T17" fmla="*/ 18 h 45"/>
                  <a:gd name="T18" fmla="*/ 42 w 46"/>
                  <a:gd name="T19" fmla="*/ 22 h 45"/>
                  <a:gd name="T20" fmla="*/ 42 w 46"/>
                  <a:gd name="T21" fmla="*/ 26 h 45"/>
                  <a:gd name="T22" fmla="*/ 46 w 46"/>
                  <a:gd name="T23" fmla="*/ 27 h 45"/>
                  <a:gd name="T24" fmla="*/ 46 w 46"/>
                  <a:gd name="T25" fmla="*/ 29 h 45"/>
                  <a:gd name="T26" fmla="*/ 43 w 46"/>
                  <a:gd name="T27" fmla="*/ 27 h 45"/>
                  <a:gd name="T28" fmla="*/ 40 w 46"/>
                  <a:gd name="T29" fmla="*/ 42 h 45"/>
                  <a:gd name="T30" fmla="*/ 34 w 46"/>
                  <a:gd name="T31" fmla="*/ 42 h 45"/>
                  <a:gd name="T32" fmla="*/ 29 w 46"/>
                  <a:gd name="T33" fmla="*/ 45 h 45"/>
                  <a:gd name="T34" fmla="*/ 24 w 46"/>
                  <a:gd name="T35" fmla="*/ 43 h 45"/>
                  <a:gd name="T36" fmla="*/ 19 w 46"/>
                  <a:gd name="T37" fmla="*/ 38 h 45"/>
                  <a:gd name="T38" fmla="*/ 11 w 46"/>
                  <a:gd name="T39" fmla="*/ 38 h 45"/>
                  <a:gd name="T40" fmla="*/ 11 w 46"/>
                  <a:gd name="T41" fmla="*/ 35 h 45"/>
                  <a:gd name="T42" fmla="*/ 15 w 46"/>
                  <a:gd name="T43" fmla="*/ 32 h 45"/>
                  <a:gd name="T44" fmla="*/ 11 w 46"/>
                  <a:gd name="T45" fmla="*/ 32 h 45"/>
                  <a:gd name="T46" fmla="*/ 3 w 46"/>
                  <a:gd name="T47" fmla="*/ 27 h 45"/>
                  <a:gd name="T48" fmla="*/ 3 w 46"/>
                  <a:gd name="T49" fmla="*/ 21 h 45"/>
                  <a:gd name="T50" fmla="*/ 0 w 46"/>
                  <a:gd name="T51" fmla="*/ 18 h 45"/>
                  <a:gd name="T52" fmla="*/ 2 w 46"/>
                  <a:gd name="T53" fmla="*/ 14 h 45"/>
                  <a:gd name="T54" fmla="*/ 0 w 46"/>
                  <a:gd name="T55" fmla="*/ 10 h 45"/>
                  <a:gd name="T56" fmla="*/ 0 w 46"/>
                  <a:gd name="T57" fmla="*/ 10 h 45"/>
                  <a:gd name="T58" fmla="*/ 0 w 46"/>
                  <a:gd name="T59" fmla="*/ 8 h 45"/>
                  <a:gd name="T60" fmla="*/ 0 w 46"/>
                  <a:gd name="T61" fmla="*/ 5 h 45"/>
                  <a:gd name="T62" fmla="*/ 0 w 46"/>
                  <a:gd name="T63" fmla="*/ 3 h 45"/>
                  <a:gd name="T64" fmla="*/ 3 w 46"/>
                  <a:gd name="T65" fmla="*/ 3 h 45"/>
                  <a:gd name="T66" fmla="*/ 8 w 46"/>
                  <a:gd name="T67" fmla="*/ 6 h 45"/>
                  <a:gd name="T68" fmla="*/ 13 w 46"/>
                  <a:gd name="T69" fmla="*/ 3 h 4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"/>
                  <a:gd name="T106" fmla="*/ 0 h 45"/>
                  <a:gd name="T107" fmla="*/ 46 w 46"/>
                  <a:gd name="T108" fmla="*/ 45 h 4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" h="45">
                    <a:moveTo>
                      <a:pt x="13" y="3"/>
                    </a:moveTo>
                    <a:lnTo>
                      <a:pt x="16" y="2"/>
                    </a:lnTo>
                    <a:lnTo>
                      <a:pt x="27" y="2"/>
                    </a:lnTo>
                    <a:lnTo>
                      <a:pt x="32" y="6"/>
                    </a:lnTo>
                    <a:lnTo>
                      <a:pt x="34" y="6"/>
                    </a:lnTo>
                    <a:lnTo>
                      <a:pt x="35" y="2"/>
                    </a:lnTo>
                    <a:lnTo>
                      <a:pt x="37" y="0"/>
                    </a:lnTo>
                    <a:lnTo>
                      <a:pt x="42" y="11"/>
                    </a:lnTo>
                    <a:lnTo>
                      <a:pt x="40" y="18"/>
                    </a:lnTo>
                    <a:lnTo>
                      <a:pt x="42" y="22"/>
                    </a:lnTo>
                    <a:lnTo>
                      <a:pt x="42" y="26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3" y="27"/>
                    </a:lnTo>
                    <a:lnTo>
                      <a:pt x="40" y="42"/>
                    </a:lnTo>
                    <a:lnTo>
                      <a:pt x="34" y="42"/>
                    </a:lnTo>
                    <a:lnTo>
                      <a:pt x="29" y="45"/>
                    </a:lnTo>
                    <a:lnTo>
                      <a:pt x="24" y="43"/>
                    </a:lnTo>
                    <a:lnTo>
                      <a:pt x="19" y="38"/>
                    </a:lnTo>
                    <a:lnTo>
                      <a:pt x="11" y="38"/>
                    </a:lnTo>
                    <a:lnTo>
                      <a:pt x="11" y="35"/>
                    </a:lnTo>
                    <a:lnTo>
                      <a:pt x="15" y="32"/>
                    </a:lnTo>
                    <a:lnTo>
                      <a:pt x="11" y="32"/>
                    </a:lnTo>
                    <a:lnTo>
                      <a:pt x="3" y="27"/>
                    </a:lnTo>
                    <a:lnTo>
                      <a:pt x="3" y="21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8" y="6"/>
                    </a:lnTo>
                    <a:lnTo>
                      <a:pt x="13" y="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" name="Freeform 545">
                <a:extLst>
                  <a:ext uri="{FF2B5EF4-FFF2-40B4-BE49-F238E27FC236}">
                    <a16:creationId xmlns:a16="http://schemas.microsoft.com/office/drawing/2014/main" id="{AC620748-181F-7C4F-0BC1-9D92CD822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2210"/>
                <a:ext cx="16" cy="32"/>
              </a:xfrm>
              <a:custGeom>
                <a:avLst/>
                <a:gdLst>
                  <a:gd name="T0" fmla="*/ 11 w 16"/>
                  <a:gd name="T1" fmla="*/ 8 h 32"/>
                  <a:gd name="T2" fmla="*/ 13 w 16"/>
                  <a:gd name="T3" fmla="*/ 1 h 32"/>
                  <a:gd name="T4" fmla="*/ 14 w 16"/>
                  <a:gd name="T5" fmla="*/ 0 h 32"/>
                  <a:gd name="T6" fmla="*/ 16 w 16"/>
                  <a:gd name="T7" fmla="*/ 0 h 32"/>
                  <a:gd name="T8" fmla="*/ 16 w 16"/>
                  <a:gd name="T9" fmla="*/ 11 h 32"/>
                  <a:gd name="T10" fmla="*/ 10 w 16"/>
                  <a:gd name="T11" fmla="*/ 17 h 32"/>
                  <a:gd name="T12" fmla="*/ 10 w 16"/>
                  <a:gd name="T13" fmla="*/ 22 h 32"/>
                  <a:gd name="T14" fmla="*/ 6 w 16"/>
                  <a:gd name="T15" fmla="*/ 25 h 32"/>
                  <a:gd name="T16" fmla="*/ 5 w 16"/>
                  <a:gd name="T17" fmla="*/ 30 h 32"/>
                  <a:gd name="T18" fmla="*/ 2 w 16"/>
                  <a:gd name="T19" fmla="*/ 32 h 32"/>
                  <a:gd name="T20" fmla="*/ 3 w 16"/>
                  <a:gd name="T21" fmla="*/ 25 h 32"/>
                  <a:gd name="T22" fmla="*/ 0 w 16"/>
                  <a:gd name="T23" fmla="*/ 20 h 32"/>
                  <a:gd name="T24" fmla="*/ 2 w 16"/>
                  <a:gd name="T25" fmla="*/ 20 h 32"/>
                  <a:gd name="T26" fmla="*/ 8 w 16"/>
                  <a:gd name="T27" fmla="*/ 8 h 32"/>
                  <a:gd name="T28" fmla="*/ 11 w 16"/>
                  <a:gd name="T29" fmla="*/ 8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"/>
                  <a:gd name="T46" fmla="*/ 0 h 32"/>
                  <a:gd name="T47" fmla="*/ 16 w 16"/>
                  <a:gd name="T48" fmla="*/ 32 h 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" h="32">
                    <a:moveTo>
                      <a:pt x="11" y="8"/>
                    </a:moveTo>
                    <a:lnTo>
                      <a:pt x="13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11"/>
                    </a:lnTo>
                    <a:lnTo>
                      <a:pt x="10" y="17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5" y="30"/>
                    </a:lnTo>
                    <a:lnTo>
                      <a:pt x="2" y="32"/>
                    </a:lnTo>
                    <a:lnTo>
                      <a:pt x="3" y="25"/>
                    </a:lnTo>
                    <a:lnTo>
                      <a:pt x="0" y="20"/>
                    </a:lnTo>
                    <a:lnTo>
                      <a:pt x="2" y="20"/>
                    </a:lnTo>
                    <a:lnTo>
                      <a:pt x="8" y="8"/>
                    </a:lnTo>
                    <a:lnTo>
                      <a:pt x="11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" name="Freeform 546">
                <a:extLst>
                  <a:ext uri="{FF2B5EF4-FFF2-40B4-BE49-F238E27FC236}">
                    <a16:creationId xmlns:a16="http://schemas.microsoft.com/office/drawing/2014/main" id="{617B00EF-D406-CB48-1D68-E4FD26B7D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2210"/>
                <a:ext cx="16" cy="32"/>
              </a:xfrm>
              <a:custGeom>
                <a:avLst/>
                <a:gdLst>
                  <a:gd name="T0" fmla="*/ 11 w 16"/>
                  <a:gd name="T1" fmla="*/ 8 h 32"/>
                  <a:gd name="T2" fmla="*/ 13 w 16"/>
                  <a:gd name="T3" fmla="*/ 1 h 32"/>
                  <a:gd name="T4" fmla="*/ 14 w 16"/>
                  <a:gd name="T5" fmla="*/ 0 h 32"/>
                  <a:gd name="T6" fmla="*/ 16 w 16"/>
                  <a:gd name="T7" fmla="*/ 0 h 32"/>
                  <a:gd name="T8" fmla="*/ 16 w 16"/>
                  <a:gd name="T9" fmla="*/ 11 h 32"/>
                  <a:gd name="T10" fmla="*/ 10 w 16"/>
                  <a:gd name="T11" fmla="*/ 17 h 32"/>
                  <a:gd name="T12" fmla="*/ 10 w 16"/>
                  <a:gd name="T13" fmla="*/ 22 h 32"/>
                  <a:gd name="T14" fmla="*/ 6 w 16"/>
                  <a:gd name="T15" fmla="*/ 25 h 32"/>
                  <a:gd name="T16" fmla="*/ 5 w 16"/>
                  <a:gd name="T17" fmla="*/ 30 h 32"/>
                  <a:gd name="T18" fmla="*/ 2 w 16"/>
                  <a:gd name="T19" fmla="*/ 32 h 32"/>
                  <a:gd name="T20" fmla="*/ 3 w 16"/>
                  <a:gd name="T21" fmla="*/ 25 h 32"/>
                  <a:gd name="T22" fmla="*/ 0 w 16"/>
                  <a:gd name="T23" fmla="*/ 20 h 32"/>
                  <a:gd name="T24" fmla="*/ 2 w 16"/>
                  <a:gd name="T25" fmla="*/ 20 h 32"/>
                  <a:gd name="T26" fmla="*/ 8 w 16"/>
                  <a:gd name="T27" fmla="*/ 8 h 32"/>
                  <a:gd name="T28" fmla="*/ 11 w 16"/>
                  <a:gd name="T29" fmla="*/ 8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"/>
                  <a:gd name="T46" fmla="*/ 0 h 32"/>
                  <a:gd name="T47" fmla="*/ 16 w 16"/>
                  <a:gd name="T48" fmla="*/ 32 h 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" h="32">
                    <a:moveTo>
                      <a:pt x="11" y="8"/>
                    </a:moveTo>
                    <a:lnTo>
                      <a:pt x="13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11"/>
                    </a:lnTo>
                    <a:lnTo>
                      <a:pt x="10" y="17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5" y="30"/>
                    </a:lnTo>
                    <a:lnTo>
                      <a:pt x="2" y="32"/>
                    </a:lnTo>
                    <a:lnTo>
                      <a:pt x="3" y="25"/>
                    </a:lnTo>
                    <a:lnTo>
                      <a:pt x="0" y="20"/>
                    </a:lnTo>
                    <a:lnTo>
                      <a:pt x="2" y="20"/>
                    </a:lnTo>
                    <a:lnTo>
                      <a:pt x="8" y="8"/>
                    </a:lnTo>
                    <a:lnTo>
                      <a:pt x="11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5" name="Freeform 547">
                <a:extLst>
                  <a:ext uri="{FF2B5EF4-FFF2-40B4-BE49-F238E27FC236}">
                    <a16:creationId xmlns:a16="http://schemas.microsoft.com/office/drawing/2014/main" id="{6BF740BF-6647-2D7B-6C17-04A748C8E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" y="2143"/>
                <a:ext cx="73" cy="86"/>
              </a:xfrm>
              <a:custGeom>
                <a:avLst/>
                <a:gdLst>
                  <a:gd name="T0" fmla="*/ 40 w 73"/>
                  <a:gd name="T1" fmla="*/ 11 h 86"/>
                  <a:gd name="T2" fmla="*/ 36 w 73"/>
                  <a:gd name="T3" fmla="*/ 16 h 86"/>
                  <a:gd name="T4" fmla="*/ 33 w 73"/>
                  <a:gd name="T5" fmla="*/ 22 h 86"/>
                  <a:gd name="T6" fmla="*/ 35 w 73"/>
                  <a:gd name="T7" fmla="*/ 22 h 86"/>
                  <a:gd name="T8" fmla="*/ 38 w 73"/>
                  <a:gd name="T9" fmla="*/ 30 h 86"/>
                  <a:gd name="T10" fmla="*/ 43 w 73"/>
                  <a:gd name="T11" fmla="*/ 22 h 86"/>
                  <a:gd name="T12" fmla="*/ 43 w 73"/>
                  <a:gd name="T13" fmla="*/ 17 h 86"/>
                  <a:gd name="T14" fmla="*/ 44 w 73"/>
                  <a:gd name="T15" fmla="*/ 16 h 86"/>
                  <a:gd name="T16" fmla="*/ 46 w 73"/>
                  <a:gd name="T17" fmla="*/ 28 h 86"/>
                  <a:gd name="T18" fmla="*/ 43 w 73"/>
                  <a:gd name="T19" fmla="*/ 32 h 86"/>
                  <a:gd name="T20" fmla="*/ 44 w 73"/>
                  <a:gd name="T21" fmla="*/ 33 h 86"/>
                  <a:gd name="T22" fmla="*/ 49 w 73"/>
                  <a:gd name="T23" fmla="*/ 16 h 86"/>
                  <a:gd name="T24" fmla="*/ 44 w 73"/>
                  <a:gd name="T25" fmla="*/ 13 h 86"/>
                  <a:gd name="T26" fmla="*/ 49 w 73"/>
                  <a:gd name="T27" fmla="*/ 3 h 86"/>
                  <a:gd name="T28" fmla="*/ 59 w 73"/>
                  <a:gd name="T29" fmla="*/ 0 h 86"/>
                  <a:gd name="T30" fmla="*/ 67 w 73"/>
                  <a:gd name="T31" fmla="*/ 6 h 86"/>
                  <a:gd name="T32" fmla="*/ 71 w 73"/>
                  <a:gd name="T33" fmla="*/ 17 h 86"/>
                  <a:gd name="T34" fmla="*/ 71 w 73"/>
                  <a:gd name="T35" fmla="*/ 24 h 86"/>
                  <a:gd name="T36" fmla="*/ 71 w 73"/>
                  <a:gd name="T37" fmla="*/ 30 h 86"/>
                  <a:gd name="T38" fmla="*/ 68 w 73"/>
                  <a:gd name="T39" fmla="*/ 36 h 86"/>
                  <a:gd name="T40" fmla="*/ 62 w 73"/>
                  <a:gd name="T41" fmla="*/ 40 h 86"/>
                  <a:gd name="T42" fmla="*/ 52 w 73"/>
                  <a:gd name="T43" fmla="*/ 52 h 86"/>
                  <a:gd name="T44" fmla="*/ 60 w 73"/>
                  <a:gd name="T45" fmla="*/ 60 h 86"/>
                  <a:gd name="T46" fmla="*/ 48 w 73"/>
                  <a:gd name="T47" fmla="*/ 68 h 86"/>
                  <a:gd name="T48" fmla="*/ 46 w 73"/>
                  <a:gd name="T49" fmla="*/ 75 h 86"/>
                  <a:gd name="T50" fmla="*/ 48 w 73"/>
                  <a:gd name="T51" fmla="*/ 78 h 86"/>
                  <a:gd name="T52" fmla="*/ 46 w 73"/>
                  <a:gd name="T53" fmla="*/ 79 h 86"/>
                  <a:gd name="T54" fmla="*/ 41 w 73"/>
                  <a:gd name="T55" fmla="*/ 86 h 86"/>
                  <a:gd name="T56" fmla="*/ 28 w 73"/>
                  <a:gd name="T57" fmla="*/ 79 h 86"/>
                  <a:gd name="T58" fmla="*/ 25 w 73"/>
                  <a:gd name="T59" fmla="*/ 76 h 86"/>
                  <a:gd name="T60" fmla="*/ 28 w 73"/>
                  <a:gd name="T61" fmla="*/ 73 h 86"/>
                  <a:gd name="T62" fmla="*/ 30 w 73"/>
                  <a:gd name="T63" fmla="*/ 70 h 86"/>
                  <a:gd name="T64" fmla="*/ 9 w 73"/>
                  <a:gd name="T65" fmla="*/ 65 h 86"/>
                  <a:gd name="T66" fmla="*/ 6 w 73"/>
                  <a:gd name="T67" fmla="*/ 57 h 86"/>
                  <a:gd name="T68" fmla="*/ 5 w 73"/>
                  <a:gd name="T69" fmla="*/ 52 h 86"/>
                  <a:gd name="T70" fmla="*/ 9 w 73"/>
                  <a:gd name="T71" fmla="*/ 35 h 86"/>
                  <a:gd name="T72" fmla="*/ 3 w 73"/>
                  <a:gd name="T73" fmla="*/ 32 h 86"/>
                  <a:gd name="T74" fmla="*/ 5 w 73"/>
                  <a:gd name="T75" fmla="*/ 28 h 86"/>
                  <a:gd name="T76" fmla="*/ 0 w 73"/>
                  <a:gd name="T77" fmla="*/ 25 h 86"/>
                  <a:gd name="T78" fmla="*/ 14 w 73"/>
                  <a:gd name="T79" fmla="*/ 25 h 86"/>
                  <a:gd name="T80" fmla="*/ 20 w 73"/>
                  <a:gd name="T81" fmla="*/ 17 h 86"/>
                  <a:gd name="T82" fmla="*/ 27 w 73"/>
                  <a:gd name="T83" fmla="*/ 17 h 86"/>
                  <a:gd name="T84" fmla="*/ 22 w 73"/>
                  <a:gd name="T85" fmla="*/ 8 h 8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3"/>
                  <a:gd name="T130" fmla="*/ 0 h 86"/>
                  <a:gd name="T131" fmla="*/ 73 w 73"/>
                  <a:gd name="T132" fmla="*/ 86 h 8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3" h="86">
                    <a:moveTo>
                      <a:pt x="22" y="8"/>
                    </a:moveTo>
                    <a:lnTo>
                      <a:pt x="40" y="11"/>
                    </a:lnTo>
                    <a:lnTo>
                      <a:pt x="38" y="14"/>
                    </a:lnTo>
                    <a:lnTo>
                      <a:pt x="36" y="16"/>
                    </a:lnTo>
                    <a:lnTo>
                      <a:pt x="35" y="22"/>
                    </a:lnTo>
                    <a:lnTo>
                      <a:pt x="33" y="22"/>
                    </a:lnTo>
                    <a:lnTo>
                      <a:pt x="33" y="24"/>
                    </a:lnTo>
                    <a:lnTo>
                      <a:pt x="35" y="22"/>
                    </a:lnTo>
                    <a:lnTo>
                      <a:pt x="35" y="33"/>
                    </a:lnTo>
                    <a:lnTo>
                      <a:pt x="38" y="30"/>
                    </a:lnTo>
                    <a:lnTo>
                      <a:pt x="41" y="22"/>
                    </a:lnTo>
                    <a:lnTo>
                      <a:pt x="43" y="22"/>
                    </a:lnTo>
                    <a:lnTo>
                      <a:pt x="43" y="17"/>
                    </a:lnTo>
                    <a:lnTo>
                      <a:pt x="43" y="16"/>
                    </a:lnTo>
                    <a:lnTo>
                      <a:pt x="44" y="16"/>
                    </a:lnTo>
                    <a:lnTo>
                      <a:pt x="48" y="25"/>
                    </a:lnTo>
                    <a:lnTo>
                      <a:pt x="46" y="28"/>
                    </a:lnTo>
                    <a:lnTo>
                      <a:pt x="44" y="28"/>
                    </a:lnTo>
                    <a:lnTo>
                      <a:pt x="43" y="32"/>
                    </a:lnTo>
                    <a:lnTo>
                      <a:pt x="44" y="32"/>
                    </a:lnTo>
                    <a:lnTo>
                      <a:pt x="44" y="33"/>
                    </a:lnTo>
                    <a:lnTo>
                      <a:pt x="48" y="33"/>
                    </a:lnTo>
                    <a:lnTo>
                      <a:pt x="49" y="16"/>
                    </a:lnTo>
                    <a:lnTo>
                      <a:pt x="48" y="13"/>
                    </a:lnTo>
                    <a:lnTo>
                      <a:pt x="44" y="13"/>
                    </a:lnTo>
                    <a:lnTo>
                      <a:pt x="44" y="9"/>
                    </a:lnTo>
                    <a:lnTo>
                      <a:pt x="49" y="3"/>
                    </a:lnTo>
                    <a:lnTo>
                      <a:pt x="57" y="1"/>
                    </a:lnTo>
                    <a:lnTo>
                      <a:pt x="59" y="0"/>
                    </a:lnTo>
                    <a:lnTo>
                      <a:pt x="64" y="0"/>
                    </a:lnTo>
                    <a:lnTo>
                      <a:pt x="67" y="6"/>
                    </a:lnTo>
                    <a:lnTo>
                      <a:pt x="70" y="16"/>
                    </a:lnTo>
                    <a:lnTo>
                      <a:pt x="71" y="17"/>
                    </a:lnTo>
                    <a:lnTo>
                      <a:pt x="70" y="21"/>
                    </a:lnTo>
                    <a:lnTo>
                      <a:pt x="71" y="24"/>
                    </a:lnTo>
                    <a:lnTo>
                      <a:pt x="71" y="25"/>
                    </a:lnTo>
                    <a:lnTo>
                      <a:pt x="71" y="30"/>
                    </a:lnTo>
                    <a:lnTo>
                      <a:pt x="73" y="38"/>
                    </a:lnTo>
                    <a:lnTo>
                      <a:pt x="68" y="36"/>
                    </a:lnTo>
                    <a:lnTo>
                      <a:pt x="65" y="40"/>
                    </a:lnTo>
                    <a:lnTo>
                      <a:pt x="62" y="40"/>
                    </a:lnTo>
                    <a:lnTo>
                      <a:pt x="54" y="48"/>
                    </a:lnTo>
                    <a:lnTo>
                      <a:pt x="52" y="52"/>
                    </a:lnTo>
                    <a:lnTo>
                      <a:pt x="59" y="54"/>
                    </a:lnTo>
                    <a:lnTo>
                      <a:pt x="60" y="60"/>
                    </a:lnTo>
                    <a:lnTo>
                      <a:pt x="60" y="67"/>
                    </a:lnTo>
                    <a:lnTo>
                      <a:pt x="48" y="68"/>
                    </a:lnTo>
                    <a:lnTo>
                      <a:pt x="46" y="72"/>
                    </a:lnTo>
                    <a:lnTo>
                      <a:pt x="46" y="75"/>
                    </a:lnTo>
                    <a:lnTo>
                      <a:pt x="48" y="75"/>
                    </a:lnTo>
                    <a:lnTo>
                      <a:pt x="48" y="78"/>
                    </a:lnTo>
                    <a:lnTo>
                      <a:pt x="46" y="79"/>
                    </a:lnTo>
                    <a:lnTo>
                      <a:pt x="46" y="84"/>
                    </a:lnTo>
                    <a:lnTo>
                      <a:pt x="41" y="86"/>
                    </a:lnTo>
                    <a:lnTo>
                      <a:pt x="40" y="83"/>
                    </a:lnTo>
                    <a:lnTo>
                      <a:pt x="28" y="79"/>
                    </a:lnTo>
                    <a:lnTo>
                      <a:pt x="25" y="76"/>
                    </a:lnTo>
                    <a:lnTo>
                      <a:pt x="28" y="78"/>
                    </a:lnTo>
                    <a:lnTo>
                      <a:pt x="28" y="73"/>
                    </a:lnTo>
                    <a:lnTo>
                      <a:pt x="30" y="73"/>
                    </a:lnTo>
                    <a:lnTo>
                      <a:pt x="30" y="70"/>
                    </a:lnTo>
                    <a:lnTo>
                      <a:pt x="20" y="67"/>
                    </a:lnTo>
                    <a:lnTo>
                      <a:pt x="9" y="65"/>
                    </a:lnTo>
                    <a:lnTo>
                      <a:pt x="11" y="59"/>
                    </a:lnTo>
                    <a:lnTo>
                      <a:pt x="6" y="57"/>
                    </a:lnTo>
                    <a:lnTo>
                      <a:pt x="5" y="54"/>
                    </a:lnTo>
                    <a:lnTo>
                      <a:pt x="5" y="52"/>
                    </a:lnTo>
                    <a:lnTo>
                      <a:pt x="6" y="52"/>
                    </a:lnTo>
                    <a:lnTo>
                      <a:pt x="9" y="35"/>
                    </a:lnTo>
                    <a:lnTo>
                      <a:pt x="8" y="33"/>
                    </a:lnTo>
                    <a:lnTo>
                      <a:pt x="3" y="32"/>
                    </a:lnTo>
                    <a:lnTo>
                      <a:pt x="1" y="30"/>
                    </a:lnTo>
                    <a:lnTo>
                      <a:pt x="5" y="28"/>
                    </a:lnTo>
                    <a:lnTo>
                      <a:pt x="0" y="25"/>
                    </a:lnTo>
                    <a:lnTo>
                      <a:pt x="3" y="24"/>
                    </a:lnTo>
                    <a:lnTo>
                      <a:pt x="14" y="25"/>
                    </a:lnTo>
                    <a:lnTo>
                      <a:pt x="17" y="24"/>
                    </a:lnTo>
                    <a:lnTo>
                      <a:pt x="20" y="17"/>
                    </a:lnTo>
                    <a:lnTo>
                      <a:pt x="24" y="19"/>
                    </a:lnTo>
                    <a:lnTo>
                      <a:pt x="27" y="17"/>
                    </a:lnTo>
                    <a:lnTo>
                      <a:pt x="27" y="13"/>
                    </a:lnTo>
                    <a:lnTo>
                      <a:pt x="22" y="8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6" name="Freeform 548">
                <a:extLst>
                  <a:ext uri="{FF2B5EF4-FFF2-40B4-BE49-F238E27FC236}">
                    <a16:creationId xmlns:a16="http://schemas.microsoft.com/office/drawing/2014/main" id="{F73B1F7F-0599-682A-E894-41EC0E3C0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" y="2143"/>
                <a:ext cx="73" cy="86"/>
              </a:xfrm>
              <a:custGeom>
                <a:avLst/>
                <a:gdLst>
                  <a:gd name="T0" fmla="*/ 40 w 73"/>
                  <a:gd name="T1" fmla="*/ 11 h 86"/>
                  <a:gd name="T2" fmla="*/ 36 w 73"/>
                  <a:gd name="T3" fmla="*/ 16 h 86"/>
                  <a:gd name="T4" fmla="*/ 33 w 73"/>
                  <a:gd name="T5" fmla="*/ 22 h 86"/>
                  <a:gd name="T6" fmla="*/ 35 w 73"/>
                  <a:gd name="T7" fmla="*/ 22 h 86"/>
                  <a:gd name="T8" fmla="*/ 38 w 73"/>
                  <a:gd name="T9" fmla="*/ 30 h 86"/>
                  <a:gd name="T10" fmla="*/ 43 w 73"/>
                  <a:gd name="T11" fmla="*/ 22 h 86"/>
                  <a:gd name="T12" fmla="*/ 43 w 73"/>
                  <a:gd name="T13" fmla="*/ 17 h 86"/>
                  <a:gd name="T14" fmla="*/ 44 w 73"/>
                  <a:gd name="T15" fmla="*/ 16 h 86"/>
                  <a:gd name="T16" fmla="*/ 46 w 73"/>
                  <a:gd name="T17" fmla="*/ 28 h 86"/>
                  <a:gd name="T18" fmla="*/ 43 w 73"/>
                  <a:gd name="T19" fmla="*/ 32 h 86"/>
                  <a:gd name="T20" fmla="*/ 44 w 73"/>
                  <a:gd name="T21" fmla="*/ 33 h 86"/>
                  <a:gd name="T22" fmla="*/ 49 w 73"/>
                  <a:gd name="T23" fmla="*/ 16 h 86"/>
                  <a:gd name="T24" fmla="*/ 44 w 73"/>
                  <a:gd name="T25" fmla="*/ 13 h 86"/>
                  <a:gd name="T26" fmla="*/ 49 w 73"/>
                  <a:gd name="T27" fmla="*/ 3 h 86"/>
                  <a:gd name="T28" fmla="*/ 59 w 73"/>
                  <a:gd name="T29" fmla="*/ 0 h 86"/>
                  <a:gd name="T30" fmla="*/ 67 w 73"/>
                  <a:gd name="T31" fmla="*/ 6 h 86"/>
                  <a:gd name="T32" fmla="*/ 71 w 73"/>
                  <a:gd name="T33" fmla="*/ 17 h 86"/>
                  <a:gd name="T34" fmla="*/ 71 w 73"/>
                  <a:gd name="T35" fmla="*/ 24 h 86"/>
                  <a:gd name="T36" fmla="*/ 71 w 73"/>
                  <a:gd name="T37" fmla="*/ 30 h 86"/>
                  <a:gd name="T38" fmla="*/ 68 w 73"/>
                  <a:gd name="T39" fmla="*/ 36 h 86"/>
                  <a:gd name="T40" fmla="*/ 62 w 73"/>
                  <a:gd name="T41" fmla="*/ 40 h 86"/>
                  <a:gd name="T42" fmla="*/ 52 w 73"/>
                  <a:gd name="T43" fmla="*/ 52 h 86"/>
                  <a:gd name="T44" fmla="*/ 60 w 73"/>
                  <a:gd name="T45" fmla="*/ 60 h 86"/>
                  <a:gd name="T46" fmla="*/ 48 w 73"/>
                  <a:gd name="T47" fmla="*/ 68 h 86"/>
                  <a:gd name="T48" fmla="*/ 46 w 73"/>
                  <a:gd name="T49" fmla="*/ 75 h 86"/>
                  <a:gd name="T50" fmla="*/ 48 w 73"/>
                  <a:gd name="T51" fmla="*/ 78 h 86"/>
                  <a:gd name="T52" fmla="*/ 46 w 73"/>
                  <a:gd name="T53" fmla="*/ 79 h 86"/>
                  <a:gd name="T54" fmla="*/ 41 w 73"/>
                  <a:gd name="T55" fmla="*/ 86 h 86"/>
                  <a:gd name="T56" fmla="*/ 28 w 73"/>
                  <a:gd name="T57" fmla="*/ 79 h 86"/>
                  <a:gd name="T58" fmla="*/ 25 w 73"/>
                  <a:gd name="T59" fmla="*/ 76 h 86"/>
                  <a:gd name="T60" fmla="*/ 28 w 73"/>
                  <a:gd name="T61" fmla="*/ 73 h 86"/>
                  <a:gd name="T62" fmla="*/ 30 w 73"/>
                  <a:gd name="T63" fmla="*/ 70 h 86"/>
                  <a:gd name="T64" fmla="*/ 9 w 73"/>
                  <a:gd name="T65" fmla="*/ 65 h 86"/>
                  <a:gd name="T66" fmla="*/ 6 w 73"/>
                  <a:gd name="T67" fmla="*/ 57 h 86"/>
                  <a:gd name="T68" fmla="*/ 5 w 73"/>
                  <a:gd name="T69" fmla="*/ 52 h 86"/>
                  <a:gd name="T70" fmla="*/ 9 w 73"/>
                  <a:gd name="T71" fmla="*/ 35 h 86"/>
                  <a:gd name="T72" fmla="*/ 3 w 73"/>
                  <a:gd name="T73" fmla="*/ 32 h 86"/>
                  <a:gd name="T74" fmla="*/ 5 w 73"/>
                  <a:gd name="T75" fmla="*/ 28 h 86"/>
                  <a:gd name="T76" fmla="*/ 0 w 73"/>
                  <a:gd name="T77" fmla="*/ 25 h 86"/>
                  <a:gd name="T78" fmla="*/ 14 w 73"/>
                  <a:gd name="T79" fmla="*/ 25 h 86"/>
                  <a:gd name="T80" fmla="*/ 20 w 73"/>
                  <a:gd name="T81" fmla="*/ 17 h 86"/>
                  <a:gd name="T82" fmla="*/ 27 w 73"/>
                  <a:gd name="T83" fmla="*/ 17 h 86"/>
                  <a:gd name="T84" fmla="*/ 22 w 73"/>
                  <a:gd name="T85" fmla="*/ 8 h 8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3"/>
                  <a:gd name="T130" fmla="*/ 0 h 86"/>
                  <a:gd name="T131" fmla="*/ 73 w 73"/>
                  <a:gd name="T132" fmla="*/ 86 h 8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3" h="86">
                    <a:moveTo>
                      <a:pt x="22" y="8"/>
                    </a:moveTo>
                    <a:lnTo>
                      <a:pt x="40" y="11"/>
                    </a:lnTo>
                    <a:lnTo>
                      <a:pt x="38" y="14"/>
                    </a:lnTo>
                    <a:lnTo>
                      <a:pt x="36" y="16"/>
                    </a:lnTo>
                    <a:lnTo>
                      <a:pt x="35" y="22"/>
                    </a:lnTo>
                    <a:lnTo>
                      <a:pt x="33" y="22"/>
                    </a:lnTo>
                    <a:lnTo>
                      <a:pt x="33" y="24"/>
                    </a:lnTo>
                    <a:lnTo>
                      <a:pt x="35" y="22"/>
                    </a:lnTo>
                    <a:lnTo>
                      <a:pt x="35" y="33"/>
                    </a:lnTo>
                    <a:lnTo>
                      <a:pt x="38" y="30"/>
                    </a:lnTo>
                    <a:lnTo>
                      <a:pt x="41" y="22"/>
                    </a:lnTo>
                    <a:lnTo>
                      <a:pt x="43" y="22"/>
                    </a:lnTo>
                    <a:lnTo>
                      <a:pt x="43" y="17"/>
                    </a:lnTo>
                    <a:lnTo>
                      <a:pt x="43" y="16"/>
                    </a:lnTo>
                    <a:lnTo>
                      <a:pt x="44" y="16"/>
                    </a:lnTo>
                    <a:lnTo>
                      <a:pt x="48" y="25"/>
                    </a:lnTo>
                    <a:lnTo>
                      <a:pt x="46" y="28"/>
                    </a:lnTo>
                    <a:lnTo>
                      <a:pt x="44" y="28"/>
                    </a:lnTo>
                    <a:lnTo>
                      <a:pt x="43" y="32"/>
                    </a:lnTo>
                    <a:lnTo>
                      <a:pt x="44" y="32"/>
                    </a:lnTo>
                    <a:lnTo>
                      <a:pt x="44" y="33"/>
                    </a:lnTo>
                    <a:lnTo>
                      <a:pt x="48" y="33"/>
                    </a:lnTo>
                    <a:lnTo>
                      <a:pt x="49" y="16"/>
                    </a:lnTo>
                    <a:lnTo>
                      <a:pt x="48" y="13"/>
                    </a:lnTo>
                    <a:lnTo>
                      <a:pt x="44" y="13"/>
                    </a:lnTo>
                    <a:lnTo>
                      <a:pt x="44" y="9"/>
                    </a:lnTo>
                    <a:lnTo>
                      <a:pt x="49" y="3"/>
                    </a:lnTo>
                    <a:lnTo>
                      <a:pt x="57" y="1"/>
                    </a:lnTo>
                    <a:lnTo>
                      <a:pt x="59" y="0"/>
                    </a:lnTo>
                    <a:lnTo>
                      <a:pt x="64" y="0"/>
                    </a:lnTo>
                    <a:lnTo>
                      <a:pt x="67" y="6"/>
                    </a:lnTo>
                    <a:lnTo>
                      <a:pt x="70" y="16"/>
                    </a:lnTo>
                    <a:lnTo>
                      <a:pt x="71" y="17"/>
                    </a:lnTo>
                    <a:lnTo>
                      <a:pt x="70" y="21"/>
                    </a:lnTo>
                    <a:lnTo>
                      <a:pt x="71" y="24"/>
                    </a:lnTo>
                    <a:lnTo>
                      <a:pt x="71" y="25"/>
                    </a:lnTo>
                    <a:lnTo>
                      <a:pt x="71" y="30"/>
                    </a:lnTo>
                    <a:lnTo>
                      <a:pt x="73" y="38"/>
                    </a:lnTo>
                    <a:lnTo>
                      <a:pt x="68" y="36"/>
                    </a:lnTo>
                    <a:lnTo>
                      <a:pt x="65" y="40"/>
                    </a:lnTo>
                    <a:lnTo>
                      <a:pt x="62" y="40"/>
                    </a:lnTo>
                    <a:lnTo>
                      <a:pt x="54" y="48"/>
                    </a:lnTo>
                    <a:lnTo>
                      <a:pt x="52" y="52"/>
                    </a:lnTo>
                    <a:lnTo>
                      <a:pt x="59" y="54"/>
                    </a:lnTo>
                    <a:lnTo>
                      <a:pt x="60" y="60"/>
                    </a:lnTo>
                    <a:lnTo>
                      <a:pt x="60" y="67"/>
                    </a:lnTo>
                    <a:lnTo>
                      <a:pt x="48" y="68"/>
                    </a:lnTo>
                    <a:lnTo>
                      <a:pt x="46" y="72"/>
                    </a:lnTo>
                    <a:lnTo>
                      <a:pt x="46" y="75"/>
                    </a:lnTo>
                    <a:lnTo>
                      <a:pt x="48" y="75"/>
                    </a:lnTo>
                    <a:lnTo>
                      <a:pt x="48" y="78"/>
                    </a:lnTo>
                    <a:lnTo>
                      <a:pt x="46" y="79"/>
                    </a:lnTo>
                    <a:lnTo>
                      <a:pt x="46" y="84"/>
                    </a:lnTo>
                    <a:lnTo>
                      <a:pt x="41" y="86"/>
                    </a:lnTo>
                    <a:lnTo>
                      <a:pt x="40" y="83"/>
                    </a:lnTo>
                    <a:lnTo>
                      <a:pt x="28" y="79"/>
                    </a:lnTo>
                    <a:lnTo>
                      <a:pt x="25" y="76"/>
                    </a:lnTo>
                    <a:lnTo>
                      <a:pt x="28" y="78"/>
                    </a:lnTo>
                    <a:lnTo>
                      <a:pt x="28" y="73"/>
                    </a:lnTo>
                    <a:lnTo>
                      <a:pt x="30" y="73"/>
                    </a:lnTo>
                    <a:lnTo>
                      <a:pt x="30" y="70"/>
                    </a:lnTo>
                    <a:lnTo>
                      <a:pt x="20" y="67"/>
                    </a:lnTo>
                    <a:lnTo>
                      <a:pt x="9" y="65"/>
                    </a:lnTo>
                    <a:lnTo>
                      <a:pt x="11" y="59"/>
                    </a:lnTo>
                    <a:lnTo>
                      <a:pt x="6" y="57"/>
                    </a:lnTo>
                    <a:lnTo>
                      <a:pt x="5" y="54"/>
                    </a:lnTo>
                    <a:lnTo>
                      <a:pt x="5" y="52"/>
                    </a:lnTo>
                    <a:lnTo>
                      <a:pt x="6" y="52"/>
                    </a:lnTo>
                    <a:lnTo>
                      <a:pt x="9" y="35"/>
                    </a:lnTo>
                    <a:lnTo>
                      <a:pt x="8" y="33"/>
                    </a:lnTo>
                    <a:lnTo>
                      <a:pt x="3" y="32"/>
                    </a:lnTo>
                    <a:lnTo>
                      <a:pt x="1" y="30"/>
                    </a:lnTo>
                    <a:lnTo>
                      <a:pt x="5" y="28"/>
                    </a:lnTo>
                    <a:lnTo>
                      <a:pt x="0" y="25"/>
                    </a:lnTo>
                    <a:lnTo>
                      <a:pt x="3" y="24"/>
                    </a:lnTo>
                    <a:lnTo>
                      <a:pt x="14" y="25"/>
                    </a:lnTo>
                    <a:lnTo>
                      <a:pt x="17" y="24"/>
                    </a:lnTo>
                    <a:lnTo>
                      <a:pt x="20" y="17"/>
                    </a:lnTo>
                    <a:lnTo>
                      <a:pt x="24" y="19"/>
                    </a:lnTo>
                    <a:lnTo>
                      <a:pt x="27" y="17"/>
                    </a:lnTo>
                    <a:lnTo>
                      <a:pt x="27" y="13"/>
                    </a:lnTo>
                    <a:lnTo>
                      <a:pt x="22" y="8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7" name="Freeform 549">
                <a:extLst>
                  <a:ext uri="{FF2B5EF4-FFF2-40B4-BE49-F238E27FC236}">
                    <a16:creationId xmlns:a16="http://schemas.microsoft.com/office/drawing/2014/main" id="{E9B56C15-56BB-6D55-A4A9-85C3756EE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" y="2136"/>
                <a:ext cx="429" cy="362"/>
              </a:xfrm>
              <a:custGeom>
                <a:avLst/>
                <a:gdLst>
                  <a:gd name="T0" fmla="*/ 7 w 429"/>
                  <a:gd name="T1" fmla="*/ 318 h 362"/>
                  <a:gd name="T2" fmla="*/ 21 w 429"/>
                  <a:gd name="T3" fmla="*/ 289 h 362"/>
                  <a:gd name="T4" fmla="*/ 22 w 429"/>
                  <a:gd name="T5" fmla="*/ 184 h 362"/>
                  <a:gd name="T6" fmla="*/ 54 w 429"/>
                  <a:gd name="T7" fmla="*/ 179 h 362"/>
                  <a:gd name="T8" fmla="*/ 70 w 429"/>
                  <a:gd name="T9" fmla="*/ 176 h 362"/>
                  <a:gd name="T10" fmla="*/ 80 w 429"/>
                  <a:gd name="T11" fmla="*/ 161 h 362"/>
                  <a:gd name="T12" fmla="*/ 96 w 429"/>
                  <a:gd name="T13" fmla="*/ 153 h 362"/>
                  <a:gd name="T14" fmla="*/ 110 w 429"/>
                  <a:gd name="T15" fmla="*/ 158 h 362"/>
                  <a:gd name="T16" fmla="*/ 102 w 429"/>
                  <a:gd name="T17" fmla="*/ 136 h 362"/>
                  <a:gd name="T18" fmla="*/ 115 w 429"/>
                  <a:gd name="T19" fmla="*/ 94 h 362"/>
                  <a:gd name="T20" fmla="*/ 140 w 429"/>
                  <a:gd name="T21" fmla="*/ 83 h 362"/>
                  <a:gd name="T22" fmla="*/ 134 w 429"/>
                  <a:gd name="T23" fmla="*/ 67 h 362"/>
                  <a:gd name="T24" fmla="*/ 142 w 429"/>
                  <a:gd name="T25" fmla="*/ 47 h 362"/>
                  <a:gd name="T26" fmla="*/ 147 w 429"/>
                  <a:gd name="T27" fmla="*/ 45 h 362"/>
                  <a:gd name="T28" fmla="*/ 158 w 429"/>
                  <a:gd name="T29" fmla="*/ 31 h 362"/>
                  <a:gd name="T30" fmla="*/ 183 w 429"/>
                  <a:gd name="T31" fmla="*/ 21 h 362"/>
                  <a:gd name="T32" fmla="*/ 204 w 429"/>
                  <a:gd name="T33" fmla="*/ 0 h 362"/>
                  <a:gd name="T34" fmla="*/ 225 w 429"/>
                  <a:gd name="T35" fmla="*/ 4 h 362"/>
                  <a:gd name="T36" fmla="*/ 247 w 429"/>
                  <a:gd name="T37" fmla="*/ 5 h 362"/>
                  <a:gd name="T38" fmla="*/ 268 w 429"/>
                  <a:gd name="T39" fmla="*/ 20 h 362"/>
                  <a:gd name="T40" fmla="*/ 296 w 429"/>
                  <a:gd name="T41" fmla="*/ 10 h 362"/>
                  <a:gd name="T42" fmla="*/ 324 w 429"/>
                  <a:gd name="T43" fmla="*/ 35 h 362"/>
                  <a:gd name="T44" fmla="*/ 328 w 429"/>
                  <a:gd name="T45" fmla="*/ 51 h 362"/>
                  <a:gd name="T46" fmla="*/ 327 w 429"/>
                  <a:gd name="T47" fmla="*/ 74 h 362"/>
                  <a:gd name="T48" fmla="*/ 339 w 429"/>
                  <a:gd name="T49" fmla="*/ 94 h 362"/>
                  <a:gd name="T50" fmla="*/ 378 w 429"/>
                  <a:gd name="T51" fmla="*/ 136 h 362"/>
                  <a:gd name="T52" fmla="*/ 384 w 429"/>
                  <a:gd name="T53" fmla="*/ 153 h 362"/>
                  <a:gd name="T54" fmla="*/ 414 w 429"/>
                  <a:gd name="T55" fmla="*/ 152 h 362"/>
                  <a:gd name="T56" fmla="*/ 426 w 429"/>
                  <a:gd name="T57" fmla="*/ 163 h 362"/>
                  <a:gd name="T58" fmla="*/ 394 w 429"/>
                  <a:gd name="T59" fmla="*/ 200 h 362"/>
                  <a:gd name="T60" fmla="*/ 371 w 429"/>
                  <a:gd name="T61" fmla="*/ 198 h 362"/>
                  <a:gd name="T62" fmla="*/ 367 w 429"/>
                  <a:gd name="T63" fmla="*/ 214 h 362"/>
                  <a:gd name="T64" fmla="*/ 379 w 429"/>
                  <a:gd name="T65" fmla="*/ 235 h 362"/>
                  <a:gd name="T66" fmla="*/ 390 w 429"/>
                  <a:gd name="T67" fmla="*/ 247 h 362"/>
                  <a:gd name="T68" fmla="*/ 402 w 429"/>
                  <a:gd name="T69" fmla="*/ 278 h 362"/>
                  <a:gd name="T70" fmla="*/ 373 w 429"/>
                  <a:gd name="T71" fmla="*/ 286 h 362"/>
                  <a:gd name="T72" fmla="*/ 352 w 429"/>
                  <a:gd name="T73" fmla="*/ 314 h 362"/>
                  <a:gd name="T74" fmla="*/ 357 w 429"/>
                  <a:gd name="T75" fmla="*/ 343 h 362"/>
                  <a:gd name="T76" fmla="*/ 343 w 429"/>
                  <a:gd name="T77" fmla="*/ 348 h 362"/>
                  <a:gd name="T78" fmla="*/ 301 w 429"/>
                  <a:gd name="T79" fmla="*/ 356 h 362"/>
                  <a:gd name="T80" fmla="*/ 281 w 429"/>
                  <a:gd name="T81" fmla="*/ 338 h 362"/>
                  <a:gd name="T82" fmla="*/ 257 w 429"/>
                  <a:gd name="T83" fmla="*/ 348 h 362"/>
                  <a:gd name="T84" fmla="*/ 238 w 429"/>
                  <a:gd name="T85" fmla="*/ 345 h 362"/>
                  <a:gd name="T86" fmla="*/ 218 w 429"/>
                  <a:gd name="T87" fmla="*/ 356 h 362"/>
                  <a:gd name="T88" fmla="*/ 207 w 429"/>
                  <a:gd name="T89" fmla="*/ 349 h 362"/>
                  <a:gd name="T90" fmla="*/ 185 w 429"/>
                  <a:gd name="T91" fmla="*/ 340 h 362"/>
                  <a:gd name="T92" fmla="*/ 166 w 429"/>
                  <a:gd name="T93" fmla="*/ 333 h 362"/>
                  <a:gd name="T94" fmla="*/ 104 w 429"/>
                  <a:gd name="T95" fmla="*/ 329 h 362"/>
                  <a:gd name="T96" fmla="*/ 54 w 429"/>
                  <a:gd name="T97" fmla="*/ 345 h 362"/>
                  <a:gd name="T98" fmla="*/ 30 w 429"/>
                  <a:gd name="T99" fmla="*/ 356 h 3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9"/>
                  <a:gd name="T151" fmla="*/ 0 h 362"/>
                  <a:gd name="T152" fmla="*/ 429 w 429"/>
                  <a:gd name="T153" fmla="*/ 362 h 3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9" h="362">
                    <a:moveTo>
                      <a:pt x="18" y="362"/>
                    </a:moveTo>
                    <a:lnTo>
                      <a:pt x="19" y="327"/>
                    </a:lnTo>
                    <a:lnTo>
                      <a:pt x="7" y="318"/>
                    </a:lnTo>
                    <a:lnTo>
                      <a:pt x="0" y="308"/>
                    </a:lnTo>
                    <a:lnTo>
                      <a:pt x="10" y="297"/>
                    </a:lnTo>
                    <a:lnTo>
                      <a:pt x="21" y="289"/>
                    </a:lnTo>
                    <a:lnTo>
                      <a:pt x="30" y="275"/>
                    </a:lnTo>
                    <a:lnTo>
                      <a:pt x="10" y="182"/>
                    </a:lnTo>
                    <a:lnTo>
                      <a:pt x="22" y="184"/>
                    </a:lnTo>
                    <a:lnTo>
                      <a:pt x="35" y="180"/>
                    </a:lnTo>
                    <a:lnTo>
                      <a:pt x="48" y="182"/>
                    </a:lnTo>
                    <a:lnTo>
                      <a:pt x="54" y="179"/>
                    </a:lnTo>
                    <a:lnTo>
                      <a:pt x="57" y="174"/>
                    </a:lnTo>
                    <a:lnTo>
                      <a:pt x="64" y="177"/>
                    </a:lnTo>
                    <a:lnTo>
                      <a:pt x="70" y="176"/>
                    </a:lnTo>
                    <a:lnTo>
                      <a:pt x="67" y="165"/>
                    </a:lnTo>
                    <a:lnTo>
                      <a:pt x="73" y="161"/>
                    </a:lnTo>
                    <a:lnTo>
                      <a:pt x="80" y="161"/>
                    </a:lnTo>
                    <a:lnTo>
                      <a:pt x="83" y="157"/>
                    </a:lnTo>
                    <a:lnTo>
                      <a:pt x="89" y="152"/>
                    </a:lnTo>
                    <a:lnTo>
                      <a:pt x="96" y="153"/>
                    </a:lnTo>
                    <a:lnTo>
                      <a:pt x="99" y="158"/>
                    </a:lnTo>
                    <a:lnTo>
                      <a:pt x="105" y="161"/>
                    </a:lnTo>
                    <a:lnTo>
                      <a:pt x="110" y="158"/>
                    </a:lnTo>
                    <a:lnTo>
                      <a:pt x="108" y="152"/>
                    </a:lnTo>
                    <a:lnTo>
                      <a:pt x="102" y="142"/>
                    </a:lnTo>
                    <a:lnTo>
                      <a:pt x="102" y="136"/>
                    </a:lnTo>
                    <a:lnTo>
                      <a:pt x="108" y="125"/>
                    </a:lnTo>
                    <a:lnTo>
                      <a:pt x="108" y="98"/>
                    </a:lnTo>
                    <a:lnTo>
                      <a:pt x="115" y="94"/>
                    </a:lnTo>
                    <a:lnTo>
                      <a:pt x="121" y="93"/>
                    </a:lnTo>
                    <a:lnTo>
                      <a:pt x="131" y="85"/>
                    </a:lnTo>
                    <a:lnTo>
                      <a:pt x="140" y="83"/>
                    </a:lnTo>
                    <a:lnTo>
                      <a:pt x="147" y="69"/>
                    </a:lnTo>
                    <a:lnTo>
                      <a:pt x="140" y="66"/>
                    </a:lnTo>
                    <a:lnTo>
                      <a:pt x="134" y="67"/>
                    </a:lnTo>
                    <a:lnTo>
                      <a:pt x="132" y="55"/>
                    </a:lnTo>
                    <a:lnTo>
                      <a:pt x="137" y="51"/>
                    </a:lnTo>
                    <a:lnTo>
                      <a:pt x="142" y="47"/>
                    </a:lnTo>
                    <a:lnTo>
                      <a:pt x="140" y="45"/>
                    </a:lnTo>
                    <a:lnTo>
                      <a:pt x="140" y="43"/>
                    </a:lnTo>
                    <a:lnTo>
                      <a:pt x="147" y="45"/>
                    </a:lnTo>
                    <a:lnTo>
                      <a:pt x="151" y="40"/>
                    </a:lnTo>
                    <a:lnTo>
                      <a:pt x="153" y="34"/>
                    </a:lnTo>
                    <a:lnTo>
                      <a:pt x="158" y="31"/>
                    </a:lnTo>
                    <a:lnTo>
                      <a:pt x="171" y="34"/>
                    </a:lnTo>
                    <a:lnTo>
                      <a:pt x="175" y="32"/>
                    </a:lnTo>
                    <a:lnTo>
                      <a:pt x="183" y="21"/>
                    </a:lnTo>
                    <a:lnTo>
                      <a:pt x="183" y="15"/>
                    </a:lnTo>
                    <a:lnTo>
                      <a:pt x="196" y="0"/>
                    </a:lnTo>
                    <a:lnTo>
                      <a:pt x="204" y="0"/>
                    </a:lnTo>
                    <a:lnTo>
                      <a:pt x="207" y="5"/>
                    </a:lnTo>
                    <a:lnTo>
                      <a:pt x="218" y="2"/>
                    </a:lnTo>
                    <a:lnTo>
                      <a:pt x="225" y="4"/>
                    </a:lnTo>
                    <a:lnTo>
                      <a:pt x="230" y="8"/>
                    </a:lnTo>
                    <a:lnTo>
                      <a:pt x="241" y="5"/>
                    </a:lnTo>
                    <a:lnTo>
                      <a:pt x="247" y="5"/>
                    </a:lnTo>
                    <a:lnTo>
                      <a:pt x="257" y="12"/>
                    </a:lnTo>
                    <a:lnTo>
                      <a:pt x="258" y="28"/>
                    </a:lnTo>
                    <a:lnTo>
                      <a:pt x="268" y="20"/>
                    </a:lnTo>
                    <a:lnTo>
                      <a:pt x="274" y="18"/>
                    </a:lnTo>
                    <a:lnTo>
                      <a:pt x="277" y="13"/>
                    </a:lnTo>
                    <a:lnTo>
                      <a:pt x="296" y="10"/>
                    </a:lnTo>
                    <a:lnTo>
                      <a:pt x="316" y="26"/>
                    </a:lnTo>
                    <a:lnTo>
                      <a:pt x="322" y="26"/>
                    </a:lnTo>
                    <a:lnTo>
                      <a:pt x="324" y="35"/>
                    </a:lnTo>
                    <a:lnTo>
                      <a:pt x="324" y="40"/>
                    </a:lnTo>
                    <a:lnTo>
                      <a:pt x="324" y="47"/>
                    </a:lnTo>
                    <a:lnTo>
                      <a:pt x="328" y="51"/>
                    </a:lnTo>
                    <a:lnTo>
                      <a:pt x="332" y="58"/>
                    </a:lnTo>
                    <a:lnTo>
                      <a:pt x="332" y="69"/>
                    </a:lnTo>
                    <a:lnTo>
                      <a:pt x="327" y="74"/>
                    </a:lnTo>
                    <a:lnTo>
                      <a:pt x="325" y="82"/>
                    </a:lnTo>
                    <a:lnTo>
                      <a:pt x="328" y="86"/>
                    </a:lnTo>
                    <a:lnTo>
                      <a:pt x="339" y="94"/>
                    </a:lnTo>
                    <a:lnTo>
                      <a:pt x="360" y="126"/>
                    </a:lnTo>
                    <a:lnTo>
                      <a:pt x="373" y="131"/>
                    </a:lnTo>
                    <a:lnTo>
                      <a:pt x="378" y="136"/>
                    </a:lnTo>
                    <a:lnTo>
                      <a:pt x="379" y="142"/>
                    </a:lnTo>
                    <a:lnTo>
                      <a:pt x="379" y="149"/>
                    </a:lnTo>
                    <a:lnTo>
                      <a:pt x="384" y="153"/>
                    </a:lnTo>
                    <a:lnTo>
                      <a:pt x="402" y="149"/>
                    </a:lnTo>
                    <a:lnTo>
                      <a:pt x="408" y="152"/>
                    </a:lnTo>
                    <a:lnTo>
                      <a:pt x="414" y="152"/>
                    </a:lnTo>
                    <a:lnTo>
                      <a:pt x="413" y="158"/>
                    </a:lnTo>
                    <a:lnTo>
                      <a:pt x="418" y="163"/>
                    </a:lnTo>
                    <a:lnTo>
                      <a:pt x="426" y="163"/>
                    </a:lnTo>
                    <a:lnTo>
                      <a:pt x="429" y="174"/>
                    </a:lnTo>
                    <a:lnTo>
                      <a:pt x="408" y="200"/>
                    </a:lnTo>
                    <a:lnTo>
                      <a:pt x="394" y="200"/>
                    </a:lnTo>
                    <a:lnTo>
                      <a:pt x="383" y="193"/>
                    </a:lnTo>
                    <a:lnTo>
                      <a:pt x="376" y="193"/>
                    </a:lnTo>
                    <a:lnTo>
                      <a:pt x="371" y="198"/>
                    </a:lnTo>
                    <a:lnTo>
                      <a:pt x="371" y="204"/>
                    </a:lnTo>
                    <a:lnTo>
                      <a:pt x="365" y="208"/>
                    </a:lnTo>
                    <a:lnTo>
                      <a:pt x="367" y="214"/>
                    </a:lnTo>
                    <a:lnTo>
                      <a:pt x="378" y="220"/>
                    </a:lnTo>
                    <a:lnTo>
                      <a:pt x="381" y="227"/>
                    </a:lnTo>
                    <a:lnTo>
                      <a:pt x="379" y="235"/>
                    </a:lnTo>
                    <a:lnTo>
                      <a:pt x="384" y="238"/>
                    </a:lnTo>
                    <a:lnTo>
                      <a:pt x="384" y="244"/>
                    </a:lnTo>
                    <a:lnTo>
                      <a:pt x="390" y="247"/>
                    </a:lnTo>
                    <a:lnTo>
                      <a:pt x="394" y="254"/>
                    </a:lnTo>
                    <a:lnTo>
                      <a:pt x="395" y="260"/>
                    </a:lnTo>
                    <a:lnTo>
                      <a:pt x="402" y="278"/>
                    </a:lnTo>
                    <a:lnTo>
                      <a:pt x="386" y="281"/>
                    </a:lnTo>
                    <a:lnTo>
                      <a:pt x="379" y="286"/>
                    </a:lnTo>
                    <a:lnTo>
                      <a:pt x="373" y="286"/>
                    </a:lnTo>
                    <a:lnTo>
                      <a:pt x="367" y="290"/>
                    </a:lnTo>
                    <a:lnTo>
                      <a:pt x="354" y="308"/>
                    </a:lnTo>
                    <a:lnTo>
                      <a:pt x="352" y="314"/>
                    </a:lnTo>
                    <a:lnTo>
                      <a:pt x="354" y="322"/>
                    </a:lnTo>
                    <a:lnTo>
                      <a:pt x="352" y="329"/>
                    </a:lnTo>
                    <a:lnTo>
                      <a:pt x="357" y="343"/>
                    </a:lnTo>
                    <a:lnTo>
                      <a:pt x="354" y="351"/>
                    </a:lnTo>
                    <a:lnTo>
                      <a:pt x="347" y="353"/>
                    </a:lnTo>
                    <a:lnTo>
                      <a:pt x="343" y="348"/>
                    </a:lnTo>
                    <a:lnTo>
                      <a:pt x="335" y="346"/>
                    </a:lnTo>
                    <a:lnTo>
                      <a:pt x="308" y="351"/>
                    </a:lnTo>
                    <a:lnTo>
                      <a:pt x="301" y="356"/>
                    </a:lnTo>
                    <a:lnTo>
                      <a:pt x="296" y="353"/>
                    </a:lnTo>
                    <a:lnTo>
                      <a:pt x="293" y="346"/>
                    </a:lnTo>
                    <a:lnTo>
                      <a:pt x="281" y="338"/>
                    </a:lnTo>
                    <a:lnTo>
                      <a:pt x="268" y="356"/>
                    </a:lnTo>
                    <a:lnTo>
                      <a:pt x="261" y="353"/>
                    </a:lnTo>
                    <a:lnTo>
                      <a:pt x="257" y="348"/>
                    </a:lnTo>
                    <a:lnTo>
                      <a:pt x="250" y="351"/>
                    </a:lnTo>
                    <a:lnTo>
                      <a:pt x="244" y="349"/>
                    </a:lnTo>
                    <a:lnTo>
                      <a:pt x="238" y="345"/>
                    </a:lnTo>
                    <a:lnTo>
                      <a:pt x="233" y="351"/>
                    </a:lnTo>
                    <a:lnTo>
                      <a:pt x="225" y="353"/>
                    </a:lnTo>
                    <a:lnTo>
                      <a:pt x="218" y="356"/>
                    </a:lnTo>
                    <a:lnTo>
                      <a:pt x="214" y="361"/>
                    </a:lnTo>
                    <a:lnTo>
                      <a:pt x="209" y="356"/>
                    </a:lnTo>
                    <a:lnTo>
                      <a:pt x="207" y="349"/>
                    </a:lnTo>
                    <a:lnTo>
                      <a:pt x="193" y="351"/>
                    </a:lnTo>
                    <a:lnTo>
                      <a:pt x="187" y="348"/>
                    </a:lnTo>
                    <a:lnTo>
                      <a:pt x="185" y="340"/>
                    </a:lnTo>
                    <a:lnTo>
                      <a:pt x="179" y="338"/>
                    </a:lnTo>
                    <a:lnTo>
                      <a:pt x="171" y="337"/>
                    </a:lnTo>
                    <a:lnTo>
                      <a:pt x="166" y="333"/>
                    </a:lnTo>
                    <a:lnTo>
                      <a:pt x="151" y="335"/>
                    </a:lnTo>
                    <a:lnTo>
                      <a:pt x="124" y="326"/>
                    </a:lnTo>
                    <a:lnTo>
                      <a:pt x="104" y="329"/>
                    </a:lnTo>
                    <a:lnTo>
                      <a:pt x="97" y="327"/>
                    </a:lnTo>
                    <a:lnTo>
                      <a:pt x="56" y="337"/>
                    </a:lnTo>
                    <a:lnTo>
                      <a:pt x="54" y="345"/>
                    </a:lnTo>
                    <a:lnTo>
                      <a:pt x="50" y="349"/>
                    </a:lnTo>
                    <a:lnTo>
                      <a:pt x="37" y="356"/>
                    </a:lnTo>
                    <a:lnTo>
                      <a:pt x="30" y="356"/>
                    </a:lnTo>
                    <a:lnTo>
                      <a:pt x="22" y="357"/>
                    </a:lnTo>
                    <a:lnTo>
                      <a:pt x="18" y="36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8" name="Freeform 550">
                <a:extLst>
                  <a:ext uri="{FF2B5EF4-FFF2-40B4-BE49-F238E27FC236}">
                    <a16:creationId xmlns:a16="http://schemas.microsoft.com/office/drawing/2014/main" id="{BCE19462-EA2C-A8E5-B31B-2E50AF356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" y="2136"/>
                <a:ext cx="429" cy="362"/>
              </a:xfrm>
              <a:custGeom>
                <a:avLst/>
                <a:gdLst>
                  <a:gd name="T0" fmla="*/ 7 w 429"/>
                  <a:gd name="T1" fmla="*/ 318 h 362"/>
                  <a:gd name="T2" fmla="*/ 21 w 429"/>
                  <a:gd name="T3" fmla="*/ 289 h 362"/>
                  <a:gd name="T4" fmla="*/ 22 w 429"/>
                  <a:gd name="T5" fmla="*/ 184 h 362"/>
                  <a:gd name="T6" fmla="*/ 54 w 429"/>
                  <a:gd name="T7" fmla="*/ 179 h 362"/>
                  <a:gd name="T8" fmla="*/ 70 w 429"/>
                  <a:gd name="T9" fmla="*/ 176 h 362"/>
                  <a:gd name="T10" fmla="*/ 80 w 429"/>
                  <a:gd name="T11" fmla="*/ 161 h 362"/>
                  <a:gd name="T12" fmla="*/ 96 w 429"/>
                  <a:gd name="T13" fmla="*/ 153 h 362"/>
                  <a:gd name="T14" fmla="*/ 110 w 429"/>
                  <a:gd name="T15" fmla="*/ 158 h 362"/>
                  <a:gd name="T16" fmla="*/ 102 w 429"/>
                  <a:gd name="T17" fmla="*/ 136 h 362"/>
                  <a:gd name="T18" fmla="*/ 115 w 429"/>
                  <a:gd name="T19" fmla="*/ 94 h 362"/>
                  <a:gd name="T20" fmla="*/ 140 w 429"/>
                  <a:gd name="T21" fmla="*/ 83 h 362"/>
                  <a:gd name="T22" fmla="*/ 134 w 429"/>
                  <a:gd name="T23" fmla="*/ 67 h 362"/>
                  <a:gd name="T24" fmla="*/ 142 w 429"/>
                  <a:gd name="T25" fmla="*/ 47 h 362"/>
                  <a:gd name="T26" fmla="*/ 147 w 429"/>
                  <a:gd name="T27" fmla="*/ 45 h 362"/>
                  <a:gd name="T28" fmla="*/ 158 w 429"/>
                  <a:gd name="T29" fmla="*/ 31 h 362"/>
                  <a:gd name="T30" fmla="*/ 183 w 429"/>
                  <a:gd name="T31" fmla="*/ 21 h 362"/>
                  <a:gd name="T32" fmla="*/ 204 w 429"/>
                  <a:gd name="T33" fmla="*/ 0 h 362"/>
                  <a:gd name="T34" fmla="*/ 225 w 429"/>
                  <a:gd name="T35" fmla="*/ 4 h 362"/>
                  <a:gd name="T36" fmla="*/ 247 w 429"/>
                  <a:gd name="T37" fmla="*/ 5 h 362"/>
                  <a:gd name="T38" fmla="*/ 268 w 429"/>
                  <a:gd name="T39" fmla="*/ 20 h 362"/>
                  <a:gd name="T40" fmla="*/ 296 w 429"/>
                  <a:gd name="T41" fmla="*/ 10 h 362"/>
                  <a:gd name="T42" fmla="*/ 324 w 429"/>
                  <a:gd name="T43" fmla="*/ 35 h 362"/>
                  <a:gd name="T44" fmla="*/ 328 w 429"/>
                  <a:gd name="T45" fmla="*/ 51 h 362"/>
                  <a:gd name="T46" fmla="*/ 327 w 429"/>
                  <a:gd name="T47" fmla="*/ 74 h 362"/>
                  <a:gd name="T48" fmla="*/ 339 w 429"/>
                  <a:gd name="T49" fmla="*/ 94 h 362"/>
                  <a:gd name="T50" fmla="*/ 378 w 429"/>
                  <a:gd name="T51" fmla="*/ 136 h 362"/>
                  <a:gd name="T52" fmla="*/ 384 w 429"/>
                  <a:gd name="T53" fmla="*/ 153 h 362"/>
                  <a:gd name="T54" fmla="*/ 414 w 429"/>
                  <a:gd name="T55" fmla="*/ 152 h 362"/>
                  <a:gd name="T56" fmla="*/ 426 w 429"/>
                  <a:gd name="T57" fmla="*/ 163 h 362"/>
                  <a:gd name="T58" fmla="*/ 394 w 429"/>
                  <a:gd name="T59" fmla="*/ 200 h 362"/>
                  <a:gd name="T60" fmla="*/ 371 w 429"/>
                  <a:gd name="T61" fmla="*/ 198 h 362"/>
                  <a:gd name="T62" fmla="*/ 367 w 429"/>
                  <a:gd name="T63" fmla="*/ 214 h 362"/>
                  <a:gd name="T64" fmla="*/ 379 w 429"/>
                  <a:gd name="T65" fmla="*/ 235 h 362"/>
                  <a:gd name="T66" fmla="*/ 390 w 429"/>
                  <a:gd name="T67" fmla="*/ 247 h 362"/>
                  <a:gd name="T68" fmla="*/ 402 w 429"/>
                  <a:gd name="T69" fmla="*/ 278 h 362"/>
                  <a:gd name="T70" fmla="*/ 373 w 429"/>
                  <a:gd name="T71" fmla="*/ 286 h 362"/>
                  <a:gd name="T72" fmla="*/ 352 w 429"/>
                  <a:gd name="T73" fmla="*/ 314 h 362"/>
                  <a:gd name="T74" fmla="*/ 357 w 429"/>
                  <a:gd name="T75" fmla="*/ 343 h 362"/>
                  <a:gd name="T76" fmla="*/ 343 w 429"/>
                  <a:gd name="T77" fmla="*/ 348 h 362"/>
                  <a:gd name="T78" fmla="*/ 301 w 429"/>
                  <a:gd name="T79" fmla="*/ 356 h 362"/>
                  <a:gd name="T80" fmla="*/ 281 w 429"/>
                  <a:gd name="T81" fmla="*/ 338 h 362"/>
                  <a:gd name="T82" fmla="*/ 257 w 429"/>
                  <a:gd name="T83" fmla="*/ 348 h 362"/>
                  <a:gd name="T84" fmla="*/ 238 w 429"/>
                  <a:gd name="T85" fmla="*/ 345 h 362"/>
                  <a:gd name="T86" fmla="*/ 218 w 429"/>
                  <a:gd name="T87" fmla="*/ 356 h 362"/>
                  <a:gd name="T88" fmla="*/ 207 w 429"/>
                  <a:gd name="T89" fmla="*/ 349 h 362"/>
                  <a:gd name="T90" fmla="*/ 185 w 429"/>
                  <a:gd name="T91" fmla="*/ 340 h 362"/>
                  <a:gd name="T92" fmla="*/ 166 w 429"/>
                  <a:gd name="T93" fmla="*/ 333 h 362"/>
                  <a:gd name="T94" fmla="*/ 104 w 429"/>
                  <a:gd name="T95" fmla="*/ 329 h 362"/>
                  <a:gd name="T96" fmla="*/ 54 w 429"/>
                  <a:gd name="T97" fmla="*/ 345 h 362"/>
                  <a:gd name="T98" fmla="*/ 30 w 429"/>
                  <a:gd name="T99" fmla="*/ 356 h 3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9"/>
                  <a:gd name="T151" fmla="*/ 0 h 362"/>
                  <a:gd name="T152" fmla="*/ 429 w 429"/>
                  <a:gd name="T153" fmla="*/ 362 h 3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9" h="362">
                    <a:moveTo>
                      <a:pt x="18" y="362"/>
                    </a:moveTo>
                    <a:lnTo>
                      <a:pt x="19" y="327"/>
                    </a:lnTo>
                    <a:lnTo>
                      <a:pt x="7" y="318"/>
                    </a:lnTo>
                    <a:lnTo>
                      <a:pt x="0" y="308"/>
                    </a:lnTo>
                    <a:lnTo>
                      <a:pt x="10" y="297"/>
                    </a:lnTo>
                    <a:lnTo>
                      <a:pt x="21" y="289"/>
                    </a:lnTo>
                    <a:lnTo>
                      <a:pt x="30" y="275"/>
                    </a:lnTo>
                    <a:lnTo>
                      <a:pt x="10" y="182"/>
                    </a:lnTo>
                    <a:lnTo>
                      <a:pt x="22" y="184"/>
                    </a:lnTo>
                    <a:lnTo>
                      <a:pt x="35" y="180"/>
                    </a:lnTo>
                    <a:lnTo>
                      <a:pt x="48" y="182"/>
                    </a:lnTo>
                    <a:lnTo>
                      <a:pt x="54" y="179"/>
                    </a:lnTo>
                    <a:lnTo>
                      <a:pt x="57" y="174"/>
                    </a:lnTo>
                    <a:lnTo>
                      <a:pt x="64" y="177"/>
                    </a:lnTo>
                    <a:lnTo>
                      <a:pt x="70" y="176"/>
                    </a:lnTo>
                    <a:lnTo>
                      <a:pt x="67" y="165"/>
                    </a:lnTo>
                    <a:lnTo>
                      <a:pt x="73" y="161"/>
                    </a:lnTo>
                    <a:lnTo>
                      <a:pt x="80" y="161"/>
                    </a:lnTo>
                    <a:lnTo>
                      <a:pt x="83" y="157"/>
                    </a:lnTo>
                    <a:lnTo>
                      <a:pt x="89" y="152"/>
                    </a:lnTo>
                    <a:lnTo>
                      <a:pt x="96" y="153"/>
                    </a:lnTo>
                    <a:lnTo>
                      <a:pt x="99" y="158"/>
                    </a:lnTo>
                    <a:lnTo>
                      <a:pt x="105" y="161"/>
                    </a:lnTo>
                    <a:lnTo>
                      <a:pt x="110" y="158"/>
                    </a:lnTo>
                    <a:lnTo>
                      <a:pt x="108" y="152"/>
                    </a:lnTo>
                    <a:lnTo>
                      <a:pt x="102" y="142"/>
                    </a:lnTo>
                    <a:lnTo>
                      <a:pt x="102" y="136"/>
                    </a:lnTo>
                    <a:lnTo>
                      <a:pt x="108" y="125"/>
                    </a:lnTo>
                    <a:lnTo>
                      <a:pt x="108" y="98"/>
                    </a:lnTo>
                    <a:lnTo>
                      <a:pt x="115" y="94"/>
                    </a:lnTo>
                    <a:lnTo>
                      <a:pt x="121" y="93"/>
                    </a:lnTo>
                    <a:lnTo>
                      <a:pt x="131" y="85"/>
                    </a:lnTo>
                    <a:lnTo>
                      <a:pt x="140" y="83"/>
                    </a:lnTo>
                    <a:lnTo>
                      <a:pt x="147" y="69"/>
                    </a:lnTo>
                    <a:lnTo>
                      <a:pt x="140" y="66"/>
                    </a:lnTo>
                    <a:lnTo>
                      <a:pt x="134" y="67"/>
                    </a:lnTo>
                    <a:lnTo>
                      <a:pt x="132" y="55"/>
                    </a:lnTo>
                    <a:lnTo>
                      <a:pt x="137" y="51"/>
                    </a:lnTo>
                    <a:lnTo>
                      <a:pt x="142" y="47"/>
                    </a:lnTo>
                    <a:lnTo>
                      <a:pt x="140" y="45"/>
                    </a:lnTo>
                    <a:lnTo>
                      <a:pt x="140" y="43"/>
                    </a:lnTo>
                    <a:lnTo>
                      <a:pt x="147" y="45"/>
                    </a:lnTo>
                    <a:lnTo>
                      <a:pt x="151" y="40"/>
                    </a:lnTo>
                    <a:lnTo>
                      <a:pt x="153" y="34"/>
                    </a:lnTo>
                    <a:lnTo>
                      <a:pt x="158" y="31"/>
                    </a:lnTo>
                    <a:lnTo>
                      <a:pt x="171" y="34"/>
                    </a:lnTo>
                    <a:lnTo>
                      <a:pt x="175" y="32"/>
                    </a:lnTo>
                    <a:lnTo>
                      <a:pt x="183" y="21"/>
                    </a:lnTo>
                    <a:lnTo>
                      <a:pt x="183" y="15"/>
                    </a:lnTo>
                    <a:lnTo>
                      <a:pt x="196" y="0"/>
                    </a:lnTo>
                    <a:lnTo>
                      <a:pt x="204" y="0"/>
                    </a:lnTo>
                    <a:lnTo>
                      <a:pt x="207" y="5"/>
                    </a:lnTo>
                    <a:lnTo>
                      <a:pt x="218" y="2"/>
                    </a:lnTo>
                    <a:lnTo>
                      <a:pt x="225" y="4"/>
                    </a:lnTo>
                    <a:lnTo>
                      <a:pt x="230" y="8"/>
                    </a:lnTo>
                    <a:lnTo>
                      <a:pt x="241" y="5"/>
                    </a:lnTo>
                    <a:lnTo>
                      <a:pt x="247" y="5"/>
                    </a:lnTo>
                    <a:lnTo>
                      <a:pt x="257" y="12"/>
                    </a:lnTo>
                    <a:lnTo>
                      <a:pt x="258" y="28"/>
                    </a:lnTo>
                    <a:lnTo>
                      <a:pt x="268" y="20"/>
                    </a:lnTo>
                    <a:lnTo>
                      <a:pt x="274" y="18"/>
                    </a:lnTo>
                    <a:lnTo>
                      <a:pt x="277" y="13"/>
                    </a:lnTo>
                    <a:lnTo>
                      <a:pt x="296" y="10"/>
                    </a:lnTo>
                    <a:lnTo>
                      <a:pt x="316" y="26"/>
                    </a:lnTo>
                    <a:lnTo>
                      <a:pt x="322" y="26"/>
                    </a:lnTo>
                    <a:lnTo>
                      <a:pt x="324" y="35"/>
                    </a:lnTo>
                    <a:lnTo>
                      <a:pt x="324" y="40"/>
                    </a:lnTo>
                    <a:lnTo>
                      <a:pt x="324" y="47"/>
                    </a:lnTo>
                    <a:lnTo>
                      <a:pt x="328" y="51"/>
                    </a:lnTo>
                    <a:lnTo>
                      <a:pt x="332" y="58"/>
                    </a:lnTo>
                    <a:lnTo>
                      <a:pt x="332" y="69"/>
                    </a:lnTo>
                    <a:lnTo>
                      <a:pt x="327" y="74"/>
                    </a:lnTo>
                    <a:lnTo>
                      <a:pt x="325" y="82"/>
                    </a:lnTo>
                    <a:lnTo>
                      <a:pt x="328" y="86"/>
                    </a:lnTo>
                    <a:lnTo>
                      <a:pt x="339" y="94"/>
                    </a:lnTo>
                    <a:lnTo>
                      <a:pt x="360" y="126"/>
                    </a:lnTo>
                    <a:lnTo>
                      <a:pt x="373" y="131"/>
                    </a:lnTo>
                    <a:lnTo>
                      <a:pt x="378" y="136"/>
                    </a:lnTo>
                    <a:lnTo>
                      <a:pt x="379" y="142"/>
                    </a:lnTo>
                    <a:lnTo>
                      <a:pt x="379" y="149"/>
                    </a:lnTo>
                    <a:lnTo>
                      <a:pt x="384" y="153"/>
                    </a:lnTo>
                    <a:lnTo>
                      <a:pt x="402" y="149"/>
                    </a:lnTo>
                    <a:lnTo>
                      <a:pt x="408" y="152"/>
                    </a:lnTo>
                    <a:lnTo>
                      <a:pt x="414" y="152"/>
                    </a:lnTo>
                    <a:lnTo>
                      <a:pt x="413" y="158"/>
                    </a:lnTo>
                    <a:lnTo>
                      <a:pt x="418" y="163"/>
                    </a:lnTo>
                    <a:lnTo>
                      <a:pt x="426" y="163"/>
                    </a:lnTo>
                    <a:lnTo>
                      <a:pt x="429" y="174"/>
                    </a:lnTo>
                    <a:lnTo>
                      <a:pt x="408" y="200"/>
                    </a:lnTo>
                    <a:lnTo>
                      <a:pt x="394" y="200"/>
                    </a:lnTo>
                    <a:lnTo>
                      <a:pt x="383" y="193"/>
                    </a:lnTo>
                    <a:lnTo>
                      <a:pt x="376" y="193"/>
                    </a:lnTo>
                    <a:lnTo>
                      <a:pt x="371" y="198"/>
                    </a:lnTo>
                    <a:lnTo>
                      <a:pt x="371" y="204"/>
                    </a:lnTo>
                    <a:lnTo>
                      <a:pt x="365" y="208"/>
                    </a:lnTo>
                    <a:lnTo>
                      <a:pt x="367" y="214"/>
                    </a:lnTo>
                    <a:lnTo>
                      <a:pt x="378" y="220"/>
                    </a:lnTo>
                    <a:lnTo>
                      <a:pt x="381" y="227"/>
                    </a:lnTo>
                    <a:lnTo>
                      <a:pt x="379" y="235"/>
                    </a:lnTo>
                    <a:lnTo>
                      <a:pt x="384" y="238"/>
                    </a:lnTo>
                    <a:lnTo>
                      <a:pt x="384" y="244"/>
                    </a:lnTo>
                    <a:lnTo>
                      <a:pt x="390" y="247"/>
                    </a:lnTo>
                    <a:lnTo>
                      <a:pt x="394" y="254"/>
                    </a:lnTo>
                    <a:lnTo>
                      <a:pt x="395" y="260"/>
                    </a:lnTo>
                    <a:lnTo>
                      <a:pt x="402" y="278"/>
                    </a:lnTo>
                    <a:lnTo>
                      <a:pt x="386" y="281"/>
                    </a:lnTo>
                    <a:lnTo>
                      <a:pt x="379" y="286"/>
                    </a:lnTo>
                    <a:lnTo>
                      <a:pt x="373" y="286"/>
                    </a:lnTo>
                    <a:lnTo>
                      <a:pt x="367" y="290"/>
                    </a:lnTo>
                    <a:lnTo>
                      <a:pt x="354" y="308"/>
                    </a:lnTo>
                    <a:lnTo>
                      <a:pt x="352" y="314"/>
                    </a:lnTo>
                    <a:lnTo>
                      <a:pt x="354" y="322"/>
                    </a:lnTo>
                    <a:lnTo>
                      <a:pt x="352" y="329"/>
                    </a:lnTo>
                    <a:lnTo>
                      <a:pt x="357" y="343"/>
                    </a:lnTo>
                    <a:lnTo>
                      <a:pt x="354" y="351"/>
                    </a:lnTo>
                    <a:lnTo>
                      <a:pt x="347" y="353"/>
                    </a:lnTo>
                    <a:lnTo>
                      <a:pt x="343" y="348"/>
                    </a:lnTo>
                    <a:lnTo>
                      <a:pt x="335" y="346"/>
                    </a:lnTo>
                    <a:lnTo>
                      <a:pt x="308" y="351"/>
                    </a:lnTo>
                    <a:lnTo>
                      <a:pt x="301" y="356"/>
                    </a:lnTo>
                    <a:lnTo>
                      <a:pt x="296" y="353"/>
                    </a:lnTo>
                    <a:lnTo>
                      <a:pt x="293" y="346"/>
                    </a:lnTo>
                    <a:lnTo>
                      <a:pt x="281" y="338"/>
                    </a:lnTo>
                    <a:lnTo>
                      <a:pt x="268" y="356"/>
                    </a:lnTo>
                    <a:lnTo>
                      <a:pt x="261" y="353"/>
                    </a:lnTo>
                    <a:lnTo>
                      <a:pt x="257" y="348"/>
                    </a:lnTo>
                    <a:lnTo>
                      <a:pt x="250" y="351"/>
                    </a:lnTo>
                    <a:lnTo>
                      <a:pt x="244" y="349"/>
                    </a:lnTo>
                    <a:lnTo>
                      <a:pt x="238" y="345"/>
                    </a:lnTo>
                    <a:lnTo>
                      <a:pt x="233" y="351"/>
                    </a:lnTo>
                    <a:lnTo>
                      <a:pt x="225" y="353"/>
                    </a:lnTo>
                    <a:lnTo>
                      <a:pt x="218" y="356"/>
                    </a:lnTo>
                    <a:lnTo>
                      <a:pt x="214" y="361"/>
                    </a:lnTo>
                    <a:lnTo>
                      <a:pt x="209" y="356"/>
                    </a:lnTo>
                    <a:lnTo>
                      <a:pt x="207" y="349"/>
                    </a:lnTo>
                    <a:lnTo>
                      <a:pt x="193" y="351"/>
                    </a:lnTo>
                    <a:lnTo>
                      <a:pt x="187" y="348"/>
                    </a:lnTo>
                    <a:lnTo>
                      <a:pt x="185" y="340"/>
                    </a:lnTo>
                    <a:lnTo>
                      <a:pt x="179" y="338"/>
                    </a:lnTo>
                    <a:lnTo>
                      <a:pt x="171" y="337"/>
                    </a:lnTo>
                    <a:lnTo>
                      <a:pt x="166" y="333"/>
                    </a:lnTo>
                    <a:lnTo>
                      <a:pt x="151" y="335"/>
                    </a:lnTo>
                    <a:lnTo>
                      <a:pt x="124" y="326"/>
                    </a:lnTo>
                    <a:lnTo>
                      <a:pt x="104" y="329"/>
                    </a:lnTo>
                    <a:lnTo>
                      <a:pt x="97" y="327"/>
                    </a:lnTo>
                    <a:lnTo>
                      <a:pt x="56" y="337"/>
                    </a:lnTo>
                    <a:lnTo>
                      <a:pt x="54" y="345"/>
                    </a:lnTo>
                    <a:lnTo>
                      <a:pt x="50" y="349"/>
                    </a:lnTo>
                    <a:lnTo>
                      <a:pt x="37" y="356"/>
                    </a:lnTo>
                    <a:lnTo>
                      <a:pt x="30" y="356"/>
                    </a:lnTo>
                    <a:lnTo>
                      <a:pt x="22" y="357"/>
                    </a:lnTo>
                    <a:lnTo>
                      <a:pt x="18" y="36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" name="Freeform 551">
                <a:extLst>
                  <a:ext uri="{FF2B5EF4-FFF2-40B4-BE49-F238E27FC236}">
                    <a16:creationId xmlns:a16="http://schemas.microsoft.com/office/drawing/2014/main" id="{88F5B38A-21F3-A87A-7F15-AA4456740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" y="2654"/>
                <a:ext cx="276" cy="134"/>
              </a:xfrm>
              <a:custGeom>
                <a:avLst/>
                <a:gdLst>
                  <a:gd name="T0" fmla="*/ 260 w 276"/>
                  <a:gd name="T1" fmla="*/ 86 h 134"/>
                  <a:gd name="T2" fmla="*/ 249 w 276"/>
                  <a:gd name="T3" fmla="*/ 90 h 134"/>
                  <a:gd name="T4" fmla="*/ 234 w 276"/>
                  <a:gd name="T5" fmla="*/ 80 h 134"/>
                  <a:gd name="T6" fmla="*/ 220 w 276"/>
                  <a:gd name="T7" fmla="*/ 75 h 134"/>
                  <a:gd name="T8" fmla="*/ 209 w 276"/>
                  <a:gd name="T9" fmla="*/ 78 h 134"/>
                  <a:gd name="T10" fmla="*/ 193 w 276"/>
                  <a:gd name="T11" fmla="*/ 77 h 134"/>
                  <a:gd name="T12" fmla="*/ 178 w 276"/>
                  <a:gd name="T13" fmla="*/ 85 h 134"/>
                  <a:gd name="T14" fmla="*/ 174 w 276"/>
                  <a:gd name="T15" fmla="*/ 96 h 134"/>
                  <a:gd name="T16" fmla="*/ 153 w 276"/>
                  <a:gd name="T17" fmla="*/ 106 h 134"/>
                  <a:gd name="T18" fmla="*/ 137 w 276"/>
                  <a:gd name="T19" fmla="*/ 99 h 134"/>
                  <a:gd name="T20" fmla="*/ 94 w 276"/>
                  <a:gd name="T21" fmla="*/ 117 h 134"/>
                  <a:gd name="T22" fmla="*/ 81 w 276"/>
                  <a:gd name="T23" fmla="*/ 134 h 134"/>
                  <a:gd name="T24" fmla="*/ 45 w 276"/>
                  <a:gd name="T25" fmla="*/ 134 h 134"/>
                  <a:gd name="T26" fmla="*/ 11 w 276"/>
                  <a:gd name="T27" fmla="*/ 109 h 134"/>
                  <a:gd name="T28" fmla="*/ 0 w 276"/>
                  <a:gd name="T29" fmla="*/ 77 h 134"/>
                  <a:gd name="T30" fmla="*/ 13 w 276"/>
                  <a:gd name="T31" fmla="*/ 58 h 134"/>
                  <a:gd name="T32" fmla="*/ 19 w 276"/>
                  <a:gd name="T33" fmla="*/ 58 h 134"/>
                  <a:gd name="T34" fmla="*/ 24 w 276"/>
                  <a:gd name="T35" fmla="*/ 62 h 134"/>
                  <a:gd name="T36" fmla="*/ 37 w 276"/>
                  <a:gd name="T37" fmla="*/ 61 h 134"/>
                  <a:gd name="T38" fmla="*/ 49 w 276"/>
                  <a:gd name="T39" fmla="*/ 53 h 134"/>
                  <a:gd name="T40" fmla="*/ 49 w 276"/>
                  <a:gd name="T41" fmla="*/ 47 h 134"/>
                  <a:gd name="T42" fmla="*/ 57 w 276"/>
                  <a:gd name="T43" fmla="*/ 45 h 134"/>
                  <a:gd name="T44" fmla="*/ 62 w 276"/>
                  <a:gd name="T45" fmla="*/ 37 h 134"/>
                  <a:gd name="T46" fmla="*/ 64 w 276"/>
                  <a:gd name="T47" fmla="*/ 26 h 134"/>
                  <a:gd name="T48" fmla="*/ 65 w 276"/>
                  <a:gd name="T49" fmla="*/ 23 h 134"/>
                  <a:gd name="T50" fmla="*/ 73 w 276"/>
                  <a:gd name="T51" fmla="*/ 19 h 134"/>
                  <a:gd name="T52" fmla="*/ 83 w 276"/>
                  <a:gd name="T53" fmla="*/ 7 h 134"/>
                  <a:gd name="T54" fmla="*/ 92 w 276"/>
                  <a:gd name="T55" fmla="*/ 7 h 134"/>
                  <a:gd name="T56" fmla="*/ 99 w 276"/>
                  <a:gd name="T57" fmla="*/ 2 h 134"/>
                  <a:gd name="T58" fmla="*/ 108 w 276"/>
                  <a:gd name="T59" fmla="*/ 7 h 134"/>
                  <a:gd name="T60" fmla="*/ 127 w 276"/>
                  <a:gd name="T61" fmla="*/ 0 h 134"/>
                  <a:gd name="T62" fmla="*/ 150 w 276"/>
                  <a:gd name="T63" fmla="*/ 23 h 134"/>
                  <a:gd name="T64" fmla="*/ 158 w 276"/>
                  <a:gd name="T65" fmla="*/ 26 h 134"/>
                  <a:gd name="T66" fmla="*/ 166 w 276"/>
                  <a:gd name="T67" fmla="*/ 21 h 134"/>
                  <a:gd name="T68" fmla="*/ 174 w 276"/>
                  <a:gd name="T69" fmla="*/ 13 h 134"/>
                  <a:gd name="T70" fmla="*/ 191 w 276"/>
                  <a:gd name="T71" fmla="*/ 13 h 134"/>
                  <a:gd name="T72" fmla="*/ 201 w 276"/>
                  <a:gd name="T73" fmla="*/ 19 h 134"/>
                  <a:gd name="T74" fmla="*/ 217 w 276"/>
                  <a:gd name="T75" fmla="*/ 10 h 134"/>
                  <a:gd name="T76" fmla="*/ 239 w 276"/>
                  <a:gd name="T77" fmla="*/ 8 h 134"/>
                  <a:gd name="T78" fmla="*/ 266 w 276"/>
                  <a:gd name="T79" fmla="*/ 29 h 134"/>
                  <a:gd name="T80" fmla="*/ 276 w 276"/>
                  <a:gd name="T81" fmla="*/ 32 h 134"/>
                  <a:gd name="T82" fmla="*/ 260 w 276"/>
                  <a:gd name="T83" fmla="*/ 86 h 1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76"/>
                  <a:gd name="T127" fmla="*/ 0 h 134"/>
                  <a:gd name="T128" fmla="*/ 276 w 276"/>
                  <a:gd name="T129" fmla="*/ 134 h 13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76" h="134">
                    <a:moveTo>
                      <a:pt x="260" y="86"/>
                    </a:moveTo>
                    <a:lnTo>
                      <a:pt x="249" y="90"/>
                    </a:lnTo>
                    <a:lnTo>
                      <a:pt x="234" y="80"/>
                    </a:lnTo>
                    <a:lnTo>
                      <a:pt x="220" y="75"/>
                    </a:lnTo>
                    <a:lnTo>
                      <a:pt x="209" y="78"/>
                    </a:lnTo>
                    <a:lnTo>
                      <a:pt x="193" y="77"/>
                    </a:lnTo>
                    <a:lnTo>
                      <a:pt x="178" y="85"/>
                    </a:lnTo>
                    <a:lnTo>
                      <a:pt x="174" y="96"/>
                    </a:lnTo>
                    <a:lnTo>
                      <a:pt x="153" y="106"/>
                    </a:lnTo>
                    <a:lnTo>
                      <a:pt x="137" y="99"/>
                    </a:lnTo>
                    <a:lnTo>
                      <a:pt x="94" y="117"/>
                    </a:lnTo>
                    <a:lnTo>
                      <a:pt x="81" y="134"/>
                    </a:lnTo>
                    <a:lnTo>
                      <a:pt x="45" y="134"/>
                    </a:lnTo>
                    <a:lnTo>
                      <a:pt x="11" y="109"/>
                    </a:lnTo>
                    <a:lnTo>
                      <a:pt x="0" y="77"/>
                    </a:lnTo>
                    <a:lnTo>
                      <a:pt x="13" y="58"/>
                    </a:lnTo>
                    <a:lnTo>
                      <a:pt x="19" y="58"/>
                    </a:lnTo>
                    <a:lnTo>
                      <a:pt x="24" y="62"/>
                    </a:lnTo>
                    <a:lnTo>
                      <a:pt x="37" y="61"/>
                    </a:lnTo>
                    <a:lnTo>
                      <a:pt x="49" y="53"/>
                    </a:lnTo>
                    <a:lnTo>
                      <a:pt x="49" y="47"/>
                    </a:lnTo>
                    <a:lnTo>
                      <a:pt x="57" y="45"/>
                    </a:lnTo>
                    <a:lnTo>
                      <a:pt x="62" y="37"/>
                    </a:lnTo>
                    <a:lnTo>
                      <a:pt x="64" y="26"/>
                    </a:lnTo>
                    <a:lnTo>
                      <a:pt x="65" y="23"/>
                    </a:lnTo>
                    <a:lnTo>
                      <a:pt x="73" y="19"/>
                    </a:lnTo>
                    <a:lnTo>
                      <a:pt x="83" y="7"/>
                    </a:lnTo>
                    <a:lnTo>
                      <a:pt x="92" y="7"/>
                    </a:lnTo>
                    <a:lnTo>
                      <a:pt x="99" y="2"/>
                    </a:lnTo>
                    <a:lnTo>
                      <a:pt x="108" y="7"/>
                    </a:lnTo>
                    <a:lnTo>
                      <a:pt x="127" y="0"/>
                    </a:lnTo>
                    <a:lnTo>
                      <a:pt x="150" y="23"/>
                    </a:lnTo>
                    <a:lnTo>
                      <a:pt x="158" y="26"/>
                    </a:lnTo>
                    <a:lnTo>
                      <a:pt x="166" y="21"/>
                    </a:lnTo>
                    <a:lnTo>
                      <a:pt x="174" y="13"/>
                    </a:lnTo>
                    <a:lnTo>
                      <a:pt x="191" y="13"/>
                    </a:lnTo>
                    <a:lnTo>
                      <a:pt x="201" y="19"/>
                    </a:lnTo>
                    <a:lnTo>
                      <a:pt x="217" y="10"/>
                    </a:lnTo>
                    <a:lnTo>
                      <a:pt x="239" y="8"/>
                    </a:lnTo>
                    <a:lnTo>
                      <a:pt x="266" y="29"/>
                    </a:lnTo>
                    <a:lnTo>
                      <a:pt x="276" y="32"/>
                    </a:lnTo>
                    <a:lnTo>
                      <a:pt x="260" y="8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0" name="Freeform 552">
                <a:extLst>
                  <a:ext uri="{FF2B5EF4-FFF2-40B4-BE49-F238E27FC236}">
                    <a16:creationId xmlns:a16="http://schemas.microsoft.com/office/drawing/2014/main" id="{DB5293D8-EF4E-F60D-9722-A21CD49B2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" y="2654"/>
                <a:ext cx="276" cy="134"/>
              </a:xfrm>
              <a:custGeom>
                <a:avLst/>
                <a:gdLst>
                  <a:gd name="T0" fmla="*/ 260 w 276"/>
                  <a:gd name="T1" fmla="*/ 86 h 134"/>
                  <a:gd name="T2" fmla="*/ 249 w 276"/>
                  <a:gd name="T3" fmla="*/ 90 h 134"/>
                  <a:gd name="T4" fmla="*/ 234 w 276"/>
                  <a:gd name="T5" fmla="*/ 80 h 134"/>
                  <a:gd name="T6" fmla="*/ 220 w 276"/>
                  <a:gd name="T7" fmla="*/ 75 h 134"/>
                  <a:gd name="T8" fmla="*/ 209 w 276"/>
                  <a:gd name="T9" fmla="*/ 78 h 134"/>
                  <a:gd name="T10" fmla="*/ 193 w 276"/>
                  <a:gd name="T11" fmla="*/ 77 h 134"/>
                  <a:gd name="T12" fmla="*/ 178 w 276"/>
                  <a:gd name="T13" fmla="*/ 85 h 134"/>
                  <a:gd name="T14" fmla="*/ 174 w 276"/>
                  <a:gd name="T15" fmla="*/ 96 h 134"/>
                  <a:gd name="T16" fmla="*/ 153 w 276"/>
                  <a:gd name="T17" fmla="*/ 106 h 134"/>
                  <a:gd name="T18" fmla="*/ 137 w 276"/>
                  <a:gd name="T19" fmla="*/ 99 h 134"/>
                  <a:gd name="T20" fmla="*/ 94 w 276"/>
                  <a:gd name="T21" fmla="*/ 117 h 134"/>
                  <a:gd name="T22" fmla="*/ 81 w 276"/>
                  <a:gd name="T23" fmla="*/ 134 h 134"/>
                  <a:gd name="T24" fmla="*/ 45 w 276"/>
                  <a:gd name="T25" fmla="*/ 134 h 134"/>
                  <a:gd name="T26" fmla="*/ 11 w 276"/>
                  <a:gd name="T27" fmla="*/ 109 h 134"/>
                  <a:gd name="T28" fmla="*/ 0 w 276"/>
                  <a:gd name="T29" fmla="*/ 77 h 134"/>
                  <a:gd name="T30" fmla="*/ 13 w 276"/>
                  <a:gd name="T31" fmla="*/ 58 h 134"/>
                  <a:gd name="T32" fmla="*/ 19 w 276"/>
                  <a:gd name="T33" fmla="*/ 58 h 134"/>
                  <a:gd name="T34" fmla="*/ 24 w 276"/>
                  <a:gd name="T35" fmla="*/ 62 h 134"/>
                  <a:gd name="T36" fmla="*/ 37 w 276"/>
                  <a:gd name="T37" fmla="*/ 61 h 134"/>
                  <a:gd name="T38" fmla="*/ 49 w 276"/>
                  <a:gd name="T39" fmla="*/ 53 h 134"/>
                  <a:gd name="T40" fmla="*/ 49 w 276"/>
                  <a:gd name="T41" fmla="*/ 47 h 134"/>
                  <a:gd name="T42" fmla="*/ 57 w 276"/>
                  <a:gd name="T43" fmla="*/ 45 h 134"/>
                  <a:gd name="T44" fmla="*/ 62 w 276"/>
                  <a:gd name="T45" fmla="*/ 37 h 134"/>
                  <a:gd name="T46" fmla="*/ 64 w 276"/>
                  <a:gd name="T47" fmla="*/ 26 h 134"/>
                  <a:gd name="T48" fmla="*/ 65 w 276"/>
                  <a:gd name="T49" fmla="*/ 23 h 134"/>
                  <a:gd name="T50" fmla="*/ 73 w 276"/>
                  <a:gd name="T51" fmla="*/ 19 h 134"/>
                  <a:gd name="T52" fmla="*/ 83 w 276"/>
                  <a:gd name="T53" fmla="*/ 7 h 134"/>
                  <a:gd name="T54" fmla="*/ 92 w 276"/>
                  <a:gd name="T55" fmla="*/ 7 h 134"/>
                  <a:gd name="T56" fmla="*/ 99 w 276"/>
                  <a:gd name="T57" fmla="*/ 2 h 134"/>
                  <a:gd name="T58" fmla="*/ 108 w 276"/>
                  <a:gd name="T59" fmla="*/ 7 h 134"/>
                  <a:gd name="T60" fmla="*/ 127 w 276"/>
                  <a:gd name="T61" fmla="*/ 0 h 134"/>
                  <a:gd name="T62" fmla="*/ 150 w 276"/>
                  <a:gd name="T63" fmla="*/ 23 h 134"/>
                  <a:gd name="T64" fmla="*/ 158 w 276"/>
                  <a:gd name="T65" fmla="*/ 26 h 134"/>
                  <a:gd name="T66" fmla="*/ 166 w 276"/>
                  <a:gd name="T67" fmla="*/ 21 h 134"/>
                  <a:gd name="T68" fmla="*/ 174 w 276"/>
                  <a:gd name="T69" fmla="*/ 13 h 134"/>
                  <a:gd name="T70" fmla="*/ 191 w 276"/>
                  <a:gd name="T71" fmla="*/ 13 h 134"/>
                  <a:gd name="T72" fmla="*/ 201 w 276"/>
                  <a:gd name="T73" fmla="*/ 19 h 134"/>
                  <a:gd name="T74" fmla="*/ 217 w 276"/>
                  <a:gd name="T75" fmla="*/ 10 h 134"/>
                  <a:gd name="T76" fmla="*/ 239 w 276"/>
                  <a:gd name="T77" fmla="*/ 8 h 134"/>
                  <a:gd name="T78" fmla="*/ 266 w 276"/>
                  <a:gd name="T79" fmla="*/ 29 h 134"/>
                  <a:gd name="T80" fmla="*/ 276 w 276"/>
                  <a:gd name="T81" fmla="*/ 32 h 134"/>
                  <a:gd name="T82" fmla="*/ 260 w 276"/>
                  <a:gd name="T83" fmla="*/ 86 h 1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76"/>
                  <a:gd name="T127" fmla="*/ 0 h 134"/>
                  <a:gd name="T128" fmla="*/ 276 w 276"/>
                  <a:gd name="T129" fmla="*/ 134 h 13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76" h="134">
                    <a:moveTo>
                      <a:pt x="260" y="86"/>
                    </a:moveTo>
                    <a:lnTo>
                      <a:pt x="249" y="90"/>
                    </a:lnTo>
                    <a:lnTo>
                      <a:pt x="234" y="80"/>
                    </a:lnTo>
                    <a:lnTo>
                      <a:pt x="220" y="75"/>
                    </a:lnTo>
                    <a:lnTo>
                      <a:pt x="209" y="78"/>
                    </a:lnTo>
                    <a:lnTo>
                      <a:pt x="193" y="77"/>
                    </a:lnTo>
                    <a:lnTo>
                      <a:pt x="178" y="85"/>
                    </a:lnTo>
                    <a:lnTo>
                      <a:pt x="174" y="96"/>
                    </a:lnTo>
                    <a:lnTo>
                      <a:pt x="153" y="106"/>
                    </a:lnTo>
                    <a:lnTo>
                      <a:pt x="137" y="99"/>
                    </a:lnTo>
                    <a:lnTo>
                      <a:pt x="94" y="117"/>
                    </a:lnTo>
                    <a:lnTo>
                      <a:pt x="81" y="134"/>
                    </a:lnTo>
                    <a:lnTo>
                      <a:pt x="45" y="134"/>
                    </a:lnTo>
                    <a:lnTo>
                      <a:pt x="11" y="109"/>
                    </a:lnTo>
                    <a:lnTo>
                      <a:pt x="0" y="77"/>
                    </a:lnTo>
                    <a:lnTo>
                      <a:pt x="13" y="58"/>
                    </a:lnTo>
                    <a:lnTo>
                      <a:pt x="19" y="58"/>
                    </a:lnTo>
                    <a:lnTo>
                      <a:pt x="24" y="62"/>
                    </a:lnTo>
                    <a:lnTo>
                      <a:pt x="37" y="61"/>
                    </a:lnTo>
                    <a:lnTo>
                      <a:pt x="49" y="53"/>
                    </a:lnTo>
                    <a:lnTo>
                      <a:pt x="49" y="47"/>
                    </a:lnTo>
                    <a:lnTo>
                      <a:pt x="57" y="45"/>
                    </a:lnTo>
                    <a:lnTo>
                      <a:pt x="62" y="37"/>
                    </a:lnTo>
                    <a:lnTo>
                      <a:pt x="64" y="26"/>
                    </a:lnTo>
                    <a:lnTo>
                      <a:pt x="65" y="23"/>
                    </a:lnTo>
                    <a:lnTo>
                      <a:pt x="73" y="19"/>
                    </a:lnTo>
                    <a:lnTo>
                      <a:pt x="83" y="7"/>
                    </a:lnTo>
                    <a:lnTo>
                      <a:pt x="92" y="7"/>
                    </a:lnTo>
                    <a:lnTo>
                      <a:pt x="99" y="2"/>
                    </a:lnTo>
                    <a:lnTo>
                      <a:pt x="108" y="7"/>
                    </a:lnTo>
                    <a:lnTo>
                      <a:pt x="127" y="0"/>
                    </a:lnTo>
                    <a:lnTo>
                      <a:pt x="150" y="23"/>
                    </a:lnTo>
                    <a:lnTo>
                      <a:pt x="158" y="26"/>
                    </a:lnTo>
                    <a:lnTo>
                      <a:pt x="166" y="21"/>
                    </a:lnTo>
                    <a:lnTo>
                      <a:pt x="174" y="13"/>
                    </a:lnTo>
                    <a:lnTo>
                      <a:pt x="191" y="13"/>
                    </a:lnTo>
                    <a:lnTo>
                      <a:pt x="201" y="19"/>
                    </a:lnTo>
                    <a:lnTo>
                      <a:pt x="217" y="10"/>
                    </a:lnTo>
                    <a:lnTo>
                      <a:pt x="239" y="8"/>
                    </a:lnTo>
                    <a:lnTo>
                      <a:pt x="266" y="29"/>
                    </a:lnTo>
                    <a:lnTo>
                      <a:pt x="276" y="32"/>
                    </a:lnTo>
                    <a:lnTo>
                      <a:pt x="260" y="86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1" name="Freeform 553">
                <a:extLst>
                  <a:ext uri="{FF2B5EF4-FFF2-40B4-BE49-F238E27FC236}">
                    <a16:creationId xmlns:a16="http://schemas.microsoft.com/office/drawing/2014/main" id="{7023E884-7600-6649-7F0B-6DE3A58FE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0" y="2782"/>
                <a:ext cx="13" cy="29"/>
              </a:xfrm>
              <a:custGeom>
                <a:avLst/>
                <a:gdLst>
                  <a:gd name="T0" fmla="*/ 6 w 13"/>
                  <a:gd name="T1" fmla="*/ 29 h 29"/>
                  <a:gd name="T2" fmla="*/ 13 w 13"/>
                  <a:gd name="T3" fmla="*/ 22 h 29"/>
                  <a:gd name="T4" fmla="*/ 13 w 13"/>
                  <a:gd name="T5" fmla="*/ 5 h 29"/>
                  <a:gd name="T6" fmla="*/ 6 w 13"/>
                  <a:gd name="T7" fmla="*/ 0 h 29"/>
                  <a:gd name="T8" fmla="*/ 0 w 13"/>
                  <a:gd name="T9" fmla="*/ 16 h 29"/>
                  <a:gd name="T10" fmla="*/ 6 w 13"/>
                  <a:gd name="T11" fmla="*/ 29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29"/>
                  <a:gd name="T20" fmla="*/ 13 w 13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29">
                    <a:moveTo>
                      <a:pt x="6" y="29"/>
                    </a:moveTo>
                    <a:lnTo>
                      <a:pt x="13" y="22"/>
                    </a:lnTo>
                    <a:lnTo>
                      <a:pt x="13" y="5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6" y="2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2" name="Freeform 554">
                <a:extLst>
                  <a:ext uri="{FF2B5EF4-FFF2-40B4-BE49-F238E27FC236}">
                    <a16:creationId xmlns:a16="http://schemas.microsoft.com/office/drawing/2014/main" id="{3E610F20-221D-2D91-4FBC-30A292D39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0" y="2782"/>
                <a:ext cx="13" cy="29"/>
              </a:xfrm>
              <a:custGeom>
                <a:avLst/>
                <a:gdLst>
                  <a:gd name="T0" fmla="*/ 6 w 13"/>
                  <a:gd name="T1" fmla="*/ 29 h 29"/>
                  <a:gd name="T2" fmla="*/ 13 w 13"/>
                  <a:gd name="T3" fmla="*/ 22 h 29"/>
                  <a:gd name="T4" fmla="*/ 13 w 13"/>
                  <a:gd name="T5" fmla="*/ 5 h 29"/>
                  <a:gd name="T6" fmla="*/ 6 w 13"/>
                  <a:gd name="T7" fmla="*/ 0 h 29"/>
                  <a:gd name="T8" fmla="*/ 0 w 13"/>
                  <a:gd name="T9" fmla="*/ 16 h 29"/>
                  <a:gd name="T10" fmla="*/ 6 w 13"/>
                  <a:gd name="T11" fmla="*/ 29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29"/>
                  <a:gd name="T20" fmla="*/ 13 w 13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29">
                    <a:moveTo>
                      <a:pt x="6" y="29"/>
                    </a:moveTo>
                    <a:lnTo>
                      <a:pt x="13" y="22"/>
                    </a:lnTo>
                    <a:lnTo>
                      <a:pt x="13" y="5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6" y="2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3" name="Freeform 557">
                <a:extLst>
                  <a:ext uri="{FF2B5EF4-FFF2-40B4-BE49-F238E27FC236}">
                    <a16:creationId xmlns:a16="http://schemas.microsoft.com/office/drawing/2014/main" id="{B45A5654-49E4-FAB5-8770-6097AD5DA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2850"/>
                <a:ext cx="165" cy="115"/>
              </a:xfrm>
              <a:custGeom>
                <a:avLst/>
                <a:gdLst>
                  <a:gd name="T0" fmla="*/ 132 w 165"/>
                  <a:gd name="T1" fmla="*/ 5 h 115"/>
                  <a:gd name="T2" fmla="*/ 110 w 165"/>
                  <a:gd name="T3" fmla="*/ 8 h 115"/>
                  <a:gd name="T4" fmla="*/ 86 w 165"/>
                  <a:gd name="T5" fmla="*/ 12 h 115"/>
                  <a:gd name="T6" fmla="*/ 65 w 165"/>
                  <a:gd name="T7" fmla="*/ 23 h 115"/>
                  <a:gd name="T8" fmla="*/ 14 w 165"/>
                  <a:gd name="T9" fmla="*/ 21 h 115"/>
                  <a:gd name="T10" fmla="*/ 0 w 165"/>
                  <a:gd name="T11" fmla="*/ 37 h 115"/>
                  <a:gd name="T12" fmla="*/ 1 w 165"/>
                  <a:gd name="T13" fmla="*/ 43 h 115"/>
                  <a:gd name="T14" fmla="*/ 3 w 165"/>
                  <a:gd name="T15" fmla="*/ 56 h 115"/>
                  <a:gd name="T16" fmla="*/ 6 w 165"/>
                  <a:gd name="T17" fmla="*/ 70 h 115"/>
                  <a:gd name="T18" fmla="*/ 16 w 165"/>
                  <a:gd name="T19" fmla="*/ 77 h 115"/>
                  <a:gd name="T20" fmla="*/ 20 w 165"/>
                  <a:gd name="T21" fmla="*/ 83 h 115"/>
                  <a:gd name="T22" fmla="*/ 22 w 165"/>
                  <a:gd name="T23" fmla="*/ 91 h 115"/>
                  <a:gd name="T24" fmla="*/ 12 w 165"/>
                  <a:gd name="T25" fmla="*/ 94 h 115"/>
                  <a:gd name="T26" fmla="*/ 1 w 165"/>
                  <a:gd name="T27" fmla="*/ 96 h 115"/>
                  <a:gd name="T28" fmla="*/ 22 w 165"/>
                  <a:gd name="T29" fmla="*/ 104 h 115"/>
                  <a:gd name="T30" fmla="*/ 28 w 165"/>
                  <a:gd name="T31" fmla="*/ 104 h 115"/>
                  <a:gd name="T32" fmla="*/ 54 w 165"/>
                  <a:gd name="T33" fmla="*/ 91 h 115"/>
                  <a:gd name="T34" fmla="*/ 67 w 165"/>
                  <a:gd name="T35" fmla="*/ 110 h 115"/>
                  <a:gd name="T36" fmla="*/ 71 w 165"/>
                  <a:gd name="T37" fmla="*/ 106 h 115"/>
                  <a:gd name="T38" fmla="*/ 74 w 165"/>
                  <a:gd name="T39" fmla="*/ 109 h 115"/>
                  <a:gd name="T40" fmla="*/ 84 w 165"/>
                  <a:gd name="T41" fmla="*/ 115 h 115"/>
                  <a:gd name="T42" fmla="*/ 92 w 165"/>
                  <a:gd name="T43" fmla="*/ 112 h 115"/>
                  <a:gd name="T44" fmla="*/ 95 w 165"/>
                  <a:gd name="T45" fmla="*/ 96 h 115"/>
                  <a:gd name="T46" fmla="*/ 103 w 165"/>
                  <a:gd name="T47" fmla="*/ 83 h 115"/>
                  <a:gd name="T48" fmla="*/ 116 w 165"/>
                  <a:gd name="T49" fmla="*/ 75 h 115"/>
                  <a:gd name="T50" fmla="*/ 111 w 165"/>
                  <a:gd name="T51" fmla="*/ 58 h 115"/>
                  <a:gd name="T52" fmla="*/ 114 w 165"/>
                  <a:gd name="T53" fmla="*/ 50 h 115"/>
                  <a:gd name="T54" fmla="*/ 137 w 165"/>
                  <a:gd name="T55" fmla="*/ 42 h 115"/>
                  <a:gd name="T56" fmla="*/ 145 w 165"/>
                  <a:gd name="T57" fmla="*/ 37 h 115"/>
                  <a:gd name="T58" fmla="*/ 148 w 165"/>
                  <a:gd name="T59" fmla="*/ 39 h 115"/>
                  <a:gd name="T60" fmla="*/ 146 w 165"/>
                  <a:gd name="T61" fmla="*/ 27 h 115"/>
                  <a:gd name="T62" fmla="*/ 154 w 165"/>
                  <a:gd name="T63" fmla="*/ 24 h 115"/>
                  <a:gd name="T64" fmla="*/ 165 w 165"/>
                  <a:gd name="T65" fmla="*/ 29 h 115"/>
                  <a:gd name="T66" fmla="*/ 154 w 165"/>
                  <a:gd name="T67" fmla="*/ 5 h 115"/>
                  <a:gd name="T68" fmla="*/ 140 w 165"/>
                  <a:gd name="T69" fmla="*/ 0 h 11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5"/>
                  <a:gd name="T106" fmla="*/ 0 h 115"/>
                  <a:gd name="T107" fmla="*/ 165 w 165"/>
                  <a:gd name="T108" fmla="*/ 115 h 11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5" h="115">
                    <a:moveTo>
                      <a:pt x="140" y="0"/>
                    </a:moveTo>
                    <a:lnTo>
                      <a:pt x="132" y="5"/>
                    </a:lnTo>
                    <a:lnTo>
                      <a:pt x="130" y="12"/>
                    </a:lnTo>
                    <a:lnTo>
                      <a:pt x="110" y="8"/>
                    </a:lnTo>
                    <a:lnTo>
                      <a:pt x="105" y="16"/>
                    </a:lnTo>
                    <a:lnTo>
                      <a:pt x="86" y="12"/>
                    </a:lnTo>
                    <a:lnTo>
                      <a:pt x="74" y="13"/>
                    </a:lnTo>
                    <a:lnTo>
                      <a:pt x="65" y="23"/>
                    </a:lnTo>
                    <a:lnTo>
                      <a:pt x="57" y="27"/>
                    </a:lnTo>
                    <a:lnTo>
                      <a:pt x="14" y="21"/>
                    </a:lnTo>
                    <a:lnTo>
                      <a:pt x="4" y="29"/>
                    </a:lnTo>
                    <a:lnTo>
                      <a:pt x="0" y="37"/>
                    </a:lnTo>
                    <a:lnTo>
                      <a:pt x="0" y="40"/>
                    </a:lnTo>
                    <a:lnTo>
                      <a:pt x="1" y="43"/>
                    </a:lnTo>
                    <a:lnTo>
                      <a:pt x="8" y="42"/>
                    </a:lnTo>
                    <a:lnTo>
                      <a:pt x="3" y="56"/>
                    </a:lnTo>
                    <a:lnTo>
                      <a:pt x="6" y="63"/>
                    </a:lnTo>
                    <a:lnTo>
                      <a:pt x="6" y="70"/>
                    </a:lnTo>
                    <a:lnTo>
                      <a:pt x="8" y="72"/>
                    </a:lnTo>
                    <a:lnTo>
                      <a:pt x="16" y="77"/>
                    </a:lnTo>
                    <a:lnTo>
                      <a:pt x="17" y="82"/>
                    </a:lnTo>
                    <a:lnTo>
                      <a:pt x="20" y="83"/>
                    </a:lnTo>
                    <a:lnTo>
                      <a:pt x="24" y="88"/>
                    </a:lnTo>
                    <a:lnTo>
                      <a:pt x="22" y="91"/>
                    </a:lnTo>
                    <a:lnTo>
                      <a:pt x="17" y="94"/>
                    </a:lnTo>
                    <a:lnTo>
                      <a:pt x="12" y="94"/>
                    </a:lnTo>
                    <a:lnTo>
                      <a:pt x="8" y="93"/>
                    </a:lnTo>
                    <a:lnTo>
                      <a:pt x="1" y="96"/>
                    </a:lnTo>
                    <a:lnTo>
                      <a:pt x="8" y="102"/>
                    </a:lnTo>
                    <a:lnTo>
                      <a:pt x="22" y="104"/>
                    </a:lnTo>
                    <a:lnTo>
                      <a:pt x="24" y="99"/>
                    </a:lnTo>
                    <a:lnTo>
                      <a:pt x="28" y="104"/>
                    </a:lnTo>
                    <a:lnTo>
                      <a:pt x="46" y="104"/>
                    </a:lnTo>
                    <a:lnTo>
                      <a:pt x="54" y="91"/>
                    </a:lnTo>
                    <a:lnTo>
                      <a:pt x="57" y="91"/>
                    </a:lnTo>
                    <a:lnTo>
                      <a:pt x="67" y="110"/>
                    </a:lnTo>
                    <a:lnTo>
                      <a:pt x="70" y="110"/>
                    </a:lnTo>
                    <a:lnTo>
                      <a:pt x="71" y="106"/>
                    </a:lnTo>
                    <a:lnTo>
                      <a:pt x="73" y="106"/>
                    </a:lnTo>
                    <a:lnTo>
                      <a:pt x="74" y="109"/>
                    </a:lnTo>
                    <a:lnTo>
                      <a:pt x="79" y="109"/>
                    </a:lnTo>
                    <a:lnTo>
                      <a:pt x="84" y="115"/>
                    </a:lnTo>
                    <a:lnTo>
                      <a:pt x="87" y="115"/>
                    </a:lnTo>
                    <a:lnTo>
                      <a:pt x="92" y="112"/>
                    </a:lnTo>
                    <a:lnTo>
                      <a:pt x="92" y="101"/>
                    </a:lnTo>
                    <a:lnTo>
                      <a:pt x="95" y="96"/>
                    </a:lnTo>
                    <a:lnTo>
                      <a:pt x="92" y="91"/>
                    </a:lnTo>
                    <a:lnTo>
                      <a:pt x="103" y="83"/>
                    </a:lnTo>
                    <a:lnTo>
                      <a:pt x="111" y="83"/>
                    </a:lnTo>
                    <a:lnTo>
                      <a:pt x="116" y="75"/>
                    </a:lnTo>
                    <a:lnTo>
                      <a:pt x="118" y="64"/>
                    </a:lnTo>
                    <a:lnTo>
                      <a:pt x="111" y="58"/>
                    </a:lnTo>
                    <a:lnTo>
                      <a:pt x="111" y="55"/>
                    </a:lnTo>
                    <a:lnTo>
                      <a:pt x="114" y="50"/>
                    </a:lnTo>
                    <a:lnTo>
                      <a:pt x="133" y="43"/>
                    </a:lnTo>
                    <a:lnTo>
                      <a:pt x="137" y="42"/>
                    </a:lnTo>
                    <a:lnTo>
                      <a:pt x="137" y="37"/>
                    </a:lnTo>
                    <a:lnTo>
                      <a:pt x="145" y="37"/>
                    </a:lnTo>
                    <a:lnTo>
                      <a:pt x="148" y="39"/>
                    </a:lnTo>
                    <a:lnTo>
                      <a:pt x="146" y="32"/>
                    </a:lnTo>
                    <a:lnTo>
                      <a:pt x="146" y="27"/>
                    </a:lnTo>
                    <a:lnTo>
                      <a:pt x="151" y="24"/>
                    </a:lnTo>
                    <a:lnTo>
                      <a:pt x="154" y="24"/>
                    </a:lnTo>
                    <a:lnTo>
                      <a:pt x="162" y="31"/>
                    </a:lnTo>
                    <a:lnTo>
                      <a:pt x="165" y="29"/>
                    </a:lnTo>
                    <a:lnTo>
                      <a:pt x="165" y="31"/>
                    </a:lnTo>
                    <a:lnTo>
                      <a:pt x="154" y="5"/>
                    </a:lnTo>
                    <a:lnTo>
                      <a:pt x="146" y="2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4" name="Freeform 558">
                <a:extLst>
                  <a:ext uri="{FF2B5EF4-FFF2-40B4-BE49-F238E27FC236}">
                    <a16:creationId xmlns:a16="http://schemas.microsoft.com/office/drawing/2014/main" id="{3CA51871-E6E9-A75E-F7F4-137099E70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2850"/>
                <a:ext cx="165" cy="115"/>
              </a:xfrm>
              <a:custGeom>
                <a:avLst/>
                <a:gdLst>
                  <a:gd name="T0" fmla="*/ 132 w 165"/>
                  <a:gd name="T1" fmla="*/ 5 h 115"/>
                  <a:gd name="T2" fmla="*/ 110 w 165"/>
                  <a:gd name="T3" fmla="*/ 8 h 115"/>
                  <a:gd name="T4" fmla="*/ 86 w 165"/>
                  <a:gd name="T5" fmla="*/ 12 h 115"/>
                  <a:gd name="T6" fmla="*/ 65 w 165"/>
                  <a:gd name="T7" fmla="*/ 23 h 115"/>
                  <a:gd name="T8" fmla="*/ 14 w 165"/>
                  <a:gd name="T9" fmla="*/ 21 h 115"/>
                  <a:gd name="T10" fmla="*/ 0 w 165"/>
                  <a:gd name="T11" fmla="*/ 37 h 115"/>
                  <a:gd name="T12" fmla="*/ 1 w 165"/>
                  <a:gd name="T13" fmla="*/ 43 h 115"/>
                  <a:gd name="T14" fmla="*/ 3 w 165"/>
                  <a:gd name="T15" fmla="*/ 56 h 115"/>
                  <a:gd name="T16" fmla="*/ 6 w 165"/>
                  <a:gd name="T17" fmla="*/ 70 h 115"/>
                  <a:gd name="T18" fmla="*/ 16 w 165"/>
                  <a:gd name="T19" fmla="*/ 77 h 115"/>
                  <a:gd name="T20" fmla="*/ 20 w 165"/>
                  <a:gd name="T21" fmla="*/ 83 h 115"/>
                  <a:gd name="T22" fmla="*/ 22 w 165"/>
                  <a:gd name="T23" fmla="*/ 91 h 115"/>
                  <a:gd name="T24" fmla="*/ 12 w 165"/>
                  <a:gd name="T25" fmla="*/ 94 h 115"/>
                  <a:gd name="T26" fmla="*/ 1 w 165"/>
                  <a:gd name="T27" fmla="*/ 96 h 115"/>
                  <a:gd name="T28" fmla="*/ 22 w 165"/>
                  <a:gd name="T29" fmla="*/ 104 h 115"/>
                  <a:gd name="T30" fmla="*/ 28 w 165"/>
                  <a:gd name="T31" fmla="*/ 104 h 115"/>
                  <a:gd name="T32" fmla="*/ 54 w 165"/>
                  <a:gd name="T33" fmla="*/ 91 h 115"/>
                  <a:gd name="T34" fmla="*/ 67 w 165"/>
                  <a:gd name="T35" fmla="*/ 110 h 115"/>
                  <a:gd name="T36" fmla="*/ 71 w 165"/>
                  <a:gd name="T37" fmla="*/ 106 h 115"/>
                  <a:gd name="T38" fmla="*/ 74 w 165"/>
                  <a:gd name="T39" fmla="*/ 109 h 115"/>
                  <a:gd name="T40" fmla="*/ 84 w 165"/>
                  <a:gd name="T41" fmla="*/ 115 h 115"/>
                  <a:gd name="T42" fmla="*/ 92 w 165"/>
                  <a:gd name="T43" fmla="*/ 112 h 115"/>
                  <a:gd name="T44" fmla="*/ 95 w 165"/>
                  <a:gd name="T45" fmla="*/ 96 h 115"/>
                  <a:gd name="T46" fmla="*/ 103 w 165"/>
                  <a:gd name="T47" fmla="*/ 83 h 115"/>
                  <a:gd name="T48" fmla="*/ 116 w 165"/>
                  <a:gd name="T49" fmla="*/ 75 h 115"/>
                  <a:gd name="T50" fmla="*/ 111 w 165"/>
                  <a:gd name="T51" fmla="*/ 58 h 115"/>
                  <a:gd name="T52" fmla="*/ 114 w 165"/>
                  <a:gd name="T53" fmla="*/ 50 h 115"/>
                  <a:gd name="T54" fmla="*/ 137 w 165"/>
                  <a:gd name="T55" fmla="*/ 42 h 115"/>
                  <a:gd name="T56" fmla="*/ 145 w 165"/>
                  <a:gd name="T57" fmla="*/ 37 h 115"/>
                  <a:gd name="T58" fmla="*/ 148 w 165"/>
                  <a:gd name="T59" fmla="*/ 39 h 115"/>
                  <a:gd name="T60" fmla="*/ 146 w 165"/>
                  <a:gd name="T61" fmla="*/ 27 h 115"/>
                  <a:gd name="T62" fmla="*/ 154 w 165"/>
                  <a:gd name="T63" fmla="*/ 24 h 115"/>
                  <a:gd name="T64" fmla="*/ 165 w 165"/>
                  <a:gd name="T65" fmla="*/ 29 h 115"/>
                  <a:gd name="T66" fmla="*/ 154 w 165"/>
                  <a:gd name="T67" fmla="*/ 5 h 115"/>
                  <a:gd name="T68" fmla="*/ 140 w 165"/>
                  <a:gd name="T69" fmla="*/ 0 h 11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5"/>
                  <a:gd name="T106" fmla="*/ 0 h 115"/>
                  <a:gd name="T107" fmla="*/ 165 w 165"/>
                  <a:gd name="T108" fmla="*/ 115 h 11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5" h="115">
                    <a:moveTo>
                      <a:pt x="140" y="0"/>
                    </a:moveTo>
                    <a:lnTo>
                      <a:pt x="132" y="5"/>
                    </a:lnTo>
                    <a:lnTo>
                      <a:pt x="130" y="12"/>
                    </a:lnTo>
                    <a:lnTo>
                      <a:pt x="110" y="8"/>
                    </a:lnTo>
                    <a:lnTo>
                      <a:pt x="105" y="16"/>
                    </a:lnTo>
                    <a:lnTo>
                      <a:pt x="86" y="12"/>
                    </a:lnTo>
                    <a:lnTo>
                      <a:pt x="74" y="13"/>
                    </a:lnTo>
                    <a:lnTo>
                      <a:pt x="65" y="23"/>
                    </a:lnTo>
                    <a:lnTo>
                      <a:pt x="57" y="27"/>
                    </a:lnTo>
                    <a:lnTo>
                      <a:pt x="14" y="21"/>
                    </a:lnTo>
                    <a:lnTo>
                      <a:pt x="4" y="29"/>
                    </a:lnTo>
                    <a:lnTo>
                      <a:pt x="0" y="37"/>
                    </a:lnTo>
                    <a:lnTo>
                      <a:pt x="0" y="40"/>
                    </a:lnTo>
                    <a:lnTo>
                      <a:pt x="1" y="43"/>
                    </a:lnTo>
                    <a:lnTo>
                      <a:pt x="8" y="42"/>
                    </a:lnTo>
                    <a:lnTo>
                      <a:pt x="3" y="56"/>
                    </a:lnTo>
                    <a:lnTo>
                      <a:pt x="6" y="63"/>
                    </a:lnTo>
                    <a:lnTo>
                      <a:pt x="6" y="70"/>
                    </a:lnTo>
                    <a:lnTo>
                      <a:pt x="8" y="72"/>
                    </a:lnTo>
                    <a:lnTo>
                      <a:pt x="16" y="77"/>
                    </a:lnTo>
                    <a:lnTo>
                      <a:pt x="17" y="82"/>
                    </a:lnTo>
                    <a:lnTo>
                      <a:pt x="20" y="83"/>
                    </a:lnTo>
                    <a:lnTo>
                      <a:pt x="24" y="88"/>
                    </a:lnTo>
                    <a:lnTo>
                      <a:pt x="22" y="91"/>
                    </a:lnTo>
                    <a:lnTo>
                      <a:pt x="17" y="94"/>
                    </a:lnTo>
                    <a:lnTo>
                      <a:pt x="12" y="94"/>
                    </a:lnTo>
                    <a:lnTo>
                      <a:pt x="8" y="93"/>
                    </a:lnTo>
                    <a:lnTo>
                      <a:pt x="1" y="96"/>
                    </a:lnTo>
                    <a:lnTo>
                      <a:pt x="8" y="102"/>
                    </a:lnTo>
                    <a:lnTo>
                      <a:pt x="22" y="104"/>
                    </a:lnTo>
                    <a:lnTo>
                      <a:pt x="24" y="99"/>
                    </a:lnTo>
                    <a:lnTo>
                      <a:pt x="28" y="104"/>
                    </a:lnTo>
                    <a:lnTo>
                      <a:pt x="46" y="104"/>
                    </a:lnTo>
                    <a:lnTo>
                      <a:pt x="54" y="91"/>
                    </a:lnTo>
                    <a:lnTo>
                      <a:pt x="57" y="91"/>
                    </a:lnTo>
                    <a:lnTo>
                      <a:pt x="67" y="110"/>
                    </a:lnTo>
                    <a:lnTo>
                      <a:pt x="70" y="110"/>
                    </a:lnTo>
                    <a:lnTo>
                      <a:pt x="71" y="106"/>
                    </a:lnTo>
                    <a:lnTo>
                      <a:pt x="73" y="106"/>
                    </a:lnTo>
                    <a:lnTo>
                      <a:pt x="74" y="109"/>
                    </a:lnTo>
                    <a:lnTo>
                      <a:pt x="79" y="109"/>
                    </a:lnTo>
                    <a:lnTo>
                      <a:pt x="84" y="115"/>
                    </a:lnTo>
                    <a:lnTo>
                      <a:pt x="87" y="115"/>
                    </a:lnTo>
                    <a:lnTo>
                      <a:pt x="92" y="112"/>
                    </a:lnTo>
                    <a:lnTo>
                      <a:pt x="92" y="101"/>
                    </a:lnTo>
                    <a:lnTo>
                      <a:pt x="95" y="96"/>
                    </a:lnTo>
                    <a:lnTo>
                      <a:pt x="92" y="91"/>
                    </a:lnTo>
                    <a:lnTo>
                      <a:pt x="103" y="83"/>
                    </a:lnTo>
                    <a:lnTo>
                      <a:pt x="111" y="83"/>
                    </a:lnTo>
                    <a:lnTo>
                      <a:pt x="116" y="75"/>
                    </a:lnTo>
                    <a:lnTo>
                      <a:pt x="118" y="64"/>
                    </a:lnTo>
                    <a:lnTo>
                      <a:pt x="111" y="58"/>
                    </a:lnTo>
                    <a:lnTo>
                      <a:pt x="111" y="55"/>
                    </a:lnTo>
                    <a:lnTo>
                      <a:pt x="114" y="50"/>
                    </a:lnTo>
                    <a:lnTo>
                      <a:pt x="133" y="43"/>
                    </a:lnTo>
                    <a:lnTo>
                      <a:pt x="137" y="42"/>
                    </a:lnTo>
                    <a:lnTo>
                      <a:pt x="137" y="37"/>
                    </a:lnTo>
                    <a:lnTo>
                      <a:pt x="145" y="37"/>
                    </a:lnTo>
                    <a:lnTo>
                      <a:pt x="148" y="39"/>
                    </a:lnTo>
                    <a:lnTo>
                      <a:pt x="146" y="32"/>
                    </a:lnTo>
                    <a:lnTo>
                      <a:pt x="146" y="27"/>
                    </a:lnTo>
                    <a:lnTo>
                      <a:pt x="151" y="24"/>
                    </a:lnTo>
                    <a:lnTo>
                      <a:pt x="154" y="24"/>
                    </a:lnTo>
                    <a:lnTo>
                      <a:pt x="162" y="31"/>
                    </a:lnTo>
                    <a:lnTo>
                      <a:pt x="165" y="29"/>
                    </a:lnTo>
                    <a:lnTo>
                      <a:pt x="165" y="31"/>
                    </a:lnTo>
                    <a:lnTo>
                      <a:pt x="154" y="5"/>
                    </a:lnTo>
                    <a:lnTo>
                      <a:pt x="146" y="2"/>
                    </a:lnTo>
                    <a:lnTo>
                      <a:pt x="140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5" name="Freeform 559">
                <a:extLst>
                  <a:ext uri="{FF2B5EF4-FFF2-40B4-BE49-F238E27FC236}">
                    <a16:creationId xmlns:a16="http://schemas.microsoft.com/office/drawing/2014/main" id="{5D2D9C9F-11DB-4636-DEF8-16DF8240E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7" y="3196"/>
                <a:ext cx="137" cy="112"/>
              </a:xfrm>
              <a:custGeom>
                <a:avLst/>
                <a:gdLst>
                  <a:gd name="T0" fmla="*/ 27 w 137"/>
                  <a:gd name="T1" fmla="*/ 112 h 112"/>
                  <a:gd name="T2" fmla="*/ 10 w 137"/>
                  <a:gd name="T3" fmla="*/ 94 h 112"/>
                  <a:gd name="T4" fmla="*/ 0 w 137"/>
                  <a:gd name="T5" fmla="*/ 73 h 112"/>
                  <a:gd name="T6" fmla="*/ 5 w 137"/>
                  <a:gd name="T7" fmla="*/ 19 h 112"/>
                  <a:gd name="T8" fmla="*/ 6 w 137"/>
                  <a:gd name="T9" fmla="*/ 21 h 112"/>
                  <a:gd name="T10" fmla="*/ 10 w 137"/>
                  <a:gd name="T11" fmla="*/ 21 h 112"/>
                  <a:gd name="T12" fmla="*/ 14 w 137"/>
                  <a:gd name="T13" fmla="*/ 19 h 112"/>
                  <a:gd name="T14" fmla="*/ 14 w 137"/>
                  <a:gd name="T15" fmla="*/ 10 h 112"/>
                  <a:gd name="T16" fmla="*/ 32 w 137"/>
                  <a:gd name="T17" fmla="*/ 3 h 112"/>
                  <a:gd name="T18" fmla="*/ 35 w 137"/>
                  <a:gd name="T19" fmla="*/ 5 h 112"/>
                  <a:gd name="T20" fmla="*/ 41 w 137"/>
                  <a:gd name="T21" fmla="*/ 11 h 112"/>
                  <a:gd name="T22" fmla="*/ 45 w 137"/>
                  <a:gd name="T23" fmla="*/ 11 h 112"/>
                  <a:gd name="T24" fmla="*/ 45 w 137"/>
                  <a:gd name="T25" fmla="*/ 7 h 112"/>
                  <a:gd name="T26" fmla="*/ 53 w 137"/>
                  <a:gd name="T27" fmla="*/ 2 h 112"/>
                  <a:gd name="T28" fmla="*/ 69 w 137"/>
                  <a:gd name="T29" fmla="*/ 5 h 112"/>
                  <a:gd name="T30" fmla="*/ 72 w 137"/>
                  <a:gd name="T31" fmla="*/ 0 h 112"/>
                  <a:gd name="T32" fmla="*/ 88 w 137"/>
                  <a:gd name="T33" fmla="*/ 3 h 112"/>
                  <a:gd name="T34" fmla="*/ 97 w 137"/>
                  <a:gd name="T35" fmla="*/ 2 h 112"/>
                  <a:gd name="T36" fmla="*/ 104 w 137"/>
                  <a:gd name="T37" fmla="*/ 3 h 112"/>
                  <a:gd name="T38" fmla="*/ 129 w 137"/>
                  <a:gd name="T39" fmla="*/ 22 h 112"/>
                  <a:gd name="T40" fmla="*/ 137 w 137"/>
                  <a:gd name="T41" fmla="*/ 70 h 112"/>
                  <a:gd name="T42" fmla="*/ 131 w 137"/>
                  <a:gd name="T43" fmla="*/ 72 h 112"/>
                  <a:gd name="T44" fmla="*/ 116 w 137"/>
                  <a:gd name="T45" fmla="*/ 86 h 112"/>
                  <a:gd name="T46" fmla="*/ 94 w 137"/>
                  <a:gd name="T47" fmla="*/ 88 h 112"/>
                  <a:gd name="T48" fmla="*/ 76 w 137"/>
                  <a:gd name="T49" fmla="*/ 96 h 112"/>
                  <a:gd name="T50" fmla="*/ 65 w 137"/>
                  <a:gd name="T51" fmla="*/ 107 h 112"/>
                  <a:gd name="T52" fmla="*/ 27 w 137"/>
                  <a:gd name="T53" fmla="*/ 112 h 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"/>
                  <a:gd name="T82" fmla="*/ 0 h 112"/>
                  <a:gd name="T83" fmla="*/ 137 w 137"/>
                  <a:gd name="T84" fmla="*/ 112 h 11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" h="112">
                    <a:moveTo>
                      <a:pt x="27" y="112"/>
                    </a:moveTo>
                    <a:lnTo>
                      <a:pt x="10" y="94"/>
                    </a:lnTo>
                    <a:lnTo>
                      <a:pt x="0" y="73"/>
                    </a:lnTo>
                    <a:lnTo>
                      <a:pt x="5" y="19"/>
                    </a:lnTo>
                    <a:lnTo>
                      <a:pt x="6" y="21"/>
                    </a:lnTo>
                    <a:lnTo>
                      <a:pt x="10" y="21"/>
                    </a:lnTo>
                    <a:lnTo>
                      <a:pt x="14" y="19"/>
                    </a:lnTo>
                    <a:lnTo>
                      <a:pt x="14" y="10"/>
                    </a:lnTo>
                    <a:lnTo>
                      <a:pt x="32" y="3"/>
                    </a:lnTo>
                    <a:lnTo>
                      <a:pt x="35" y="5"/>
                    </a:lnTo>
                    <a:lnTo>
                      <a:pt x="41" y="11"/>
                    </a:lnTo>
                    <a:lnTo>
                      <a:pt x="45" y="11"/>
                    </a:lnTo>
                    <a:lnTo>
                      <a:pt x="45" y="7"/>
                    </a:lnTo>
                    <a:lnTo>
                      <a:pt x="53" y="2"/>
                    </a:lnTo>
                    <a:lnTo>
                      <a:pt x="69" y="5"/>
                    </a:lnTo>
                    <a:lnTo>
                      <a:pt x="72" y="0"/>
                    </a:lnTo>
                    <a:lnTo>
                      <a:pt x="88" y="3"/>
                    </a:lnTo>
                    <a:lnTo>
                      <a:pt x="97" y="2"/>
                    </a:lnTo>
                    <a:lnTo>
                      <a:pt x="104" y="3"/>
                    </a:lnTo>
                    <a:lnTo>
                      <a:pt x="129" y="22"/>
                    </a:lnTo>
                    <a:lnTo>
                      <a:pt x="137" y="70"/>
                    </a:lnTo>
                    <a:lnTo>
                      <a:pt x="131" y="72"/>
                    </a:lnTo>
                    <a:lnTo>
                      <a:pt x="116" y="86"/>
                    </a:lnTo>
                    <a:lnTo>
                      <a:pt x="94" y="88"/>
                    </a:lnTo>
                    <a:lnTo>
                      <a:pt x="76" y="96"/>
                    </a:lnTo>
                    <a:lnTo>
                      <a:pt x="65" y="107"/>
                    </a:lnTo>
                    <a:lnTo>
                      <a:pt x="27" y="112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6" name="Freeform 560">
                <a:extLst>
                  <a:ext uri="{FF2B5EF4-FFF2-40B4-BE49-F238E27FC236}">
                    <a16:creationId xmlns:a16="http://schemas.microsoft.com/office/drawing/2014/main" id="{5DC76DB7-CF5D-D9EF-9C12-ACBFA8C06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7" y="3196"/>
                <a:ext cx="137" cy="112"/>
              </a:xfrm>
              <a:custGeom>
                <a:avLst/>
                <a:gdLst>
                  <a:gd name="T0" fmla="*/ 27 w 137"/>
                  <a:gd name="T1" fmla="*/ 112 h 112"/>
                  <a:gd name="T2" fmla="*/ 10 w 137"/>
                  <a:gd name="T3" fmla="*/ 94 h 112"/>
                  <a:gd name="T4" fmla="*/ 0 w 137"/>
                  <a:gd name="T5" fmla="*/ 73 h 112"/>
                  <a:gd name="T6" fmla="*/ 5 w 137"/>
                  <a:gd name="T7" fmla="*/ 19 h 112"/>
                  <a:gd name="T8" fmla="*/ 6 w 137"/>
                  <a:gd name="T9" fmla="*/ 21 h 112"/>
                  <a:gd name="T10" fmla="*/ 10 w 137"/>
                  <a:gd name="T11" fmla="*/ 21 h 112"/>
                  <a:gd name="T12" fmla="*/ 14 w 137"/>
                  <a:gd name="T13" fmla="*/ 19 h 112"/>
                  <a:gd name="T14" fmla="*/ 14 w 137"/>
                  <a:gd name="T15" fmla="*/ 10 h 112"/>
                  <a:gd name="T16" fmla="*/ 32 w 137"/>
                  <a:gd name="T17" fmla="*/ 3 h 112"/>
                  <a:gd name="T18" fmla="*/ 35 w 137"/>
                  <a:gd name="T19" fmla="*/ 5 h 112"/>
                  <a:gd name="T20" fmla="*/ 41 w 137"/>
                  <a:gd name="T21" fmla="*/ 11 h 112"/>
                  <a:gd name="T22" fmla="*/ 45 w 137"/>
                  <a:gd name="T23" fmla="*/ 11 h 112"/>
                  <a:gd name="T24" fmla="*/ 45 w 137"/>
                  <a:gd name="T25" fmla="*/ 7 h 112"/>
                  <a:gd name="T26" fmla="*/ 53 w 137"/>
                  <a:gd name="T27" fmla="*/ 2 h 112"/>
                  <a:gd name="T28" fmla="*/ 69 w 137"/>
                  <a:gd name="T29" fmla="*/ 5 h 112"/>
                  <a:gd name="T30" fmla="*/ 72 w 137"/>
                  <a:gd name="T31" fmla="*/ 0 h 112"/>
                  <a:gd name="T32" fmla="*/ 88 w 137"/>
                  <a:gd name="T33" fmla="*/ 3 h 112"/>
                  <a:gd name="T34" fmla="*/ 97 w 137"/>
                  <a:gd name="T35" fmla="*/ 2 h 112"/>
                  <a:gd name="T36" fmla="*/ 104 w 137"/>
                  <a:gd name="T37" fmla="*/ 3 h 112"/>
                  <a:gd name="T38" fmla="*/ 129 w 137"/>
                  <a:gd name="T39" fmla="*/ 22 h 112"/>
                  <a:gd name="T40" fmla="*/ 137 w 137"/>
                  <a:gd name="T41" fmla="*/ 70 h 112"/>
                  <a:gd name="T42" fmla="*/ 131 w 137"/>
                  <a:gd name="T43" fmla="*/ 72 h 112"/>
                  <a:gd name="T44" fmla="*/ 116 w 137"/>
                  <a:gd name="T45" fmla="*/ 86 h 112"/>
                  <a:gd name="T46" fmla="*/ 94 w 137"/>
                  <a:gd name="T47" fmla="*/ 88 h 112"/>
                  <a:gd name="T48" fmla="*/ 76 w 137"/>
                  <a:gd name="T49" fmla="*/ 96 h 112"/>
                  <a:gd name="T50" fmla="*/ 65 w 137"/>
                  <a:gd name="T51" fmla="*/ 107 h 112"/>
                  <a:gd name="T52" fmla="*/ 27 w 137"/>
                  <a:gd name="T53" fmla="*/ 112 h 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"/>
                  <a:gd name="T82" fmla="*/ 0 h 112"/>
                  <a:gd name="T83" fmla="*/ 137 w 137"/>
                  <a:gd name="T84" fmla="*/ 112 h 11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" h="112">
                    <a:moveTo>
                      <a:pt x="27" y="112"/>
                    </a:moveTo>
                    <a:lnTo>
                      <a:pt x="10" y="94"/>
                    </a:lnTo>
                    <a:lnTo>
                      <a:pt x="0" y="73"/>
                    </a:lnTo>
                    <a:lnTo>
                      <a:pt x="5" y="19"/>
                    </a:lnTo>
                    <a:lnTo>
                      <a:pt x="6" y="21"/>
                    </a:lnTo>
                    <a:lnTo>
                      <a:pt x="10" y="21"/>
                    </a:lnTo>
                    <a:lnTo>
                      <a:pt x="14" y="19"/>
                    </a:lnTo>
                    <a:lnTo>
                      <a:pt x="14" y="10"/>
                    </a:lnTo>
                    <a:lnTo>
                      <a:pt x="32" y="3"/>
                    </a:lnTo>
                    <a:lnTo>
                      <a:pt x="35" y="5"/>
                    </a:lnTo>
                    <a:lnTo>
                      <a:pt x="41" y="11"/>
                    </a:lnTo>
                    <a:lnTo>
                      <a:pt x="45" y="11"/>
                    </a:lnTo>
                    <a:lnTo>
                      <a:pt x="45" y="7"/>
                    </a:lnTo>
                    <a:lnTo>
                      <a:pt x="53" y="2"/>
                    </a:lnTo>
                    <a:lnTo>
                      <a:pt x="69" y="5"/>
                    </a:lnTo>
                    <a:lnTo>
                      <a:pt x="72" y="0"/>
                    </a:lnTo>
                    <a:lnTo>
                      <a:pt x="88" y="3"/>
                    </a:lnTo>
                    <a:lnTo>
                      <a:pt x="97" y="2"/>
                    </a:lnTo>
                    <a:lnTo>
                      <a:pt x="104" y="3"/>
                    </a:lnTo>
                    <a:lnTo>
                      <a:pt x="129" y="22"/>
                    </a:lnTo>
                    <a:lnTo>
                      <a:pt x="137" y="70"/>
                    </a:lnTo>
                    <a:lnTo>
                      <a:pt x="131" y="72"/>
                    </a:lnTo>
                    <a:lnTo>
                      <a:pt x="116" y="86"/>
                    </a:lnTo>
                    <a:lnTo>
                      <a:pt x="94" y="88"/>
                    </a:lnTo>
                    <a:lnTo>
                      <a:pt x="76" y="96"/>
                    </a:lnTo>
                    <a:lnTo>
                      <a:pt x="65" y="107"/>
                    </a:lnTo>
                    <a:lnTo>
                      <a:pt x="27" y="112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7" name="Freeform 561">
                <a:extLst>
                  <a:ext uri="{FF2B5EF4-FFF2-40B4-BE49-F238E27FC236}">
                    <a16:creationId xmlns:a16="http://schemas.microsoft.com/office/drawing/2014/main" id="{DC3489DB-0F18-F171-A4A8-804D6551A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" y="2737"/>
                <a:ext cx="506" cy="351"/>
              </a:xfrm>
              <a:custGeom>
                <a:avLst/>
                <a:gdLst>
                  <a:gd name="T0" fmla="*/ 446 w 506"/>
                  <a:gd name="T1" fmla="*/ 330 h 351"/>
                  <a:gd name="T2" fmla="*/ 395 w 506"/>
                  <a:gd name="T3" fmla="*/ 313 h 351"/>
                  <a:gd name="T4" fmla="*/ 368 w 506"/>
                  <a:gd name="T5" fmla="*/ 309 h 351"/>
                  <a:gd name="T6" fmla="*/ 157 w 506"/>
                  <a:gd name="T7" fmla="*/ 346 h 351"/>
                  <a:gd name="T8" fmla="*/ 153 w 506"/>
                  <a:gd name="T9" fmla="*/ 324 h 351"/>
                  <a:gd name="T10" fmla="*/ 121 w 506"/>
                  <a:gd name="T11" fmla="*/ 301 h 351"/>
                  <a:gd name="T12" fmla="*/ 124 w 506"/>
                  <a:gd name="T13" fmla="*/ 281 h 351"/>
                  <a:gd name="T14" fmla="*/ 84 w 506"/>
                  <a:gd name="T15" fmla="*/ 281 h 351"/>
                  <a:gd name="T16" fmla="*/ 67 w 506"/>
                  <a:gd name="T17" fmla="*/ 246 h 351"/>
                  <a:gd name="T18" fmla="*/ 48 w 506"/>
                  <a:gd name="T19" fmla="*/ 238 h 351"/>
                  <a:gd name="T20" fmla="*/ 28 w 506"/>
                  <a:gd name="T21" fmla="*/ 196 h 351"/>
                  <a:gd name="T22" fmla="*/ 0 w 506"/>
                  <a:gd name="T23" fmla="*/ 176 h 351"/>
                  <a:gd name="T24" fmla="*/ 48 w 506"/>
                  <a:gd name="T25" fmla="*/ 158 h 351"/>
                  <a:gd name="T26" fmla="*/ 84 w 506"/>
                  <a:gd name="T27" fmla="*/ 91 h 351"/>
                  <a:gd name="T28" fmla="*/ 92 w 506"/>
                  <a:gd name="T29" fmla="*/ 72 h 351"/>
                  <a:gd name="T30" fmla="*/ 102 w 506"/>
                  <a:gd name="T31" fmla="*/ 54 h 351"/>
                  <a:gd name="T32" fmla="*/ 121 w 506"/>
                  <a:gd name="T33" fmla="*/ 48 h 351"/>
                  <a:gd name="T34" fmla="*/ 138 w 506"/>
                  <a:gd name="T35" fmla="*/ 32 h 351"/>
                  <a:gd name="T36" fmla="*/ 240 w 506"/>
                  <a:gd name="T37" fmla="*/ 40 h 351"/>
                  <a:gd name="T38" fmla="*/ 285 w 506"/>
                  <a:gd name="T39" fmla="*/ 23 h 351"/>
                  <a:gd name="T40" fmla="*/ 328 w 506"/>
                  <a:gd name="T41" fmla="*/ 0 h 351"/>
                  <a:gd name="T42" fmla="*/ 366 w 506"/>
                  <a:gd name="T43" fmla="*/ 46 h 351"/>
                  <a:gd name="T44" fmla="*/ 416 w 506"/>
                  <a:gd name="T45" fmla="*/ 145 h 351"/>
                  <a:gd name="T46" fmla="*/ 424 w 506"/>
                  <a:gd name="T47" fmla="*/ 203 h 351"/>
                  <a:gd name="T48" fmla="*/ 446 w 506"/>
                  <a:gd name="T49" fmla="*/ 215 h 351"/>
                  <a:gd name="T50" fmla="*/ 465 w 506"/>
                  <a:gd name="T51" fmla="*/ 204 h 351"/>
                  <a:gd name="T52" fmla="*/ 495 w 506"/>
                  <a:gd name="T53" fmla="*/ 196 h 351"/>
                  <a:gd name="T54" fmla="*/ 505 w 506"/>
                  <a:gd name="T55" fmla="*/ 204 h 351"/>
                  <a:gd name="T56" fmla="*/ 500 w 506"/>
                  <a:gd name="T57" fmla="*/ 244 h 351"/>
                  <a:gd name="T58" fmla="*/ 468 w 506"/>
                  <a:gd name="T59" fmla="*/ 273 h 351"/>
                  <a:gd name="T60" fmla="*/ 470 w 506"/>
                  <a:gd name="T61" fmla="*/ 260 h 351"/>
                  <a:gd name="T62" fmla="*/ 473 w 506"/>
                  <a:gd name="T63" fmla="*/ 233 h 351"/>
                  <a:gd name="T64" fmla="*/ 463 w 506"/>
                  <a:gd name="T65" fmla="*/ 327 h 35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06"/>
                  <a:gd name="T100" fmla="*/ 0 h 351"/>
                  <a:gd name="T101" fmla="*/ 506 w 506"/>
                  <a:gd name="T102" fmla="*/ 351 h 35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06" h="351">
                    <a:moveTo>
                      <a:pt x="463" y="327"/>
                    </a:moveTo>
                    <a:lnTo>
                      <a:pt x="446" y="330"/>
                    </a:lnTo>
                    <a:lnTo>
                      <a:pt x="424" y="317"/>
                    </a:lnTo>
                    <a:lnTo>
                      <a:pt x="395" y="313"/>
                    </a:lnTo>
                    <a:lnTo>
                      <a:pt x="387" y="308"/>
                    </a:lnTo>
                    <a:lnTo>
                      <a:pt x="368" y="309"/>
                    </a:lnTo>
                    <a:lnTo>
                      <a:pt x="290" y="351"/>
                    </a:lnTo>
                    <a:lnTo>
                      <a:pt x="157" y="346"/>
                    </a:lnTo>
                    <a:lnTo>
                      <a:pt x="146" y="338"/>
                    </a:lnTo>
                    <a:lnTo>
                      <a:pt x="153" y="324"/>
                    </a:lnTo>
                    <a:lnTo>
                      <a:pt x="130" y="317"/>
                    </a:lnTo>
                    <a:lnTo>
                      <a:pt x="121" y="301"/>
                    </a:lnTo>
                    <a:lnTo>
                      <a:pt x="132" y="292"/>
                    </a:lnTo>
                    <a:lnTo>
                      <a:pt x="124" y="281"/>
                    </a:lnTo>
                    <a:lnTo>
                      <a:pt x="113" y="290"/>
                    </a:lnTo>
                    <a:lnTo>
                      <a:pt x="84" y="281"/>
                    </a:lnTo>
                    <a:lnTo>
                      <a:pt x="70" y="270"/>
                    </a:lnTo>
                    <a:lnTo>
                      <a:pt x="67" y="246"/>
                    </a:lnTo>
                    <a:lnTo>
                      <a:pt x="59" y="239"/>
                    </a:lnTo>
                    <a:lnTo>
                      <a:pt x="48" y="238"/>
                    </a:lnTo>
                    <a:lnTo>
                      <a:pt x="38" y="225"/>
                    </a:lnTo>
                    <a:lnTo>
                      <a:pt x="28" y="196"/>
                    </a:lnTo>
                    <a:lnTo>
                      <a:pt x="19" y="185"/>
                    </a:lnTo>
                    <a:lnTo>
                      <a:pt x="0" y="176"/>
                    </a:lnTo>
                    <a:lnTo>
                      <a:pt x="3" y="176"/>
                    </a:lnTo>
                    <a:lnTo>
                      <a:pt x="48" y="158"/>
                    </a:lnTo>
                    <a:lnTo>
                      <a:pt x="73" y="105"/>
                    </a:lnTo>
                    <a:lnTo>
                      <a:pt x="84" y="91"/>
                    </a:lnTo>
                    <a:lnTo>
                      <a:pt x="86" y="81"/>
                    </a:lnTo>
                    <a:lnTo>
                      <a:pt x="92" y="72"/>
                    </a:lnTo>
                    <a:lnTo>
                      <a:pt x="92" y="64"/>
                    </a:lnTo>
                    <a:lnTo>
                      <a:pt x="102" y="54"/>
                    </a:lnTo>
                    <a:lnTo>
                      <a:pt x="114" y="48"/>
                    </a:lnTo>
                    <a:lnTo>
                      <a:pt x="121" y="48"/>
                    </a:lnTo>
                    <a:lnTo>
                      <a:pt x="132" y="35"/>
                    </a:lnTo>
                    <a:lnTo>
                      <a:pt x="138" y="32"/>
                    </a:lnTo>
                    <a:lnTo>
                      <a:pt x="220" y="27"/>
                    </a:lnTo>
                    <a:lnTo>
                      <a:pt x="240" y="40"/>
                    </a:lnTo>
                    <a:lnTo>
                      <a:pt x="255" y="29"/>
                    </a:lnTo>
                    <a:lnTo>
                      <a:pt x="285" y="23"/>
                    </a:lnTo>
                    <a:lnTo>
                      <a:pt x="315" y="0"/>
                    </a:lnTo>
                    <a:lnTo>
                      <a:pt x="328" y="0"/>
                    </a:lnTo>
                    <a:lnTo>
                      <a:pt x="363" y="30"/>
                    </a:lnTo>
                    <a:lnTo>
                      <a:pt x="366" y="46"/>
                    </a:lnTo>
                    <a:lnTo>
                      <a:pt x="406" y="101"/>
                    </a:lnTo>
                    <a:lnTo>
                      <a:pt x="416" y="145"/>
                    </a:lnTo>
                    <a:lnTo>
                      <a:pt x="416" y="163"/>
                    </a:lnTo>
                    <a:lnTo>
                      <a:pt x="424" y="203"/>
                    </a:lnTo>
                    <a:lnTo>
                      <a:pt x="431" y="199"/>
                    </a:lnTo>
                    <a:lnTo>
                      <a:pt x="446" y="215"/>
                    </a:lnTo>
                    <a:lnTo>
                      <a:pt x="455" y="214"/>
                    </a:lnTo>
                    <a:lnTo>
                      <a:pt x="465" y="204"/>
                    </a:lnTo>
                    <a:lnTo>
                      <a:pt x="487" y="196"/>
                    </a:lnTo>
                    <a:lnTo>
                      <a:pt x="495" y="196"/>
                    </a:lnTo>
                    <a:lnTo>
                      <a:pt x="502" y="198"/>
                    </a:lnTo>
                    <a:lnTo>
                      <a:pt x="505" y="204"/>
                    </a:lnTo>
                    <a:lnTo>
                      <a:pt x="506" y="231"/>
                    </a:lnTo>
                    <a:lnTo>
                      <a:pt x="500" y="244"/>
                    </a:lnTo>
                    <a:lnTo>
                      <a:pt x="490" y="247"/>
                    </a:lnTo>
                    <a:lnTo>
                      <a:pt x="468" y="273"/>
                    </a:lnTo>
                    <a:lnTo>
                      <a:pt x="465" y="268"/>
                    </a:lnTo>
                    <a:lnTo>
                      <a:pt x="470" y="260"/>
                    </a:lnTo>
                    <a:lnTo>
                      <a:pt x="474" y="247"/>
                    </a:lnTo>
                    <a:lnTo>
                      <a:pt x="473" y="233"/>
                    </a:lnTo>
                    <a:lnTo>
                      <a:pt x="465" y="234"/>
                    </a:lnTo>
                    <a:lnTo>
                      <a:pt x="463" y="327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8" name="Freeform 562">
                <a:extLst>
                  <a:ext uri="{FF2B5EF4-FFF2-40B4-BE49-F238E27FC236}">
                    <a16:creationId xmlns:a16="http://schemas.microsoft.com/office/drawing/2014/main" id="{C18D4689-A928-4FE9-155B-C588B40EF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" y="2737"/>
                <a:ext cx="506" cy="351"/>
              </a:xfrm>
              <a:custGeom>
                <a:avLst/>
                <a:gdLst>
                  <a:gd name="T0" fmla="*/ 446 w 506"/>
                  <a:gd name="T1" fmla="*/ 330 h 351"/>
                  <a:gd name="T2" fmla="*/ 395 w 506"/>
                  <a:gd name="T3" fmla="*/ 313 h 351"/>
                  <a:gd name="T4" fmla="*/ 368 w 506"/>
                  <a:gd name="T5" fmla="*/ 309 h 351"/>
                  <a:gd name="T6" fmla="*/ 157 w 506"/>
                  <a:gd name="T7" fmla="*/ 346 h 351"/>
                  <a:gd name="T8" fmla="*/ 153 w 506"/>
                  <a:gd name="T9" fmla="*/ 324 h 351"/>
                  <a:gd name="T10" fmla="*/ 121 w 506"/>
                  <a:gd name="T11" fmla="*/ 301 h 351"/>
                  <a:gd name="T12" fmla="*/ 124 w 506"/>
                  <a:gd name="T13" fmla="*/ 281 h 351"/>
                  <a:gd name="T14" fmla="*/ 84 w 506"/>
                  <a:gd name="T15" fmla="*/ 281 h 351"/>
                  <a:gd name="T16" fmla="*/ 67 w 506"/>
                  <a:gd name="T17" fmla="*/ 246 h 351"/>
                  <a:gd name="T18" fmla="*/ 48 w 506"/>
                  <a:gd name="T19" fmla="*/ 238 h 351"/>
                  <a:gd name="T20" fmla="*/ 28 w 506"/>
                  <a:gd name="T21" fmla="*/ 196 h 351"/>
                  <a:gd name="T22" fmla="*/ 0 w 506"/>
                  <a:gd name="T23" fmla="*/ 176 h 351"/>
                  <a:gd name="T24" fmla="*/ 48 w 506"/>
                  <a:gd name="T25" fmla="*/ 158 h 351"/>
                  <a:gd name="T26" fmla="*/ 84 w 506"/>
                  <a:gd name="T27" fmla="*/ 91 h 351"/>
                  <a:gd name="T28" fmla="*/ 92 w 506"/>
                  <a:gd name="T29" fmla="*/ 72 h 351"/>
                  <a:gd name="T30" fmla="*/ 102 w 506"/>
                  <a:gd name="T31" fmla="*/ 54 h 351"/>
                  <a:gd name="T32" fmla="*/ 121 w 506"/>
                  <a:gd name="T33" fmla="*/ 48 h 351"/>
                  <a:gd name="T34" fmla="*/ 138 w 506"/>
                  <a:gd name="T35" fmla="*/ 32 h 351"/>
                  <a:gd name="T36" fmla="*/ 240 w 506"/>
                  <a:gd name="T37" fmla="*/ 40 h 351"/>
                  <a:gd name="T38" fmla="*/ 285 w 506"/>
                  <a:gd name="T39" fmla="*/ 23 h 351"/>
                  <a:gd name="T40" fmla="*/ 328 w 506"/>
                  <a:gd name="T41" fmla="*/ 0 h 351"/>
                  <a:gd name="T42" fmla="*/ 366 w 506"/>
                  <a:gd name="T43" fmla="*/ 46 h 351"/>
                  <a:gd name="T44" fmla="*/ 416 w 506"/>
                  <a:gd name="T45" fmla="*/ 145 h 351"/>
                  <a:gd name="T46" fmla="*/ 424 w 506"/>
                  <a:gd name="T47" fmla="*/ 203 h 351"/>
                  <a:gd name="T48" fmla="*/ 446 w 506"/>
                  <a:gd name="T49" fmla="*/ 215 h 351"/>
                  <a:gd name="T50" fmla="*/ 465 w 506"/>
                  <a:gd name="T51" fmla="*/ 204 h 351"/>
                  <a:gd name="T52" fmla="*/ 495 w 506"/>
                  <a:gd name="T53" fmla="*/ 196 h 351"/>
                  <a:gd name="T54" fmla="*/ 505 w 506"/>
                  <a:gd name="T55" fmla="*/ 204 h 351"/>
                  <a:gd name="T56" fmla="*/ 500 w 506"/>
                  <a:gd name="T57" fmla="*/ 244 h 351"/>
                  <a:gd name="T58" fmla="*/ 468 w 506"/>
                  <a:gd name="T59" fmla="*/ 273 h 351"/>
                  <a:gd name="T60" fmla="*/ 470 w 506"/>
                  <a:gd name="T61" fmla="*/ 260 h 351"/>
                  <a:gd name="T62" fmla="*/ 473 w 506"/>
                  <a:gd name="T63" fmla="*/ 233 h 351"/>
                  <a:gd name="T64" fmla="*/ 463 w 506"/>
                  <a:gd name="T65" fmla="*/ 327 h 35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06"/>
                  <a:gd name="T100" fmla="*/ 0 h 351"/>
                  <a:gd name="T101" fmla="*/ 506 w 506"/>
                  <a:gd name="T102" fmla="*/ 351 h 35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06" h="351">
                    <a:moveTo>
                      <a:pt x="463" y="327"/>
                    </a:moveTo>
                    <a:lnTo>
                      <a:pt x="446" y="330"/>
                    </a:lnTo>
                    <a:lnTo>
                      <a:pt x="424" y="317"/>
                    </a:lnTo>
                    <a:lnTo>
                      <a:pt x="395" y="313"/>
                    </a:lnTo>
                    <a:lnTo>
                      <a:pt x="387" y="308"/>
                    </a:lnTo>
                    <a:lnTo>
                      <a:pt x="368" y="309"/>
                    </a:lnTo>
                    <a:lnTo>
                      <a:pt x="290" y="351"/>
                    </a:lnTo>
                    <a:lnTo>
                      <a:pt x="157" y="346"/>
                    </a:lnTo>
                    <a:lnTo>
                      <a:pt x="146" y="338"/>
                    </a:lnTo>
                    <a:lnTo>
                      <a:pt x="153" y="324"/>
                    </a:lnTo>
                    <a:lnTo>
                      <a:pt x="130" y="317"/>
                    </a:lnTo>
                    <a:lnTo>
                      <a:pt x="121" y="301"/>
                    </a:lnTo>
                    <a:lnTo>
                      <a:pt x="132" y="292"/>
                    </a:lnTo>
                    <a:lnTo>
                      <a:pt x="124" y="281"/>
                    </a:lnTo>
                    <a:lnTo>
                      <a:pt x="113" y="290"/>
                    </a:lnTo>
                    <a:lnTo>
                      <a:pt x="84" y="281"/>
                    </a:lnTo>
                    <a:lnTo>
                      <a:pt x="70" y="270"/>
                    </a:lnTo>
                    <a:lnTo>
                      <a:pt x="67" y="246"/>
                    </a:lnTo>
                    <a:lnTo>
                      <a:pt x="59" y="239"/>
                    </a:lnTo>
                    <a:lnTo>
                      <a:pt x="48" y="238"/>
                    </a:lnTo>
                    <a:lnTo>
                      <a:pt x="38" y="225"/>
                    </a:lnTo>
                    <a:lnTo>
                      <a:pt x="28" y="196"/>
                    </a:lnTo>
                    <a:lnTo>
                      <a:pt x="19" y="185"/>
                    </a:lnTo>
                    <a:lnTo>
                      <a:pt x="0" y="176"/>
                    </a:lnTo>
                    <a:lnTo>
                      <a:pt x="3" y="176"/>
                    </a:lnTo>
                    <a:lnTo>
                      <a:pt x="48" y="158"/>
                    </a:lnTo>
                    <a:lnTo>
                      <a:pt x="73" y="105"/>
                    </a:lnTo>
                    <a:lnTo>
                      <a:pt x="84" y="91"/>
                    </a:lnTo>
                    <a:lnTo>
                      <a:pt x="86" y="81"/>
                    </a:lnTo>
                    <a:lnTo>
                      <a:pt x="92" y="72"/>
                    </a:lnTo>
                    <a:lnTo>
                      <a:pt x="92" y="64"/>
                    </a:lnTo>
                    <a:lnTo>
                      <a:pt x="102" y="54"/>
                    </a:lnTo>
                    <a:lnTo>
                      <a:pt x="114" y="48"/>
                    </a:lnTo>
                    <a:lnTo>
                      <a:pt x="121" y="48"/>
                    </a:lnTo>
                    <a:lnTo>
                      <a:pt x="132" y="35"/>
                    </a:lnTo>
                    <a:lnTo>
                      <a:pt x="138" y="32"/>
                    </a:lnTo>
                    <a:lnTo>
                      <a:pt x="220" y="27"/>
                    </a:lnTo>
                    <a:lnTo>
                      <a:pt x="240" y="40"/>
                    </a:lnTo>
                    <a:lnTo>
                      <a:pt x="255" y="29"/>
                    </a:lnTo>
                    <a:lnTo>
                      <a:pt x="285" y="23"/>
                    </a:lnTo>
                    <a:lnTo>
                      <a:pt x="315" y="0"/>
                    </a:lnTo>
                    <a:lnTo>
                      <a:pt x="328" y="0"/>
                    </a:lnTo>
                    <a:lnTo>
                      <a:pt x="363" y="30"/>
                    </a:lnTo>
                    <a:lnTo>
                      <a:pt x="366" y="46"/>
                    </a:lnTo>
                    <a:lnTo>
                      <a:pt x="406" y="101"/>
                    </a:lnTo>
                    <a:lnTo>
                      <a:pt x="416" y="145"/>
                    </a:lnTo>
                    <a:lnTo>
                      <a:pt x="416" y="163"/>
                    </a:lnTo>
                    <a:lnTo>
                      <a:pt x="424" y="203"/>
                    </a:lnTo>
                    <a:lnTo>
                      <a:pt x="431" y="199"/>
                    </a:lnTo>
                    <a:lnTo>
                      <a:pt x="446" y="215"/>
                    </a:lnTo>
                    <a:lnTo>
                      <a:pt x="455" y="214"/>
                    </a:lnTo>
                    <a:lnTo>
                      <a:pt x="465" y="204"/>
                    </a:lnTo>
                    <a:lnTo>
                      <a:pt x="487" y="196"/>
                    </a:lnTo>
                    <a:lnTo>
                      <a:pt x="495" y="196"/>
                    </a:lnTo>
                    <a:lnTo>
                      <a:pt x="502" y="198"/>
                    </a:lnTo>
                    <a:lnTo>
                      <a:pt x="505" y="204"/>
                    </a:lnTo>
                    <a:lnTo>
                      <a:pt x="506" y="231"/>
                    </a:lnTo>
                    <a:lnTo>
                      <a:pt x="500" y="244"/>
                    </a:lnTo>
                    <a:lnTo>
                      <a:pt x="490" y="247"/>
                    </a:lnTo>
                    <a:lnTo>
                      <a:pt x="468" y="273"/>
                    </a:lnTo>
                    <a:lnTo>
                      <a:pt x="465" y="268"/>
                    </a:lnTo>
                    <a:lnTo>
                      <a:pt x="470" y="260"/>
                    </a:lnTo>
                    <a:lnTo>
                      <a:pt x="474" y="247"/>
                    </a:lnTo>
                    <a:lnTo>
                      <a:pt x="473" y="233"/>
                    </a:lnTo>
                    <a:lnTo>
                      <a:pt x="465" y="234"/>
                    </a:lnTo>
                    <a:lnTo>
                      <a:pt x="463" y="327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9" name="Freeform 563">
                <a:extLst>
                  <a:ext uri="{FF2B5EF4-FFF2-40B4-BE49-F238E27FC236}">
                    <a16:creationId xmlns:a16="http://schemas.microsoft.com/office/drawing/2014/main" id="{D2D57A41-1B1E-A803-11C9-56A33AEAB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1971"/>
                <a:ext cx="55" cy="51"/>
              </a:xfrm>
              <a:custGeom>
                <a:avLst/>
                <a:gdLst>
                  <a:gd name="T0" fmla="*/ 43 w 55"/>
                  <a:gd name="T1" fmla="*/ 0 h 51"/>
                  <a:gd name="T2" fmla="*/ 20 w 55"/>
                  <a:gd name="T3" fmla="*/ 1 h 51"/>
                  <a:gd name="T4" fmla="*/ 15 w 55"/>
                  <a:gd name="T5" fmla="*/ 9 h 51"/>
                  <a:gd name="T6" fmla="*/ 12 w 55"/>
                  <a:gd name="T7" fmla="*/ 8 h 51"/>
                  <a:gd name="T8" fmla="*/ 7 w 55"/>
                  <a:gd name="T9" fmla="*/ 11 h 51"/>
                  <a:gd name="T10" fmla="*/ 0 w 55"/>
                  <a:gd name="T11" fmla="*/ 8 h 51"/>
                  <a:gd name="T12" fmla="*/ 0 w 55"/>
                  <a:gd name="T13" fmla="*/ 25 h 51"/>
                  <a:gd name="T14" fmla="*/ 5 w 55"/>
                  <a:gd name="T15" fmla="*/ 30 h 51"/>
                  <a:gd name="T16" fmla="*/ 10 w 55"/>
                  <a:gd name="T17" fmla="*/ 33 h 51"/>
                  <a:gd name="T18" fmla="*/ 10 w 55"/>
                  <a:gd name="T19" fmla="*/ 38 h 51"/>
                  <a:gd name="T20" fmla="*/ 7 w 55"/>
                  <a:gd name="T21" fmla="*/ 44 h 51"/>
                  <a:gd name="T22" fmla="*/ 7 w 55"/>
                  <a:gd name="T23" fmla="*/ 51 h 51"/>
                  <a:gd name="T24" fmla="*/ 16 w 55"/>
                  <a:gd name="T25" fmla="*/ 33 h 51"/>
                  <a:gd name="T26" fmla="*/ 20 w 55"/>
                  <a:gd name="T27" fmla="*/ 24 h 51"/>
                  <a:gd name="T28" fmla="*/ 28 w 55"/>
                  <a:gd name="T29" fmla="*/ 27 h 51"/>
                  <a:gd name="T30" fmla="*/ 31 w 55"/>
                  <a:gd name="T31" fmla="*/ 27 h 51"/>
                  <a:gd name="T32" fmla="*/ 35 w 55"/>
                  <a:gd name="T33" fmla="*/ 25 h 51"/>
                  <a:gd name="T34" fmla="*/ 37 w 55"/>
                  <a:gd name="T35" fmla="*/ 20 h 51"/>
                  <a:gd name="T36" fmla="*/ 45 w 55"/>
                  <a:gd name="T37" fmla="*/ 16 h 51"/>
                  <a:gd name="T38" fmla="*/ 48 w 55"/>
                  <a:gd name="T39" fmla="*/ 12 h 51"/>
                  <a:gd name="T40" fmla="*/ 55 w 55"/>
                  <a:gd name="T41" fmla="*/ 11 h 51"/>
                  <a:gd name="T42" fmla="*/ 53 w 55"/>
                  <a:gd name="T43" fmla="*/ 8 h 51"/>
                  <a:gd name="T44" fmla="*/ 47 w 55"/>
                  <a:gd name="T45" fmla="*/ 1 h 51"/>
                  <a:gd name="T46" fmla="*/ 43 w 55"/>
                  <a:gd name="T47" fmla="*/ 1 h 51"/>
                  <a:gd name="T48" fmla="*/ 43 w 55"/>
                  <a:gd name="T49" fmla="*/ 0 h 5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1"/>
                  <a:gd name="T77" fmla="*/ 55 w 55"/>
                  <a:gd name="T78" fmla="*/ 51 h 5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1">
                    <a:moveTo>
                      <a:pt x="43" y="0"/>
                    </a:moveTo>
                    <a:lnTo>
                      <a:pt x="20" y="1"/>
                    </a:lnTo>
                    <a:lnTo>
                      <a:pt x="15" y="9"/>
                    </a:lnTo>
                    <a:lnTo>
                      <a:pt x="12" y="8"/>
                    </a:lnTo>
                    <a:lnTo>
                      <a:pt x="7" y="11"/>
                    </a:lnTo>
                    <a:lnTo>
                      <a:pt x="0" y="8"/>
                    </a:lnTo>
                    <a:lnTo>
                      <a:pt x="0" y="25"/>
                    </a:lnTo>
                    <a:lnTo>
                      <a:pt x="5" y="30"/>
                    </a:lnTo>
                    <a:lnTo>
                      <a:pt x="10" y="33"/>
                    </a:lnTo>
                    <a:lnTo>
                      <a:pt x="10" y="38"/>
                    </a:lnTo>
                    <a:lnTo>
                      <a:pt x="7" y="44"/>
                    </a:lnTo>
                    <a:lnTo>
                      <a:pt x="7" y="51"/>
                    </a:lnTo>
                    <a:lnTo>
                      <a:pt x="16" y="33"/>
                    </a:lnTo>
                    <a:lnTo>
                      <a:pt x="20" y="24"/>
                    </a:lnTo>
                    <a:lnTo>
                      <a:pt x="28" y="27"/>
                    </a:lnTo>
                    <a:lnTo>
                      <a:pt x="31" y="27"/>
                    </a:lnTo>
                    <a:lnTo>
                      <a:pt x="35" y="25"/>
                    </a:lnTo>
                    <a:lnTo>
                      <a:pt x="37" y="20"/>
                    </a:lnTo>
                    <a:lnTo>
                      <a:pt x="45" y="16"/>
                    </a:lnTo>
                    <a:lnTo>
                      <a:pt x="48" y="12"/>
                    </a:lnTo>
                    <a:lnTo>
                      <a:pt x="55" y="11"/>
                    </a:lnTo>
                    <a:lnTo>
                      <a:pt x="53" y="8"/>
                    </a:lnTo>
                    <a:lnTo>
                      <a:pt x="47" y="1"/>
                    </a:lnTo>
                    <a:lnTo>
                      <a:pt x="43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0" name="Freeform 564">
                <a:extLst>
                  <a:ext uri="{FF2B5EF4-FFF2-40B4-BE49-F238E27FC236}">
                    <a16:creationId xmlns:a16="http://schemas.microsoft.com/office/drawing/2014/main" id="{B92C0D56-4F70-70EF-6A9F-B2F21283A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" y="1971"/>
                <a:ext cx="55" cy="51"/>
              </a:xfrm>
              <a:custGeom>
                <a:avLst/>
                <a:gdLst>
                  <a:gd name="T0" fmla="*/ 43 w 55"/>
                  <a:gd name="T1" fmla="*/ 0 h 51"/>
                  <a:gd name="T2" fmla="*/ 20 w 55"/>
                  <a:gd name="T3" fmla="*/ 1 h 51"/>
                  <a:gd name="T4" fmla="*/ 15 w 55"/>
                  <a:gd name="T5" fmla="*/ 9 h 51"/>
                  <a:gd name="T6" fmla="*/ 12 w 55"/>
                  <a:gd name="T7" fmla="*/ 8 h 51"/>
                  <a:gd name="T8" fmla="*/ 7 w 55"/>
                  <a:gd name="T9" fmla="*/ 11 h 51"/>
                  <a:gd name="T10" fmla="*/ 0 w 55"/>
                  <a:gd name="T11" fmla="*/ 8 h 51"/>
                  <a:gd name="T12" fmla="*/ 0 w 55"/>
                  <a:gd name="T13" fmla="*/ 25 h 51"/>
                  <a:gd name="T14" fmla="*/ 5 w 55"/>
                  <a:gd name="T15" fmla="*/ 30 h 51"/>
                  <a:gd name="T16" fmla="*/ 10 w 55"/>
                  <a:gd name="T17" fmla="*/ 33 h 51"/>
                  <a:gd name="T18" fmla="*/ 10 w 55"/>
                  <a:gd name="T19" fmla="*/ 38 h 51"/>
                  <a:gd name="T20" fmla="*/ 7 w 55"/>
                  <a:gd name="T21" fmla="*/ 44 h 51"/>
                  <a:gd name="T22" fmla="*/ 7 w 55"/>
                  <a:gd name="T23" fmla="*/ 51 h 51"/>
                  <a:gd name="T24" fmla="*/ 16 w 55"/>
                  <a:gd name="T25" fmla="*/ 33 h 51"/>
                  <a:gd name="T26" fmla="*/ 20 w 55"/>
                  <a:gd name="T27" fmla="*/ 24 h 51"/>
                  <a:gd name="T28" fmla="*/ 28 w 55"/>
                  <a:gd name="T29" fmla="*/ 27 h 51"/>
                  <a:gd name="T30" fmla="*/ 31 w 55"/>
                  <a:gd name="T31" fmla="*/ 27 h 51"/>
                  <a:gd name="T32" fmla="*/ 35 w 55"/>
                  <a:gd name="T33" fmla="*/ 25 h 51"/>
                  <a:gd name="T34" fmla="*/ 37 w 55"/>
                  <a:gd name="T35" fmla="*/ 20 h 51"/>
                  <a:gd name="T36" fmla="*/ 45 w 55"/>
                  <a:gd name="T37" fmla="*/ 16 h 51"/>
                  <a:gd name="T38" fmla="*/ 48 w 55"/>
                  <a:gd name="T39" fmla="*/ 12 h 51"/>
                  <a:gd name="T40" fmla="*/ 55 w 55"/>
                  <a:gd name="T41" fmla="*/ 11 h 51"/>
                  <a:gd name="T42" fmla="*/ 53 w 55"/>
                  <a:gd name="T43" fmla="*/ 8 h 51"/>
                  <a:gd name="T44" fmla="*/ 47 w 55"/>
                  <a:gd name="T45" fmla="*/ 1 h 51"/>
                  <a:gd name="T46" fmla="*/ 43 w 55"/>
                  <a:gd name="T47" fmla="*/ 1 h 51"/>
                  <a:gd name="T48" fmla="*/ 43 w 55"/>
                  <a:gd name="T49" fmla="*/ 0 h 5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1"/>
                  <a:gd name="T77" fmla="*/ 55 w 55"/>
                  <a:gd name="T78" fmla="*/ 51 h 5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1">
                    <a:moveTo>
                      <a:pt x="43" y="0"/>
                    </a:moveTo>
                    <a:lnTo>
                      <a:pt x="20" y="1"/>
                    </a:lnTo>
                    <a:lnTo>
                      <a:pt x="15" y="9"/>
                    </a:lnTo>
                    <a:lnTo>
                      <a:pt x="12" y="8"/>
                    </a:lnTo>
                    <a:lnTo>
                      <a:pt x="7" y="11"/>
                    </a:lnTo>
                    <a:lnTo>
                      <a:pt x="0" y="8"/>
                    </a:lnTo>
                    <a:lnTo>
                      <a:pt x="0" y="25"/>
                    </a:lnTo>
                    <a:lnTo>
                      <a:pt x="5" y="30"/>
                    </a:lnTo>
                    <a:lnTo>
                      <a:pt x="10" y="33"/>
                    </a:lnTo>
                    <a:lnTo>
                      <a:pt x="10" y="38"/>
                    </a:lnTo>
                    <a:lnTo>
                      <a:pt x="7" y="44"/>
                    </a:lnTo>
                    <a:lnTo>
                      <a:pt x="7" y="51"/>
                    </a:lnTo>
                    <a:lnTo>
                      <a:pt x="16" y="33"/>
                    </a:lnTo>
                    <a:lnTo>
                      <a:pt x="20" y="24"/>
                    </a:lnTo>
                    <a:lnTo>
                      <a:pt x="28" y="27"/>
                    </a:lnTo>
                    <a:lnTo>
                      <a:pt x="31" y="27"/>
                    </a:lnTo>
                    <a:lnTo>
                      <a:pt x="35" y="25"/>
                    </a:lnTo>
                    <a:lnTo>
                      <a:pt x="37" y="20"/>
                    </a:lnTo>
                    <a:lnTo>
                      <a:pt x="45" y="16"/>
                    </a:lnTo>
                    <a:lnTo>
                      <a:pt x="48" y="12"/>
                    </a:lnTo>
                    <a:lnTo>
                      <a:pt x="55" y="11"/>
                    </a:lnTo>
                    <a:lnTo>
                      <a:pt x="53" y="8"/>
                    </a:lnTo>
                    <a:lnTo>
                      <a:pt x="47" y="1"/>
                    </a:lnTo>
                    <a:lnTo>
                      <a:pt x="43" y="1"/>
                    </a:lnTo>
                    <a:lnTo>
                      <a:pt x="43" y="0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1" name="Freeform 565">
                <a:extLst>
                  <a:ext uri="{FF2B5EF4-FFF2-40B4-BE49-F238E27FC236}">
                    <a16:creationId xmlns:a16="http://schemas.microsoft.com/office/drawing/2014/main" id="{5856A95B-7F35-1D8A-4E13-A6B4A6898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1936"/>
                <a:ext cx="35" cy="27"/>
              </a:xfrm>
              <a:custGeom>
                <a:avLst/>
                <a:gdLst>
                  <a:gd name="T0" fmla="*/ 11 w 35"/>
                  <a:gd name="T1" fmla="*/ 9 h 27"/>
                  <a:gd name="T2" fmla="*/ 1 w 35"/>
                  <a:gd name="T3" fmla="*/ 11 h 27"/>
                  <a:gd name="T4" fmla="*/ 0 w 35"/>
                  <a:gd name="T5" fmla="*/ 14 h 27"/>
                  <a:gd name="T6" fmla="*/ 1 w 35"/>
                  <a:gd name="T7" fmla="*/ 16 h 27"/>
                  <a:gd name="T8" fmla="*/ 8 w 35"/>
                  <a:gd name="T9" fmla="*/ 16 h 27"/>
                  <a:gd name="T10" fmla="*/ 14 w 35"/>
                  <a:gd name="T11" fmla="*/ 27 h 27"/>
                  <a:gd name="T12" fmla="*/ 19 w 35"/>
                  <a:gd name="T13" fmla="*/ 27 h 27"/>
                  <a:gd name="T14" fmla="*/ 22 w 35"/>
                  <a:gd name="T15" fmla="*/ 20 h 27"/>
                  <a:gd name="T16" fmla="*/ 35 w 35"/>
                  <a:gd name="T17" fmla="*/ 16 h 27"/>
                  <a:gd name="T18" fmla="*/ 35 w 35"/>
                  <a:gd name="T19" fmla="*/ 9 h 27"/>
                  <a:gd name="T20" fmla="*/ 30 w 35"/>
                  <a:gd name="T21" fmla="*/ 4 h 27"/>
                  <a:gd name="T22" fmla="*/ 27 w 35"/>
                  <a:gd name="T23" fmla="*/ 3 h 27"/>
                  <a:gd name="T24" fmla="*/ 22 w 35"/>
                  <a:gd name="T25" fmla="*/ 0 h 27"/>
                  <a:gd name="T26" fmla="*/ 19 w 35"/>
                  <a:gd name="T27" fmla="*/ 0 h 27"/>
                  <a:gd name="T28" fmla="*/ 14 w 35"/>
                  <a:gd name="T29" fmla="*/ 8 h 27"/>
                  <a:gd name="T30" fmla="*/ 11 w 35"/>
                  <a:gd name="T31" fmla="*/ 9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"/>
                  <a:gd name="T49" fmla="*/ 0 h 27"/>
                  <a:gd name="T50" fmla="*/ 35 w 35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" h="27">
                    <a:moveTo>
                      <a:pt x="11" y="9"/>
                    </a:moveTo>
                    <a:lnTo>
                      <a:pt x="1" y="11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8" y="16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22" y="20"/>
                    </a:lnTo>
                    <a:lnTo>
                      <a:pt x="35" y="16"/>
                    </a:lnTo>
                    <a:lnTo>
                      <a:pt x="35" y="9"/>
                    </a:lnTo>
                    <a:lnTo>
                      <a:pt x="30" y="4"/>
                    </a:lnTo>
                    <a:lnTo>
                      <a:pt x="27" y="3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1" y="9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2" name="Freeform 566">
                <a:extLst>
                  <a:ext uri="{FF2B5EF4-FFF2-40B4-BE49-F238E27FC236}">
                    <a16:creationId xmlns:a16="http://schemas.microsoft.com/office/drawing/2014/main" id="{75F8977E-7699-3D23-A34D-54AFFBA54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1936"/>
                <a:ext cx="35" cy="27"/>
              </a:xfrm>
              <a:custGeom>
                <a:avLst/>
                <a:gdLst>
                  <a:gd name="T0" fmla="*/ 11 w 35"/>
                  <a:gd name="T1" fmla="*/ 9 h 27"/>
                  <a:gd name="T2" fmla="*/ 1 w 35"/>
                  <a:gd name="T3" fmla="*/ 11 h 27"/>
                  <a:gd name="T4" fmla="*/ 0 w 35"/>
                  <a:gd name="T5" fmla="*/ 14 h 27"/>
                  <a:gd name="T6" fmla="*/ 1 w 35"/>
                  <a:gd name="T7" fmla="*/ 16 h 27"/>
                  <a:gd name="T8" fmla="*/ 8 w 35"/>
                  <a:gd name="T9" fmla="*/ 16 h 27"/>
                  <a:gd name="T10" fmla="*/ 14 w 35"/>
                  <a:gd name="T11" fmla="*/ 27 h 27"/>
                  <a:gd name="T12" fmla="*/ 19 w 35"/>
                  <a:gd name="T13" fmla="*/ 27 h 27"/>
                  <a:gd name="T14" fmla="*/ 22 w 35"/>
                  <a:gd name="T15" fmla="*/ 20 h 27"/>
                  <a:gd name="T16" fmla="*/ 35 w 35"/>
                  <a:gd name="T17" fmla="*/ 16 h 27"/>
                  <a:gd name="T18" fmla="*/ 35 w 35"/>
                  <a:gd name="T19" fmla="*/ 9 h 27"/>
                  <a:gd name="T20" fmla="*/ 30 w 35"/>
                  <a:gd name="T21" fmla="*/ 4 h 27"/>
                  <a:gd name="T22" fmla="*/ 27 w 35"/>
                  <a:gd name="T23" fmla="*/ 3 h 27"/>
                  <a:gd name="T24" fmla="*/ 22 w 35"/>
                  <a:gd name="T25" fmla="*/ 0 h 27"/>
                  <a:gd name="T26" fmla="*/ 19 w 35"/>
                  <a:gd name="T27" fmla="*/ 0 h 27"/>
                  <a:gd name="T28" fmla="*/ 14 w 35"/>
                  <a:gd name="T29" fmla="*/ 8 h 27"/>
                  <a:gd name="T30" fmla="*/ 11 w 35"/>
                  <a:gd name="T31" fmla="*/ 9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"/>
                  <a:gd name="T49" fmla="*/ 0 h 27"/>
                  <a:gd name="T50" fmla="*/ 35 w 35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" h="27">
                    <a:moveTo>
                      <a:pt x="11" y="9"/>
                    </a:moveTo>
                    <a:lnTo>
                      <a:pt x="1" y="11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8" y="16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22" y="20"/>
                    </a:lnTo>
                    <a:lnTo>
                      <a:pt x="35" y="16"/>
                    </a:lnTo>
                    <a:lnTo>
                      <a:pt x="35" y="9"/>
                    </a:lnTo>
                    <a:lnTo>
                      <a:pt x="30" y="4"/>
                    </a:lnTo>
                    <a:lnTo>
                      <a:pt x="27" y="3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1" y="9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3" name="Freeform 567">
                <a:extLst>
                  <a:ext uri="{FF2B5EF4-FFF2-40B4-BE49-F238E27FC236}">
                    <a16:creationId xmlns:a16="http://schemas.microsoft.com/office/drawing/2014/main" id="{EA1A2E05-E538-B2FE-815D-B739F6EF8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1885"/>
                <a:ext cx="195" cy="153"/>
              </a:xfrm>
              <a:custGeom>
                <a:avLst/>
                <a:gdLst>
                  <a:gd name="T0" fmla="*/ 85 w 195"/>
                  <a:gd name="T1" fmla="*/ 0 h 153"/>
                  <a:gd name="T2" fmla="*/ 96 w 195"/>
                  <a:gd name="T3" fmla="*/ 3 h 153"/>
                  <a:gd name="T4" fmla="*/ 128 w 195"/>
                  <a:gd name="T5" fmla="*/ 11 h 153"/>
                  <a:gd name="T6" fmla="*/ 168 w 195"/>
                  <a:gd name="T7" fmla="*/ 11 h 153"/>
                  <a:gd name="T8" fmla="*/ 176 w 195"/>
                  <a:gd name="T9" fmla="*/ 1 h 153"/>
                  <a:gd name="T10" fmla="*/ 185 w 195"/>
                  <a:gd name="T11" fmla="*/ 6 h 153"/>
                  <a:gd name="T12" fmla="*/ 185 w 195"/>
                  <a:gd name="T13" fmla="*/ 16 h 153"/>
                  <a:gd name="T14" fmla="*/ 171 w 195"/>
                  <a:gd name="T15" fmla="*/ 46 h 153"/>
                  <a:gd name="T16" fmla="*/ 174 w 195"/>
                  <a:gd name="T17" fmla="*/ 68 h 153"/>
                  <a:gd name="T18" fmla="*/ 177 w 195"/>
                  <a:gd name="T19" fmla="*/ 81 h 153"/>
                  <a:gd name="T20" fmla="*/ 168 w 195"/>
                  <a:gd name="T21" fmla="*/ 95 h 153"/>
                  <a:gd name="T22" fmla="*/ 169 w 195"/>
                  <a:gd name="T23" fmla="*/ 106 h 153"/>
                  <a:gd name="T24" fmla="*/ 195 w 195"/>
                  <a:gd name="T25" fmla="*/ 116 h 153"/>
                  <a:gd name="T26" fmla="*/ 188 w 195"/>
                  <a:gd name="T27" fmla="*/ 129 h 153"/>
                  <a:gd name="T28" fmla="*/ 176 w 195"/>
                  <a:gd name="T29" fmla="*/ 127 h 153"/>
                  <a:gd name="T30" fmla="*/ 171 w 195"/>
                  <a:gd name="T31" fmla="*/ 149 h 153"/>
                  <a:gd name="T32" fmla="*/ 158 w 195"/>
                  <a:gd name="T33" fmla="*/ 146 h 153"/>
                  <a:gd name="T34" fmla="*/ 142 w 195"/>
                  <a:gd name="T35" fmla="*/ 153 h 153"/>
                  <a:gd name="T36" fmla="*/ 118 w 195"/>
                  <a:gd name="T37" fmla="*/ 140 h 153"/>
                  <a:gd name="T38" fmla="*/ 102 w 195"/>
                  <a:gd name="T39" fmla="*/ 130 h 153"/>
                  <a:gd name="T40" fmla="*/ 80 w 195"/>
                  <a:gd name="T41" fmla="*/ 122 h 153"/>
                  <a:gd name="T42" fmla="*/ 53 w 195"/>
                  <a:gd name="T43" fmla="*/ 133 h 153"/>
                  <a:gd name="T44" fmla="*/ 42 w 195"/>
                  <a:gd name="T45" fmla="*/ 140 h 153"/>
                  <a:gd name="T46" fmla="*/ 47 w 195"/>
                  <a:gd name="T47" fmla="*/ 100 h 153"/>
                  <a:gd name="T48" fmla="*/ 34 w 195"/>
                  <a:gd name="T49" fmla="*/ 105 h 153"/>
                  <a:gd name="T50" fmla="*/ 24 w 195"/>
                  <a:gd name="T51" fmla="*/ 103 h 153"/>
                  <a:gd name="T52" fmla="*/ 15 w 195"/>
                  <a:gd name="T53" fmla="*/ 103 h 153"/>
                  <a:gd name="T54" fmla="*/ 7 w 195"/>
                  <a:gd name="T55" fmla="*/ 89 h 153"/>
                  <a:gd name="T56" fmla="*/ 7 w 195"/>
                  <a:gd name="T57" fmla="*/ 75 h 153"/>
                  <a:gd name="T58" fmla="*/ 13 w 195"/>
                  <a:gd name="T59" fmla="*/ 70 h 153"/>
                  <a:gd name="T60" fmla="*/ 4 w 195"/>
                  <a:gd name="T61" fmla="*/ 60 h 153"/>
                  <a:gd name="T62" fmla="*/ 4 w 195"/>
                  <a:gd name="T63" fmla="*/ 54 h 153"/>
                  <a:gd name="T64" fmla="*/ 4 w 195"/>
                  <a:gd name="T65" fmla="*/ 39 h 153"/>
                  <a:gd name="T66" fmla="*/ 24 w 195"/>
                  <a:gd name="T67" fmla="*/ 30 h 153"/>
                  <a:gd name="T68" fmla="*/ 27 w 195"/>
                  <a:gd name="T69" fmla="*/ 24 h 153"/>
                  <a:gd name="T70" fmla="*/ 37 w 195"/>
                  <a:gd name="T71" fmla="*/ 17 h 153"/>
                  <a:gd name="T72" fmla="*/ 53 w 195"/>
                  <a:gd name="T73" fmla="*/ 11 h 153"/>
                  <a:gd name="T74" fmla="*/ 74 w 195"/>
                  <a:gd name="T75" fmla="*/ 12 h 153"/>
                  <a:gd name="T76" fmla="*/ 77 w 195"/>
                  <a:gd name="T77" fmla="*/ 4 h 1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95"/>
                  <a:gd name="T118" fmla="*/ 0 h 153"/>
                  <a:gd name="T119" fmla="*/ 195 w 195"/>
                  <a:gd name="T120" fmla="*/ 153 h 1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95" h="153">
                    <a:moveTo>
                      <a:pt x="83" y="3"/>
                    </a:moveTo>
                    <a:lnTo>
                      <a:pt x="85" y="0"/>
                    </a:lnTo>
                    <a:lnTo>
                      <a:pt x="90" y="4"/>
                    </a:lnTo>
                    <a:lnTo>
                      <a:pt x="96" y="3"/>
                    </a:lnTo>
                    <a:lnTo>
                      <a:pt x="125" y="6"/>
                    </a:lnTo>
                    <a:lnTo>
                      <a:pt x="128" y="11"/>
                    </a:lnTo>
                    <a:lnTo>
                      <a:pt x="136" y="12"/>
                    </a:lnTo>
                    <a:lnTo>
                      <a:pt x="168" y="11"/>
                    </a:lnTo>
                    <a:lnTo>
                      <a:pt x="174" y="6"/>
                    </a:lnTo>
                    <a:lnTo>
                      <a:pt x="176" y="1"/>
                    </a:lnTo>
                    <a:lnTo>
                      <a:pt x="180" y="1"/>
                    </a:lnTo>
                    <a:lnTo>
                      <a:pt x="185" y="6"/>
                    </a:lnTo>
                    <a:lnTo>
                      <a:pt x="187" y="11"/>
                    </a:lnTo>
                    <a:lnTo>
                      <a:pt x="185" y="16"/>
                    </a:lnTo>
                    <a:lnTo>
                      <a:pt x="179" y="25"/>
                    </a:lnTo>
                    <a:lnTo>
                      <a:pt x="171" y="46"/>
                    </a:lnTo>
                    <a:lnTo>
                      <a:pt x="174" y="55"/>
                    </a:lnTo>
                    <a:lnTo>
                      <a:pt x="174" y="68"/>
                    </a:lnTo>
                    <a:lnTo>
                      <a:pt x="177" y="76"/>
                    </a:lnTo>
                    <a:lnTo>
                      <a:pt x="177" y="81"/>
                    </a:lnTo>
                    <a:lnTo>
                      <a:pt x="177" y="86"/>
                    </a:lnTo>
                    <a:lnTo>
                      <a:pt x="168" y="95"/>
                    </a:lnTo>
                    <a:lnTo>
                      <a:pt x="166" y="102"/>
                    </a:lnTo>
                    <a:lnTo>
                      <a:pt x="169" y="106"/>
                    </a:lnTo>
                    <a:lnTo>
                      <a:pt x="185" y="105"/>
                    </a:lnTo>
                    <a:lnTo>
                      <a:pt x="195" y="116"/>
                    </a:lnTo>
                    <a:lnTo>
                      <a:pt x="195" y="127"/>
                    </a:lnTo>
                    <a:lnTo>
                      <a:pt x="188" y="129"/>
                    </a:lnTo>
                    <a:lnTo>
                      <a:pt x="174" y="116"/>
                    </a:lnTo>
                    <a:lnTo>
                      <a:pt x="176" y="127"/>
                    </a:lnTo>
                    <a:lnTo>
                      <a:pt x="169" y="145"/>
                    </a:lnTo>
                    <a:lnTo>
                      <a:pt x="171" y="149"/>
                    </a:lnTo>
                    <a:lnTo>
                      <a:pt x="158" y="146"/>
                    </a:lnTo>
                    <a:lnTo>
                      <a:pt x="147" y="149"/>
                    </a:lnTo>
                    <a:lnTo>
                      <a:pt x="142" y="153"/>
                    </a:lnTo>
                    <a:lnTo>
                      <a:pt x="136" y="153"/>
                    </a:lnTo>
                    <a:lnTo>
                      <a:pt x="118" y="140"/>
                    </a:lnTo>
                    <a:lnTo>
                      <a:pt x="114" y="133"/>
                    </a:lnTo>
                    <a:lnTo>
                      <a:pt x="102" y="130"/>
                    </a:lnTo>
                    <a:lnTo>
                      <a:pt x="93" y="124"/>
                    </a:lnTo>
                    <a:lnTo>
                      <a:pt x="80" y="122"/>
                    </a:lnTo>
                    <a:lnTo>
                      <a:pt x="61" y="126"/>
                    </a:lnTo>
                    <a:lnTo>
                      <a:pt x="53" y="133"/>
                    </a:lnTo>
                    <a:lnTo>
                      <a:pt x="47" y="135"/>
                    </a:lnTo>
                    <a:lnTo>
                      <a:pt x="42" y="140"/>
                    </a:lnTo>
                    <a:lnTo>
                      <a:pt x="47" y="105"/>
                    </a:lnTo>
                    <a:lnTo>
                      <a:pt x="47" y="100"/>
                    </a:lnTo>
                    <a:lnTo>
                      <a:pt x="35" y="100"/>
                    </a:lnTo>
                    <a:lnTo>
                      <a:pt x="34" y="105"/>
                    </a:lnTo>
                    <a:lnTo>
                      <a:pt x="29" y="110"/>
                    </a:lnTo>
                    <a:lnTo>
                      <a:pt x="24" y="103"/>
                    </a:lnTo>
                    <a:lnTo>
                      <a:pt x="20" y="105"/>
                    </a:lnTo>
                    <a:lnTo>
                      <a:pt x="15" y="103"/>
                    </a:lnTo>
                    <a:lnTo>
                      <a:pt x="12" y="95"/>
                    </a:lnTo>
                    <a:lnTo>
                      <a:pt x="7" y="89"/>
                    </a:lnTo>
                    <a:lnTo>
                      <a:pt x="5" y="81"/>
                    </a:lnTo>
                    <a:lnTo>
                      <a:pt x="7" y="75"/>
                    </a:lnTo>
                    <a:lnTo>
                      <a:pt x="15" y="73"/>
                    </a:lnTo>
                    <a:lnTo>
                      <a:pt x="13" y="70"/>
                    </a:lnTo>
                    <a:lnTo>
                      <a:pt x="4" y="70"/>
                    </a:lnTo>
                    <a:lnTo>
                      <a:pt x="4" y="60"/>
                    </a:lnTo>
                    <a:lnTo>
                      <a:pt x="5" y="57"/>
                    </a:lnTo>
                    <a:lnTo>
                      <a:pt x="4" y="54"/>
                    </a:lnTo>
                    <a:lnTo>
                      <a:pt x="0" y="54"/>
                    </a:lnTo>
                    <a:lnTo>
                      <a:pt x="4" y="39"/>
                    </a:lnTo>
                    <a:lnTo>
                      <a:pt x="5" y="36"/>
                    </a:lnTo>
                    <a:lnTo>
                      <a:pt x="24" y="30"/>
                    </a:lnTo>
                    <a:lnTo>
                      <a:pt x="24" y="27"/>
                    </a:lnTo>
                    <a:lnTo>
                      <a:pt x="27" y="24"/>
                    </a:lnTo>
                    <a:lnTo>
                      <a:pt x="32" y="22"/>
                    </a:lnTo>
                    <a:lnTo>
                      <a:pt x="37" y="17"/>
                    </a:lnTo>
                    <a:lnTo>
                      <a:pt x="51" y="17"/>
                    </a:lnTo>
                    <a:lnTo>
                      <a:pt x="53" y="11"/>
                    </a:lnTo>
                    <a:lnTo>
                      <a:pt x="59" y="14"/>
                    </a:lnTo>
                    <a:lnTo>
                      <a:pt x="74" y="12"/>
                    </a:lnTo>
                    <a:lnTo>
                      <a:pt x="78" y="9"/>
                    </a:lnTo>
                    <a:lnTo>
                      <a:pt x="77" y="4"/>
                    </a:lnTo>
                    <a:lnTo>
                      <a:pt x="83" y="3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4" name="Freeform 568">
                <a:extLst>
                  <a:ext uri="{FF2B5EF4-FFF2-40B4-BE49-F238E27FC236}">
                    <a16:creationId xmlns:a16="http://schemas.microsoft.com/office/drawing/2014/main" id="{432011D6-568C-6262-ACB1-BD4A3DAC5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1885"/>
                <a:ext cx="195" cy="153"/>
              </a:xfrm>
              <a:custGeom>
                <a:avLst/>
                <a:gdLst>
                  <a:gd name="T0" fmla="*/ 85 w 195"/>
                  <a:gd name="T1" fmla="*/ 0 h 153"/>
                  <a:gd name="T2" fmla="*/ 96 w 195"/>
                  <a:gd name="T3" fmla="*/ 3 h 153"/>
                  <a:gd name="T4" fmla="*/ 128 w 195"/>
                  <a:gd name="T5" fmla="*/ 11 h 153"/>
                  <a:gd name="T6" fmla="*/ 168 w 195"/>
                  <a:gd name="T7" fmla="*/ 11 h 153"/>
                  <a:gd name="T8" fmla="*/ 176 w 195"/>
                  <a:gd name="T9" fmla="*/ 1 h 153"/>
                  <a:gd name="T10" fmla="*/ 185 w 195"/>
                  <a:gd name="T11" fmla="*/ 6 h 153"/>
                  <a:gd name="T12" fmla="*/ 185 w 195"/>
                  <a:gd name="T13" fmla="*/ 16 h 153"/>
                  <a:gd name="T14" fmla="*/ 171 w 195"/>
                  <a:gd name="T15" fmla="*/ 46 h 153"/>
                  <a:gd name="T16" fmla="*/ 174 w 195"/>
                  <a:gd name="T17" fmla="*/ 68 h 153"/>
                  <a:gd name="T18" fmla="*/ 177 w 195"/>
                  <a:gd name="T19" fmla="*/ 81 h 153"/>
                  <a:gd name="T20" fmla="*/ 168 w 195"/>
                  <a:gd name="T21" fmla="*/ 95 h 153"/>
                  <a:gd name="T22" fmla="*/ 169 w 195"/>
                  <a:gd name="T23" fmla="*/ 106 h 153"/>
                  <a:gd name="T24" fmla="*/ 195 w 195"/>
                  <a:gd name="T25" fmla="*/ 116 h 153"/>
                  <a:gd name="T26" fmla="*/ 188 w 195"/>
                  <a:gd name="T27" fmla="*/ 129 h 153"/>
                  <a:gd name="T28" fmla="*/ 176 w 195"/>
                  <a:gd name="T29" fmla="*/ 127 h 153"/>
                  <a:gd name="T30" fmla="*/ 171 w 195"/>
                  <a:gd name="T31" fmla="*/ 149 h 153"/>
                  <a:gd name="T32" fmla="*/ 158 w 195"/>
                  <a:gd name="T33" fmla="*/ 146 h 153"/>
                  <a:gd name="T34" fmla="*/ 142 w 195"/>
                  <a:gd name="T35" fmla="*/ 153 h 153"/>
                  <a:gd name="T36" fmla="*/ 118 w 195"/>
                  <a:gd name="T37" fmla="*/ 140 h 153"/>
                  <a:gd name="T38" fmla="*/ 102 w 195"/>
                  <a:gd name="T39" fmla="*/ 130 h 153"/>
                  <a:gd name="T40" fmla="*/ 80 w 195"/>
                  <a:gd name="T41" fmla="*/ 122 h 153"/>
                  <a:gd name="T42" fmla="*/ 53 w 195"/>
                  <a:gd name="T43" fmla="*/ 133 h 153"/>
                  <a:gd name="T44" fmla="*/ 42 w 195"/>
                  <a:gd name="T45" fmla="*/ 140 h 153"/>
                  <a:gd name="T46" fmla="*/ 47 w 195"/>
                  <a:gd name="T47" fmla="*/ 100 h 153"/>
                  <a:gd name="T48" fmla="*/ 34 w 195"/>
                  <a:gd name="T49" fmla="*/ 105 h 153"/>
                  <a:gd name="T50" fmla="*/ 24 w 195"/>
                  <a:gd name="T51" fmla="*/ 103 h 153"/>
                  <a:gd name="T52" fmla="*/ 15 w 195"/>
                  <a:gd name="T53" fmla="*/ 103 h 153"/>
                  <a:gd name="T54" fmla="*/ 7 w 195"/>
                  <a:gd name="T55" fmla="*/ 89 h 153"/>
                  <a:gd name="T56" fmla="*/ 7 w 195"/>
                  <a:gd name="T57" fmla="*/ 75 h 153"/>
                  <a:gd name="T58" fmla="*/ 13 w 195"/>
                  <a:gd name="T59" fmla="*/ 70 h 153"/>
                  <a:gd name="T60" fmla="*/ 4 w 195"/>
                  <a:gd name="T61" fmla="*/ 60 h 153"/>
                  <a:gd name="T62" fmla="*/ 4 w 195"/>
                  <a:gd name="T63" fmla="*/ 54 h 153"/>
                  <a:gd name="T64" fmla="*/ 4 w 195"/>
                  <a:gd name="T65" fmla="*/ 39 h 153"/>
                  <a:gd name="T66" fmla="*/ 24 w 195"/>
                  <a:gd name="T67" fmla="*/ 30 h 153"/>
                  <a:gd name="T68" fmla="*/ 27 w 195"/>
                  <a:gd name="T69" fmla="*/ 24 h 153"/>
                  <a:gd name="T70" fmla="*/ 37 w 195"/>
                  <a:gd name="T71" fmla="*/ 17 h 153"/>
                  <a:gd name="T72" fmla="*/ 53 w 195"/>
                  <a:gd name="T73" fmla="*/ 11 h 153"/>
                  <a:gd name="T74" fmla="*/ 74 w 195"/>
                  <a:gd name="T75" fmla="*/ 12 h 153"/>
                  <a:gd name="T76" fmla="*/ 77 w 195"/>
                  <a:gd name="T77" fmla="*/ 4 h 1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95"/>
                  <a:gd name="T118" fmla="*/ 0 h 153"/>
                  <a:gd name="T119" fmla="*/ 195 w 195"/>
                  <a:gd name="T120" fmla="*/ 153 h 1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95" h="153">
                    <a:moveTo>
                      <a:pt x="83" y="3"/>
                    </a:moveTo>
                    <a:lnTo>
                      <a:pt x="85" y="0"/>
                    </a:lnTo>
                    <a:lnTo>
                      <a:pt x="90" y="4"/>
                    </a:lnTo>
                    <a:lnTo>
                      <a:pt x="96" y="3"/>
                    </a:lnTo>
                    <a:lnTo>
                      <a:pt x="125" y="6"/>
                    </a:lnTo>
                    <a:lnTo>
                      <a:pt x="128" y="11"/>
                    </a:lnTo>
                    <a:lnTo>
                      <a:pt x="136" y="12"/>
                    </a:lnTo>
                    <a:lnTo>
                      <a:pt x="168" y="11"/>
                    </a:lnTo>
                    <a:lnTo>
                      <a:pt x="174" y="6"/>
                    </a:lnTo>
                    <a:lnTo>
                      <a:pt x="176" y="1"/>
                    </a:lnTo>
                    <a:lnTo>
                      <a:pt x="180" y="1"/>
                    </a:lnTo>
                    <a:lnTo>
                      <a:pt x="185" y="6"/>
                    </a:lnTo>
                    <a:lnTo>
                      <a:pt x="187" y="11"/>
                    </a:lnTo>
                    <a:lnTo>
                      <a:pt x="185" y="16"/>
                    </a:lnTo>
                    <a:lnTo>
                      <a:pt x="179" y="25"/>
                    </a:lnTo>
                    <a:lnTo>
                      <a:pt x="171" y="46"/>
                    </a:lnTo>
                    <a:lnTo>
                      <a:pt x="174" y="55"/>
                    </a:lnTo>
                    <a:lnTo>
                      <a:pt x="174" y="68"/>
                    </a:lnTo>
                    <a:lnTo>
                      <a:pt x="177" y="76"/>
                    </a:lnTo>
                    <a:lnTo>
                      <a:pt x="177" y="81"/>
                    </a:lnTo>
                    <a:lnTo>
                      <a:pt x="177" y="86"/>
                    </a:lnTo>
                    <a:lnTo>
                      <a:pt x="168" y="95"/>
                    </a:lnTo>
                    <a:lnTo>
                      <a:pt x="166" y="102"/>
                    </a:lnTo>
                    <a:lnTo>
                      <a:pt x="169" y="106"/>
                    </a:lnTo>
                    <a:lnTo>
                      <a:pt x="185" y="105"/>
                    </a:lnTo>
                    <a:lnTo>
                      <a:pt x="195" y="116"/>
                    </a:lnTo>
                    <a:lnTo>
                      <a:pt x="195" y="127"/>
                    </a:lnTo>
                    <a:lnTo>
                      <a:pt x="188" y="129"/>
                    </a:lnTo>
                    <a:lnTo>
                      <a:pt x="174" y="116"/>
                    </a:lnTo>
                    <a:lnTo>
                      <a:pt x="176" y="127"/>
                    </a:lnTo>
                    <a:lnTo>
                      <a:pt x="169" y="145"/>
                    </a:lnTo>
                    <a:lnTo>
                      <a:pt x="171" y="149"/>
                    </a:lnTo>
                    <a:lnTo>
                      <a:pt x="158" y="146"/>
                    </a:lnTo>
                    <a:lnTo>
                      <a:pt x="147" y="149"/>
                    </a:lnTo>
                    <a:lnTo>
                      <a:pt x="142" y="153"/>
                    </a:lnTo>
                    <a:lnTo>
                      <a:pt x="136" y="153"/>
                    </a:lnTo>
                    <a:lnTo>
                      <a:pt x="118" y="140"/>
                    </a:lnTo>
                    <a:lnTo>
                      <a:pt x="114" y="133"/>
                    </a:lnTo>
                    <a:lnTo>
                      <a:pt x="102" y="130"/>
                    </a:lnTo>
                    <a:lnTo>
                      <a:pt x="93" y="124"/>
                    </a:lnTo>
                    <a:lnTo>
                      <a:pt x="80" y="122"/>
                    </a:lnTo>
                    <a:lnTo>
                      <a:pt x="61" y="126"/>
                    </a:lnTo>
                    <a:lnTo>
                      <a:pt x="53" y="133"/>
                    </a:lnTo>
                    <a:lnTo>
                      <a:pt x="47" y="135"/>
                    </a:lnTo>
                    <a:lnTo>
                      <a:pt x="42" y="140"/>
                    </a:lnTo>
                    <a:lnTo>
                      <a:pt x="47" y="105"/>
                    </a:lnTo>
                    <a:lnTo>
                      <a:pt x="47" y="100"/>
                    </a:lnTo>
                    <a:lnTo>
                      <a:pt x="35" y="100"/>
                    </a:lnTo>
                    <a:lnTo>
                      <a:pt x="34" y="105"/>
                    </a:lnTo>
                    <a:lnTo>
                      <a:pt x="29" y="110"/>
                    </a:lnTo>
                    <a:lnTo>
                      <a:pt x="24" y="103"/>
                    </a:lnTo>
                    <a:lnTo>
                      <a:pt x="20" y="105"/>
                    </a:lnTo>
                    <a:lnTo>
                      <a:pt x="15" y="103"/>
                    </a:lnTo>
                    <a:lnTo>
                      <a:pt x="12" y="95"/>
                    </a:lnTo>
                    <a:lnTo>
                      <a:pt x="7" y="89"/>
                    </a:lnTo>
                    <a:lnTo>
                      <a:pt x="5" y="81"/>
                    </a:lnTo>
                    <a:lnTo>
                      <a:pt x="7" y="75"/>
                    </a:lnTo>
                    <a:lnTo>
                      <a:pt x="15" y="73"/>
                    </a:lnTo>
                    <a:lnTo>
                      <a:pt x="13" y="70"/>
                    </a:lnTo>
                    <a:lnTo>
                      <a:pt x="4" y="70"/>
                    </a:lnTo>
                    <a:lnTo>
                      <a:pt x="4" y="60"/>
                    </a:lnTo>
                    <a:lnTo>
                      <a:pt x="5" y="57"/>
                    </a:lnTo>
                    <a:lnTo>
                      <a:pt x="4" y="54"/>
                    </a:lnTo>
                    <a:lnTo>
                      <a:pt x="0" y="54"/>
                    </a:lnTo>
                    <a:lnTo>
                      <a:pt x="4" y="39"/>
                    </a:lnTo>
                    <a:lnTo>
                      <a:pt x="5" y="36"/>
                    </a:lnTo>
                    <a:lnTo>
                      <a:pt x="24" y="30"/>
                    </a:lnTo>
                    <a:lnTo>
                      <a:pt x="24" y="27"/>
                    </a:lnTo>
                    <a:lnTo>
                      <a:pt x="27" y="24"/>
                    </a:lnTo>
                    <a:lnTo>
                      <a:pt x="32" y="22"/>
                    </a:lnTo>
                    <a:lnTo>
                      <a:pt x="37" y="17"/>
                    </a:lnTo>
                    <a:lnTo>
                      <a:pt x="51" y="17"/>
                    </a:lnTo>
                    <a:lnTo>
                      <a:pt x="53" y="11"/>
                    </a:lnTo>
                    <a:lnTo>
                      <a:pt x="59" y="14"/>
                    </a:lnTo>
                    <a:lnTo>
                      <a:pt x="74" y="12"/>
                    </a:lnTo>
                    <a:lnTo>
                      <a:pt x="78" y="9"/>
                    </a:lnTo>
                    <a:lnTo>
                      <a:pt x="77" y="4"/>
                    </a:lnTo>
                    <a:lnTo>
                      <a:pt x="83" y="3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5" name="Freeform 569">
                <a:extLst>
                  <a:ext uri="{FF2B5EF4-FFF2-40B4-BE49-F238E27FC236}">
                    <a16:creationId xmlns:a16="http://schemas.microsoft.com/office/drawing/2014/main" id="{54071868-BA5D-1588-3549-8B4820A09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216"/>
                <a:ext cx="429" cy="572"/>
              </a:xfrm>
              <a:custGeom>
                <a:avLst/>
                <a:gdLst>
                  <a:gd name="T0" fmla="*/ 261 w 429"/>
                  <a:gd name="T1" fmla="*/ 70 h 572"/>
                  <a:gd name="T2" fmla="*/ 274 w 429"/>
                  <a:gd name="T3" fmla="*/ 56 h 572"/>
                  <a:gd name="T4" fmla="*/ 252 w 429"/>
                  <a:gd name="T5" fmla="*/ 54 h 572"/>
                  <a:gd name="T6" fmla="*/ 236 w 429"/>
                  <a:gd name="T7" fmla="*/ 48 h 572"/>
                  <a:gd name="T8" fmla="*/ 226 w 429"/>
                  <a:gd name="T9" fmla="*/ 40 h 572"/>
                  <a:gd name="T10" fmla="*/ 231 w 429"/>
                  <a:gd name="T11" fmla="*/ 24 h 572"/>
                  <a:gd name="T12" fmla="*/ 210 w 429"/>
                  <a:gd name="T13" fmla="*/ 10 h 572"/>
                  <a:gd name="T14" fmla="*/ 186 w 429"/>
                  <a:gd name="T15" fmla="*/ 0 h 572"/>
                  <a:gd name="T16" fmla="*/ 188 w 429"/>
                  <a:gd name="T17" fmla="*/ 32 h 572"/>
                  <a:gd name="T18" fmla="*/ 172 w 429"/>
                  <a:gd name="T19" fmla="*/ 43 h 572"/>
                  <a:gd name="T20" fmla="*/ 178 w 429"/>
                  <a:gd name="T21" fmla="*/ 51 h 572"/>
                  <a:gd name="T22" fmla="*/ 182 w 429"/>
                  <a:gd name="T23" fmla="*/ 64 h 572"/>
                  <a:gd name="T24" fmla="*/ 186 w 429"/>
                  <a:gd name="T25" fmla="*/ 78 h 572"/>
                  <a:gd name="T26" fmla="*/ 161 w 429"/>
                  <a:gd name="T27" fmla="*/ 86 h 572"/>
                  <a:gd name="T28" fmla="*/ 155 w 429"/>
                  <a:gd name="T29" fmla="*/ 100 h 572"/>
                  <a:gd name="T30" fmla="*/ 140 w 429"/>
                  <a:gd name="T31" fmla="*/ 105 h 572"/>
                  <a:gd name="T32" fmla="*/ 126 w 429"/>
                  <a:gd name="T33" fmla="*/ 83 h 572"/>
                  <a:gd name="T34" fmla="*/ 96 w 429"/>
                  <a:gd name="T35" fmla="*/ 91 h 572"/>
                  <a:gd name="T36" fmla="*/ 100 w 429"/>
                  <a:gd name="T37" fmla="*/ 104 h 572"/>
                  <a:gd name="T38" fmla="*/ 107 w 429"/>
                  <a:gd name="T39" fmla="*/ 118 h 572"/>
                  <a:gd name="T40" fmla="*/ 75 w 429"/>
                  <a:gd name="T41" fmla="*/ 147 h 572"/>
                  <a:gd name="T42" fmla="*/ 76 w 429"/>
                  <a:gd name="T43" fmla="*/ 171 h 572"/>
                  <a:gd name="T44" fmla="*/ 57 w 429"/>
                  <a:gd name="T45" fmla="*/ 191 h 572"/>
                  <a:gd name="T46" fmla="*/ 41 w 429"/>
                  <a:gd name="T47" fmla="*/ 209 h 572"/>
                  <a:gd name="T48" fmla="*/ 14 w 429"/>
                  <a:gd name="T49" fmla="*/ 255 h 572"/>
                  <a:gd name="T50" fmla="*/ 8 w 429"/>
                  <a:gd name="T51" fmla="*/ 282 h 572"/>
                  <a:gd name="T52" fmla="*/ 10 w 429"/>
                  <a:gd name="T53" fmla="*/ 303 h 572"/>
                  <a:gd name="T54" fmla="*/ 0 w 429"/>
                  <a:gd name="T55" fmla="*/ 332 h 572"/>
                  <a:gd name="T56" fmla="*/ 3 w 429"/>
                  <a:gd name="T57" fmla="*/ 349 h 572"/>
                  <a:gd name="T58" fmla="*/ 2 w 429"/>
                  <a:gd name="T59" fmla="*/ 378 h 572"/>
                  <a:gd name="T60" fmla="*/ 81 w 429"/>
                  <a:gd name="T61" fmla="*/ 437 h 572"/>
                  <a:gd name="T62" fmla="*/ 43 w 429"/>
                  <a:gd name="T63" fmla="*/ 496 h 572"/>
                  <a:gd name="T64" fmla="*/ 46 w 429"/>
                  <a:gd name="T65" fmla="*/ 540 h 572"/>
                  <a:gd name="T66" fmla="*/ 145 w 429"/>
                  <a:gd name="T67" fmla="*/ 555 h 572"/>
                  <a:gd name="T68" fmla="*/ 166 w 429"/>
                  <a:gd name="T69" fmla="*/ 567 h 572"/>
                  <a:gd name="T70" fmla="*/ 182 w 429"/>
                  <a:gd name="T71" fmla="*/ 564 h 572"/>
                  <a:gd name="T72" fmla="*/ 210 w 429"/>
                  <a:gd name="T73" fmla="*/ 571 h 572"/>
                  <a:gd name="T74" fmla="*/ 274 w 429"/>
                  <a:gd name="T75" fmla="*/ 563 h 572"/>
                  <a:gd name="T76" fmla="*/ 301 w 429"/>
                  <a:gd name="T77" fmla="*/ 564 h 572"/>
                  <a:gd name="T78" fmla="*/ 312 w 429"/>
                  <a:gd name="T79" fmla="*/ 561 h 572"/>
                  <a:gd name="T80" fmla="*/ 314 w 429"/>
                  <a:gd name="T81" fmla="*/ 521 h 572"/>
                  <a:gd name="T82" fmla="*/ 358 w 429"/>
                  <a:gd name="T83" fmla="*/ 494 h 572"/>
                  <a:gd name="T84" fmla="*/ 298 w 429"/>
                  <a:gd name="T85" fmla="*/ 387 h 572"/>
                  <a:gd name="T86" fmla="*/ 282 w 429"/>
                  <a:gd name="T87" fmla="*/ 363 h 572"/>
                  <a:gd name="T88" fmla="*/ 298 w 429"/>
                  <a:gd name="T89" fmla="*/ 373 h 572"/>
                  <a:gd name="T90" fmla="*/ 355 w 429"/>
                  <a:gd name="T91" fmla="*/ 338 h 572"/>
                  <a:gd name="T92" fmla="*/ 401 w 429"/>
                  <a:gd name="T93" fmla="*/ 312 h 572"/>
                  <a:gd name="T94" fmla="*/ 429 w 429"/>
                  <a:gd name="T95" fmla="*/ 293 h 572"/>
                  <a:gd name="T96" fmla="*/ 413 w 429"/>
                  <a:gd name="T97" fmla="*/ 193 h 572"/>
                  <a:gd name="T98" fmla="*/ 411 w 429"/>
                  <a:gd name="T99" fmla="*/ 158 h 572"/>
                  <a:gd name="T100" fmla="*/ 390 w 429"/>
                  <a:gd name="T101" fmla="*/ 105 h 572"/>
                  <a:gd name="T102" fmla="*/ 376 w 429"/>
                  <a:gd name="T103" fmla="*/ 83 h 572"/>
                  <a:gd name="T104" fmla="*/ 368 w 429"/>
                  <a:gd name="T105" fmla="*/ 72 h 572"/>
                  <a:gd name="T106" fmla="*/ 338 w 429"/>
                  <a:gd name="T107" fmla="*/ 64 h 572"/>
                  <a:gd name="T108" fmla="*/ 347 w 429"/>
                  <a:gd name="T109" fmla="*/ 54 h 572"/>
                  <a:gd name="T110" fmla="*/ 323 w 429"/>
                  <a:gd name="T111" fmla="*/ 65 h 572"/>
                  <a:gd name="T112" fmla="*/ 315 w 429"/>
                  <a:gd name="T113" fmla="*/ 70 h 572"/>
                  <a:gd name="T114" fmla="*/ 288 w 429"/>
                  <a:gd name="T115" fmla="*/ 86 h 572"/>
                  <a:gd name="T116" fmla="*/ 260 w 429"/>
                  <a:gd name="T117" fmla="*/ 86 h 57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29"/>
                  <a:gd name="T178" fmla="*/ 0 h 572"/>
                  <a:gd name="T179" fmla="*/ 429 w 429"/>
                  <a:gd name="T180" fmla="*/ 572 h 57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29" h="572">
                    <a:moveTo>
                      <a:pt x="260" y="81"/>
                    </a:moveTo>
                    <a:lnTo>
                      <a:pt x="258" y="78"/>
                    </a:lnTo>
                    <a:lnTo>
                      <a:pt x="261" y="70"/>
                    </a:lnTo>
                    <a:lnTo>
                      <a:pt x="268" y="67"/>
                    </a:lnTo>
                    <a:lnTo>
                      <a:pt x="272" y="62"/>
                    </a:lnTo>
                    <a:lnTo>
                      <a:pt x="274" y="56"/>
                    </a:lnTo>
                    <a:lnTo>
                      <a:pt x="271" y="51"/>
                    </a:lnTo>
                    <a:lnTo>
                      <a:pt x="258" y="54"/>
                    </a:lnTo>
                    <a:lnTo>
                      <a:pt x="252" y="54"/>
                    </a:lnTo>
                    <a:lnTo>
                      <a:pt x="250" y="48"/>
                    </a:lnTo>
                    <a:lnTo>
                      <a:pt x="241" y="43"/>
                    </a:lnTo>
                    <a:lnTo>
                      <a:pt x="236" y="48"/>
                    </a:lnTo>
                    <a:lnTo>
                      <a:pt x="233" y="48"/>
                    </a:lnTo>
                    <a:lnTo>
                      <a:pt x="233" y="42"/>
                    </a:lnTo>
                    <a:lnTo>
                      <a:pt x="226" y="40"/>
                    </a:lnTo>
                    <a:lnTo>
                      <a:pt x="225" y="37"/>
                    </a:lnTo>
                    <a:lnTo>
                      <a:pt x="229" y="32"/>
                    </a:lnTo>
                    <a:lnTo>
                      <a:pt x="231" y="24"/>
                    </a:lnTo>
                    <a:lnTo>
                      <a:pt x="228" y="16"/>
                    </a:lnTo>
                    <a:lnTo>
                      <a:pt x="217" y="10"/>
                    </a:lnTo>
                    <a:lnTo>
                      <a:pt x="210" y="10"/>
                    </a:lnTo>
                    <a:lnTo>
                      <a:pt x="212" y="5"/>
                    </a:lnTo>
                    <a:lnTo>
                      <a:pt x="204" y="8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178" y="8"/>
                    </a:lnTo>
                    <a:lnTo>
                      <a:pt x="188" y="32"/>
                    </a:lnTo>
                    <a:lnTo>
                      <a:pt x="177" y="37"/>
                    </a:lnTo>
                    <a:lnTo>
                      <a:pt x="177" y="38"/>
                    </a:lnTo>
                    <a:lnTo>
                      <a:pt x="172" y="43"/>
                    </a:lnTo>
                    <a:lnTo>
                      <a:pt x="177" y="43"/>
                    </a:lnTo>
                    <a:lnTo>
                      <a:pt x="180" y="46"/>
                    </a:lnTo>
                    <a:lnTo>
                      <a:pt x="178" y="51"/>
                    </a:lnTo>
                    <a:lnTo>
                      <a:pt x="180" y="56"/>
                    </a:lnTo>
                    <a:lnTo>
                      <a:pt x="183" y="61"/>
                    </a:lnTo>
                    <a:lnTo>
                      <a:pt x="182" y="64"/>
                    </a:lnTo>
                    <a:lnTo>
                      <a:pt x="178" y="64"/>
                    </a:lnTo>
                    <a:lnTo>
                      <a:pt x="177" y="70"/>
                    </a:lnTo>
                    <a:lnTo>
                      <a:pt x="186" y="78"/>
                    </a:lnTo>
                    <a:lnTo>
                      <a:pt x="185" y="80"/>
                    </a:lnTo>
                    <a:lnTo>
                      <a:pt x="166" y="78"/>
                    </a:lnTo>
                    <a:lnTo>
                      <a:pt x="161" y="86"/>
                    </a:lnTo>
                    <a:lnTo>
                      <a:pt x="158" y="100"/>
                    </a:lnTo>
                    <a:lnTo>
                      <a:pt x="159" y="118"/>
                    </a:lnTo>
                    <a:lnTo>
                      <a:pt x="155" y="100"/>
                    </a:lnTo>
                    <a:lnTo>
                      <a:pt x="148" y="97"/>
                    </a:lnTo>
                    <a:lnTo>
                      <a:pt x="147" y="105"/>
                    </a:lnTo>
                    <a:lnTo>
                      <a:pt x="140" y="105"/>
                    </a:lnTo>
                    <a:lnTo>
                      <a:pt x="140" y="96"/>
                    </a:lnTo>
                    <a:lnTo>
                      <a:pt x="137" y="86"/>
                    </a:lnTo>
                    <a:lnTo>
                      <a:pt x="126" y="83"/>
                    </a:lnTo>
                    <a:lnTo>
                      <a:pt x="102" y="83"/>
                    </a:lnTo>
                    <a:lnTo>
                      <a:pt x="99" y="89"/>
                    </a:lnTo>
                    <a:lnTo>
                      <a:pt x="96" y="91"/>
                    </a:lnTo>
                    <a:lnTo>
                      <a:pt x="92" y="97"/>
                    </a:lnTo>
                    <a:lnTo>
                      <a:pt x="92" y="99"/>
                    </a:lnTo>
                    <a:lnTo>
                      <a:pt x="100" y="104"/>
                    </a:lnTo>
                    <a:lnTo>
                      <a:pt x="107" y="112"/>
                    </a:lnTo>
                    <a:lnTo>
                      <a:pt x="107" y="120"/>
                    </a:lnTo>
                    <a:lnTo>
                      <a:pt x="107" y="118"/>
                    </a:lnTo>
                    <a:lnTo>
                      <a:pt x="104" y="110"/>
                    </a:lnTo>
                    <a:lnTo>
                      <a:pt x="91" y="112"/>
                    </a:lnTo>
                    <a:lnTo>
                      <a:pt x="75" y="147"/>
                    </a:lnTo>
                    <a:lnTo>
                      <a:pt x="62" y="153"/>
                    </a:lnTo>
                    <a:lnTo>
                      <a:pt x="62" y="161"/>
                    </a:lnTo>
                    <a:lnTo>
                      <a:pt x="76" y="171"/>
                    </a:lnTo>
                    <a:lnTo>
                      <a:pt x="73" y="180"/>
                    </a:lnTo>
                    <a:lnTo>
                      <a:pt x="65" y="187"/>
                    </a:lnTo>
                    <a:lnTo>
                      <a:pt x="57" y="191"/>
                    </a:lnTo>
                    <a:lnTo>
                      <a:pt x="53" y="201"/>
                    </a:lnTo>
                    <a:lnTo>
                      <a:pt x="48" y="209"/>
                    </a:lnTo>
                    <a:lnTo>
                      <a:pt x="41" y="209"/>
                    </a:lnTo>
                    <a:lnTo>
                      <a:pt x="32" y="202"/>
                    </a:lnTo>
                    <a:lnTo>
                      <a:pt x="22" y="201"/>
                    </a:lnTo>
                    <a:lnTo>
                      <a:pt x="14" y="255"/>
                    </a:lnTo>
                    <a:lnTo>
                      <a:pt x="8" y="261"/>
                    </a:lnTo>
                    <a:lnTo>
                      <a:pt x="6" y="266"/>
                    </a:lnTo>
                    <a:lnTo>
                      <a:pt x="8" y="282"/>
                    </a:lnTo>
                    <a:lnTo>
                      <a:pt x="6" y="287"/>
                    </a:lnTo>
                    <a:lnTo>
                      <a:pt x="10" y="293"/>
                    </a:lnTo>
                    <a:lnTo>
                      <a:pt x="10" y="303"/>
                    </a:lnTo>
                    <a:lnTo>
                      <a:pt x="13" y="312"/>
                    </a:lnTo>
                    <a:lnTo>
                      <a:pt x="11" y="319"/>
                    </a:lnTo>
                    <a:lnTo>
                      <a:pt x="0" y="332"/>
                    </a:lnTo>
                    <a:lnTo>
                      <a:pt x="6" y="336"/>
                    </a:lnTo>
                    <a:lnTo>
                      <a:pt x="3" y="343"/>
                    </a:lnTo>
                    <a:lnTo>
                      <a:pt x="3" y="349"/>
                    </a:lnTo>
                    <a:lnTo>
                      <a:pt x="6" y="363"/>
                    </a:lnTo>
                    <a:lnTo>
                      <a:pt x="6" y="373"/>
                    </a:lnTo>
                    <a:lnTo>
                      <a:pt x="2" y="378"/>
                    </a:lnTo>
                    <a:lnTo>
                      <a:pt x="16" y="397"/>
                    </a:lnTo>
                    <a:lnTo>
                      <a:pt x="19" y="408"/>
                    </a:lnTo>
                    <a:lnTo>
                      <a:pt x="81" y="437"/>
                    </a:lnTo>
                    <a:lnTo>
                      <a:pt x="78" y="446"/>
                    </a:lnTo>
                    <a:lnTo>
                      <a:pt x="59" y="464"/>
                    </a:lnTo>
                    <a:lnTo>
                      <a:pt x="43" y="496"/>
                    </a:lnTo>
                    <a:lnTo>
                      <a:pt x="38" y="531"/>
                    </a:lnTo>
                    <a:lnTo>
                      <a:pt x="40" y="532"/>
                    </a:lnTo>
                    <a:lnTo>
                      <a:pt x="46" y="540"/>
                    </a:lnTo>
                    <a:lnTo>
                      <a:pt x="102" y="540"/>
                    </a:lnTo>
                    <a:lnTo>
                      <a:pt x="135" y="558"/>
                    </a:lnTo>
                    <a:lnTo>
                      <a:pt x="145" y="555"/>
                    </a:lnTo>
                    <a:lnTo>
                      <a:pt x="153" y="556"/>
                    </a:lnTo>
                    <a:lnTo>
                      <a:pt x="161" y="559"/>
                    </a:lnTo>
                    <a:lnTo>
                      <a:pt x="166" y="567"/>
                    </a:lnTo>
                    <a:lnTo>
                      <a:pt x="174" y="572"/>
                    </a:lnTo>
                    <a:lnTo>
                      <a:pt x="178" y="571"/>
                    </a:lnTo>
                    <a:lnTo>
                      <a:pt x="182" y="564"/>
                    </a:lnTo>
                    <a:lnTo>
                      <a:pt x="190" y="559"/>
                    </a:lnTo>
                    <a:lnTo>
                      <a:pt x="199" y="563"/>
                    </a:lnTo>
                    <a:lnTo>
                      <a:pt x="210" y="571"/>
                    </a:lnTo>
                    <a:lnTo>
                      <a:pt x="223" y="572"/>
                    </a:lnTo>
                    <a:lnTo>
                      <a:pt x="242" y="563"/>
                    </a:lnTo>
                    <a:lnTo>
                      <a:pt x="274" y="563"/>
                    </a:lnTo>
                    <a:lnTo>
                      <a:pt x="277" y="558"/>
                    </a:lnTo>
                    <a:lnTo>
                      <a:pt x="288" y="563"/>
                    </a:lnTo>
                    <a:lnTo>
                      <a:pt x="301" y="564"/>
                    </a:lnTo>
                    <a:lnTo>
                      <a:pt x="304" y="571"/>
                    </a:lnTo>
                    <a:lnTo>
                      <a:pt x="312" y="569"/>
                    </a:lnTo>
                    <a:lnTo>
                      <a:pt x="312" y="561"/>
                    </a:lnTo>
                    <a:lnTo>
                      <a:pt x="307" y="547"/>
                    </a:lnTo>
                    <a:lnTo>
                      <a:pt x="307" y="531"/>
                    </a:lnTo>
                    <a:lnTo>
                      <a:pt x="314" y="521"/>
                    </a:lnTo>
                    <a:lnTo>
                      <a:pt x="335" y="515"/>
                    </a:lnTo>
                    <a:lnTo>
                      <a:pt x="343" y="499"/>
                    </a:lnTo>
                    <a:lnTo>
                      <a:pt x="358" y="494"/>
                    </a:lnTo>
                    <a:lnTo>
                      <a:pt x="360" y="486"/>
                    </a:lnTo>
                    <a:lnTo>
                      <a:pt x="296" y="414"/>
                    </a:lnTo>
                    <a:lnTo>
                      <a:pt x="298" y="387"/>
                    </a:lnTo>
                    <a:lnTo>
                      <a:pt x="287" y="381"/>
                    </a:lnTo>
                    <a:lnTo>
                      <a:pt x="280" y="371"/>
                    </a:lnTo>
                    <a:lnTo>
                      <a:pt x="282" y="363"/>
                    </a:lnTo>
                    <a:lnTo>
                      <a:pt x="284" y="360"/>
                    </a:lnTo>
                    <a:lnTo>
                      <a:pt x="296" y="373"/>
                    </a:lnTo>
                    <a:lnTo>
                      <a:pt x="298" y="373"/>
                    </a:lnTo>
                    <a:lnTo>
                      <a:pt x="303" y="362"/>
                    </a:lnTo>
                    <a:lnTo>
                      <a:pt x="349" y="348"/>
                    </a:lnTo>
                    <a:lnTo>
                      <a:pt x="355" y="338"/>
                    </a:lnTo>
                    <a:lnTo>
                      <a:pt x="389" y="330"/>
                    </a:lnTo>
                    <a:lnTo>
                      <a:pt x="394" y="311"/>
                    </a:lnTo>
                    <a:lnTo>
                      <a:pt x="401" y="312"/>
                    </a:lnTo>
                    <a:lnTo>
                      <a:pt x="413" y="332"/>
                    </a:lnTo>
                    <a:lnTo>
                      <a:pt x="419" y="333"/>
                    </a:lnTo>
                    <a:lnTo>
                      <a:pt x="429" y="293"/>
                    </a:lnTo>
                    <a:lnTo>
                      <a:pt x="429" y="289"/>
                    </a:lnTo>
                    <a:lnTo>
                      <a:pt x="416" y="273"/>
                    </a:lnTo>
                    <a:lnTo>
                      <a:pt x="413" y="193"/>
                    </a:lnTo>
                    <a:lnTo>
                      <a:pt x="401" y="183"/>
                    </a:lnTo>
                    <a:lnTo>
                      <a:pt x="401" y="177"/>
                    </a:lnTo>
                    <a:lnTo>
                      <a:pt x="411" y="158"/>
                    </a:lnTo>
                    <a:lnTo>
                      <a:pt x="414" y="134"/>
                    </a:lnTo>
                    <a:lnTo>
                      <a:pt x="408" y="113"/>
                    </a:lnTo>
                    <a:lnTo>
                      <a:pt x="390" y="105"/>
                    </a:lnTo>
                    <a:lnTo>
                      <a:pt x="389" y="94"/>
                    </a:lnTo>
                    <a:lnTo>
                      <a:pt x="384" y="83"/>
                    </a:lnTo>
                    <a:lnTo>
                      <a:pt x="376" y="83"/>
                    </a:lnTo>
                    <a:lnTo>
                      <a:pt x="371" y="78"/>
                    </a:lnTo>
                    <a:lnTo>
                      <a:pt x="370" y="77"/>
                    </a:lnTo>
                    <a:lnTo>
                      <a:pt x="368" y="72"/>
                    </a:lnTo>
                    <a:lnTo>
                      <a:pt x="362" y="67"/>
                    </a:lnTo>
                    <a:lnTo>
                      <a:pt x="358" y="61"/>
                    </a:lnTo>
                    <a:lnTo>
                      <a:pt x="338" y="64"/>
                    </a:lnTo>
                    <a:lnTo>
                      <a:pt x="333" y="67"/>
                    </a:lnTo>
                    <a:lnTo>
                      <a:pt x="335" y="62"/>
                    </a:lnTo>
                    <a:lnTo>
                      <a:pt x="347" y="54"/>
                    </a:lnTo>
                    <a:lnTo>
                      <a:pt x="343" y="54"/>
                    </a:lnTo>
                    <a:lnTo>
                      <a:pt x="336" y="54"/>
                    </a:lnTo>
                    <a:lnTo>
                      <a:pt x="323" y="65"/>
                    </a:lnTo>
                    <a:lnTo>
                      <a:pt x="319" y="73"/>
                    </a:lnTo>
                    <a:lnTo>
                      <a:pt x="315" y="75"/>
                    </a:lnTo>
                    <a:lnTo>
                      <a:pt x="315" y="70"/>
                    </a:lnTo>
                    <a:lnTo>
                      <a:pt x="301" y="72"/>
                    </a:lnTo>
                    <a:lnTo>
                      <a:pt x="287" y="81"/>
                    </a:lnTo>
                    <a:lnTo>
                      <a:pt x="288" y="86"/>
                    </a:lnTo>
                    <a:lnTo>
                      <a:pt x="282" y="85"/>
                    </a:lnTo>
                    <a:lnTo>
                      <a:pt x="272" y="81"/>
                    </a:lnTo>
                    <a:lnTo>
                      <a:pt x="260" y="86"/>
                    </a:lnTo>
                    <a:lnTo>
                      <a:pt x="260" y="81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6" name="Freeform 570">
                <a:extLst>
                  <a:ext uri="{FF2B5EF4-FFF2-40B4-BE49-F238E27FC236}">
                    <a16:creationId xmlns:a16="http://schemas.microsoft.com/office/drawing/2014/main" id="{AAC4E054-6676-8F4D-B69F-70DB137D5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216"/>
                <a:ext cx="429" cy="572"/>
              </a:xfrm>
              <a:custGeom>
                <a:avLst/>
                <a:gdLst>
                  <a:gd name="T0" fmla="*/ 261 w 429"/>
                  <a:gd name="T1" fmla="*/ 70 h 572"/>
                  <a:gd name="T2" fmla="*/ 274 w 429"/>
                  <a:gd name="T3" fmla="*/ 56 h 572"/>
                  <a:gd name="T4" fmla="*/ 252 w 429"/>
                  <a:gd name="T5" fmla="*/ 54 h 572"/>
                  <a:gd name="T6" fmla="*/ 236 w 429"/>
                  <a:gd name="T7" fmla="*/ 48 h 572"/>
                  <a:gd name="T8" fmla="*/ 226 w 429"/>
                  <a:gd name="T9" fmla="*/ 40 h 572"/>
                  <a:gd name="T10" fmla="*/ 231 w 429"/>
                  <a:gd name="T11" fmla="*/ 24 h 572"/>
                  <a:gd name="T12" fmla="*/ 210 w 429"/>
                  <a:gd name="T13" fmla="*/ 10 h 572"/>
                  <a:gd name="T14" fmla="*/ 186 w 429"/>
                  <a:gd name="T15" fmla="*/ 0 h 572"/>
                  <a:gd name="T16" fmla="*/ 188 w 429"/>
                  <a:gd name="T17" fmla="*/ 32 h 572"/>
                  <a:gd name="T18" fmla="*/ 172 w 429"/>
                  <a:gd name="T19" fmla="*/ 43 h 572"/>
                  <a:gd name="T20" fmla="*/ 178 w 429"/>
                  <a:gd name="T21" fmla="*/ 51 h 572"/>
                  <a:gd name="T22" fmla="*/ 182 w 429"/>
                  <a:gd name="T23" fmla="*/ 64 h 572"/>
                  <a:gd name="T24" fmla="*/ 186 w 429"/>
                  <a:gd name="T25" fmla="*/ 78 h 572"/>
                  <a:gd name="T26" fmla="*/ 161 w 429"/>
                  <a:gd name="T27" fmla="*/ 86 h 572"/>
                  <a:gd name="T28" fmla="*/ 155 w 429"/>
                  <a:gd name="T29" fmla="*/ 100 h 572"/>
                  <a:gd name="T30" fmla="*/ 140 w 429"/>
                  <a:gd name="T31" fmla="*/ 105 h 572"/>
                  <a:gd name="T32" fmla="*/ 126 w 429"/>
                  <a:gd name="T33" fmla="*/ 83 h 572"/>
                  <a:gd name="T34" fmla="*/ 96 w 429"/>
                  <a:gd name="T35" fmla="*/ 91 h 572"/>
                  <a:gd name="T36" fmla="*/ 100 w 429"/>
                  <a:gd name="T37" fmla="*/ 104 h 572"/>
                  <a:gd name="T38" fmla="*/ 107 w 429"/>
                  <a:gd name="T39" fmla="*/ 118 h 572"/>
                  <a:gd name="T40" fmla="*/ 75 w 429"/>
                  <a:gd name="T41" fmla="*/ 147 h 572"/>
                  <a:gd name="T42" fmla="*/ 76 w 429"/>
                  <a:gd name="T43" fmla="*/ 171 h 572"/>
                  <a:gd name="T44" fmla="*/ 57 w 429"/>
                  <a:gd name="T45" fmla="*/ 191 h 572"/>
                  <a:gd name="T46" fmla="*/ 41 w 429"/>
                  <a:gd name="T47" fmla="*/ 209 h 572"/>
                  <a:gd name="T48" fmla="*/ 14 w 429"/>
                  <a:gd name="T49" fmla="*/ 255 h 572"/>
                  <a:gd name="T50" fmla="*/ 8 w 429"/>
                  <a:gd name="T51" fmla="*/ 282 h 572"/>
                  <a:gd name="T52" fmla="*/ 10 w 429"/>
                  <a:gd name="T53" fmla="*/ 303 h 572"/>
                  <a:gd name="T54" fmla="*/ 0 w 429"/>
                  <a:gd name="T55" fmla="*/ 332 h 572"/>
                  <a:gd name="T56" fmla="*/ 3 w 429"/>
                  <a:gd name="T57" fmla="*/ 349 h 572"/>
                  <a:gd name="T58" fmla="*/ 2 w 429"/>
                  <a:gd name="T59" fmla="*/ 378 h 572"/>
                  <a:gd name="T60" fmla="*/ 81 w 429"/>
                  <a:gd name="T61" fmla="*/ 437 h 572"/>
                  <a:gd name="T62" fmla="*/ 43 w 429"/>
                  <a:gd name="T63" fmla="*/ 496 h 572"/>
                  <a:gd name="T64" fmla="*/ 46 w 429"/>
                  <a:gd name="T65" fmla="*/ 540 h 572"/>
                  <a:gd name="T66" fmla="*/ 145 w 429"/>
                  <a:gd name="T67" fmla="*/ 555 h 572"/>
                  <a:gd name="T68" fmla="*/ 166 w 429"/>
                  <a:gd name="T69" fmla="*/ 567 h 572"/>
                  <a:gd name="T70" fmla="*/ 182 w 429"/>
                  <a:gd name="T71" fmla="*/ 564 h 572"/>
                  <a:gd name="T72" fmla="*/ 210 w 429"/>
                  <a:gd name="T73" fmla="*/ 571 h 572"/>
                  <a:gd name="T74" fmla="*/ 274 w 429"/>
                  <a:gd name="T75" fmla="*/ 563 h 572"/>
                  <a:gd name="T76" fmla="*/ 301 w 429"/>
                  <a:gd name="T77" fmla="*/ 564 h 572"/>
                  <a:gd name="T78" fmla="*/ 312 w 429"/>
                  <a:gd name="T79" fmla="*/ 561 h 572"/>
                  <a:gd name="T80" fmla="*/ 314 w 429"/>
                  <a:gd name="T81" fmla="*/ 521 h 572"/>
                  <a:gd name="T82" fmla="*/ 358 w 429"/>
                  <a:gd name="T83" fmla="*/ 494 h 572"/>
                  <a:gd name="T84" fmla="*/ 298 w 429"/>
                  <a:gd name="T85" fmla="*/ 387 h 572"/>
                  <a:gd name="T86" fmla="*/ 282 w 429"/>
                  <a:gd name="T87" fmla="*/ 363 h 572"/>
                  <a:gd name="T88" fmla="*/ 298 w 429"/>
                  <a:gd name="T89" fmla="*/ 373 h 572"/>
                  <a:gd name="T90" fmla="*/ 355 w 429"/>
                  <a:gd name="T91" fmla="*/ 338 h 572"/>
                  <a:gd name="T92" fmla="*/ 401 w 429"/>
                  <a:gd name="T93" fmla="*/ 312 h 572"/>
                  <a:gd name="T94" fmla="*/ 429 w 429"/>
                  <a:gd name="T95" fmla="*/ 293 h 572"/>
                  <a:gd name="T96" fmla="*/ 413 w 429"/>
                  <a:gd name="T97" fmla="*/ 193 h 572"/>
                  <a:gd name="T98" fmla="*/ 411 w 429"/>
                  <a:gd name="T99" fmla="*/ 158 h 572"/>
                  <a:gd name="T100" fmla="*/ 390 w 429"/>
                  <a:gd name="T101" fmla="*/ 105 h 572"/>
                  <a:gd name="T102" fmla="*/ 376 w 429"/>
                  <a:gd name="T103" fmla="*/ 83 h 572"/>
                  <a:gd name="T104" fmla="*/ 368 w 429"/>
                  <a:gd name="T105" fmla="*/ 72 h 572"/>
                  <a:gd name="T106" fmla="*/ 338 w 429"/>
                  <a:gd name="T107" fmla="*/ 64 h 572"/>
                  <a:gd name="T108" fmla="*/ 347 w 429"/>
                  <a:gd name="T109" fmla="*/ 54 h 572"/>
                  <a:gd name="T110" fmla="*/ 323 w 429"/>
                  <a:gd name="T111" fmla="*/ 65 h 572"/>
                  <a:gd name="T112" fmla="*/ 315 w 429"/>
                  <a:gd name="T113" fmla="*/ 70 h 572"/>
                  <a:gd name="T114" fmla="*/ 288 w 429"/>
                  <a:gd name="T115" fmla="*/ 86 h 572"/>
                  <a:gd name="T116" fmla="*/ 260 w 429"/>
                  <a:gd name="T117" fmla="*/ 86 h 57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29"/>
                  <a:gd name="T178" fmla="*/ 0 h 572"/>
                  <a:gd name="T179" fmla="*/ 429 w 429"/>
                  <a:gd name="T180" fmla="*/ 572 h 57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29" h="572">
                    <a:moveTo>
                      <a:pt x="260" y="81"/>
                    </a:moveTo>
                    <a:lnTo>
                      <a:pt x="258" y="78"/>
                    </a:lnTo>
                    <a:lnTo>
                      <a:pt x="261" y="70"/>
                    </a:lnTo>
                    <a:lnTo>
                      <a:pt x="268" y="67"/>
                    </a:lnTo>
                    <a:lnTo>
                      <a:pt x="272" y="62"/>
                    </a:lnTo>
                    <a:lnTo>
                      <a:pt x="274" y="56"/>
                    </a:lnTo>
                    <a:lnTo>
                      <a:pt x="271" y="51"/>
                    </a:lnTo>
                    <a:lnTo>
                      <a:pt x="258" y="54"/>
                    </a:lnTo>
                    <a:lnTo>
                      <a:pt x="252" y="54"/>
                    </a:lnTo>
                    <a:lnTo>
                      <a:pt x="250" y="48"/>
                    </a:lnTo>
                    <a:lnTo>
                      <a:pt x="241" y="43"/>
                    </a:lnTo>
                    <a:lnTo>
                      <a:pt x="236" y="48"/>
                    </a:lnTo>
                    <a:lnTo>
                      <a:pt x="233" y="48"/>
                    </a:lnTo>
                    <a:lnTo>
                      <a:pt x="233" y="42"/>
                    </a:lnTo>
                    <a:lnTo>
                      <a:pt x="226" y="40"/>
                    </a:lnTo>
                    <a:lnTo>
                      <a:pt x="225" y="37"/>
                    </a:lnTo>
                    <a:lnTo>
                      <a:pt x="229" y="32"/>
                    </a:lnTo>
                    <a:lnTo>
                      <a:pt x="231" y="24"/>
                    </a:lnTo>
                    <a:lnTo>
                      <a:pt x="228" y="16"/>
                    </a:lnTo>
                    <a:lnTo>
                      <a:pt x="217" y="10"/>
                    </a:lnTo>
                    <a:lnTo>
                      <a:pt x="210" y="10"/>
                    </a:lnTo>
                    <a:lnTo>
                      <a:pt x="212" y="5"/>
                    </a:lnTo>
                    <a:lnTo>
                      <a:pt x="204" y="8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178" y="8"/>
                    </a:lnTo>
                    <a:lnTo>
                      <a:pt x="188" y="32"/>
                    </a:lnTo>
                    <a:lnTo>
                      <a:pt x="177" y="37"/>
                    </a:lnTo>
                    <a:lnTo>
                      <a:pt x="177" y="38"/>
                    </a:lnTo>
                    <a:lnTo>
                      <a:pt x="172" y="43"/>
                    </a:lnTo>
                    <a:lnTo>
                      <a:pt x="177" y="43"/>
                    </a:lnTo>
                    <a:lnTo>
                      <a:pt x="180" y="46"/>
                    </a:lnTo>
                    <a:lnTo>
                      <a:pt x="178" y="51"/>
                    </a:lnTo>
                    <a:lnTo>
                      <a:pt x="180" y="56"/>
                    </a:lnTo>
                    <a:lnTo>
                      <a:pt x="183" y="61"/>
                    </a:lnTo>
                    <a:lnTo>
                      <a:pt x="182" y="64"/>
                    </a:lnTo>
                    <a:lnTo>
                      <a:pt x="178" y="64"/>
                    </a:lnTo>
                    <a:lnTo>
                      <a:pt x="177" y="70"/>
                    </a:lnTo>
                    <a:lnTo>
                      <a:pt x="186" y="78"/>
                    </a:lnTo>
                    <a:lnTo>
                      <a:pt x="185" y="80"/>
                    </a:lnTo>
                    <a:lnTo>
                      <a:pt x="166" y="78"/>
                    </a:lnTo>
                    <a:lnTo>
                      <a:pt x="161" y="86"/>
                    </a:lnTo>
                    <a:lnTo>
                      <a:pt x="158" y="100"/>
                    </a:lnTo>
                    <a:lnTo>
                      <a:pt x="159" y="118"/>
                    </a:lnTo>
                    <a:lnTo>
                      <a:pt x="155" y="100"/>
                    </a:lnTo>
                    <a:lnTo>
                      <a:pt x="148" y="97"/>
                    </a:lnTo>
                    <a:lnTo>
                      <a:pt x="147" y="105"/>
                    </a:lnTo>
                    <a:lnTo>
                      <a:pt x="140" y="105"/>
                    </a:lnTo>
                    <a:lnTo>
                      <a:pt x="140" y="96"/>
                    </a:lnTo>
                    <a:lnTo>
                      <a:pt x="137" y="86"/>
                    </a:lnTo>
                    <a:lnTo>
                      <a:pt x="126" y="83"/>
                    </a:lnTo>
                    <a:lnTo>
                      <a:pt x="102" y="83"/>
                    </a:lnTo>
                    <a:lnTo>
                      <a:pt x="99" y="89"/>
                    </a:lnTo>
                    <a:lnTo>
                      <a:pt x="96" y="91"/>
                    </a:lnTo>
                    <a:lnTo>
                      <a:pt x="92" y="97"/>
                    </a:lnTo>
                    <a:lnTo>
                      <a:pt x="92" y="99"/>
                    </a:lnTo>
                    <a:lnTo>
                      <a:pt x="100" y="104"/>
                    </a:lnTo>
                    <a:lnTo>
                      <a:pt x="107" y="112"/>
                    </a:lnTo>
                    <a:lnTo>
                      <a:pt x="107" y="120"/>
                    </a:lnTo>
                    <a:lnTo>
                      <a:pt x="107" y="118"/>
                    </a:lnTo>
                    <a:lnTo>
                      <a:pt x="104" y="110"/>
                    </a:lnTo>
                    <a:lnTo>
                      <a:pt x="91" y="112"/>
                    </a:lnTo>
                    <a:lnTo>
                      <a:pt x="75" y="147"/>
                    </a:lnTo>
                    <a:lnTo>
                      <a:pt x="62" y="153"/>
                    </a:lnTo>
                    <a:lnTo>
                      <a:pt x="62" y="161"/>
                    </a:lnTo>
                    <a:lnTo>
                      <a:pt x="76" y="171"/>
                    </a:lnTo>
                    <a:lnTo>
                      <a:pt x="73" y="180"/>
                    </a:lnTo>
                    <a:lnTo>
                      <a:pt x="65" y="187"/>
                    </a:lnTo>
                    <a:lnTo>
                      <a:pt x="57" y="191"/>
                    </a:lnTo>
                    <a:lnTo>
                      <a:pt x="53" y="201"/>
                    </a:lnTo>
                    <a:lnTo>
                      <a:pt x="48" y="209"/>
                    </a:lnTo>
                    <a:lnTo>
                      <a:pt x="41" y="209"/>
                    </a:lnTo>
                    <a:lnTo>
                      <a:pt x="32" y="202"/>
                    </a:lnTo>
                    <a:lnTo>
                      <a:pt x="22" y="201"/>
                    </a:lnTo>
                    <a:lnTo>
                      <a:pt x="14" y="255"/>
                    </a:lnTo>
                    <a:lnTo>
                      <a:pt x="8" y="261"/>
                    </a:lnTo>
                    <a:lnTo>
                      <a:pt x="6" y="266"/>
                    </a:lnTo>
                    <a:lnTo>
                      <a:pt x="8" y="282"/>
                    </a:lnTo>
                    <a:lnTo>
                      <a:pt x="6" y="287"/>
                    </a:lnTo>
                    <a:lnTo>
                      <a:pt x="10" y="293"/>
                    </a:lnTo>
                    <a:lnTo>
                      <a:pt x="10" y="303"/>
                    </a:lnTo>
                    <a:lnTo>
                      <a:pt x="13" y="312"/>
                    </a:lnTo>
                    <a:lnTo>
                      <a:pt x="11" y="319"/>
                    </a:lnTo>
                    <a:lnTo>
                      <a:pt x="0" y="332"/>
                    </a:lnTo>
                    <a:lnTo>
                      <a:pt x="6" y="336"/>
                    </a:lnTo>
                    <a:lnTo>
                      <a:pt x="3" y="343"/>
                    </a:lnTo>
                    <a:lnTo>
                      <a:pt x="3" y="349"/>
                    </a:lnTo>
                    <a:lnTo>
                      <a:pt x="6" y="363"/>
                    </a:lnTo>
                    <a:lnTo>
                      <a:pt x="6" y="373"/>
                    </a:lnTo>
                    <a:lnTo>
                      <a:pt x="2" y="378"/>
                    </a:lnTo>
                    <a:lnTo>
                      <a:pt x="16" y="397"/>
                    </a:lnTo>
                    <a:lnTo>
                      <a:pt x="19" y="408"/>
                    </a:lnTo>
                    <a:lnTo>
                      <a:pt x="81" y="437"/>
                    </a:lnTo>
                    <a:lnTo>
                      <a:pt x="78" y="446"/>
                    </a:lnTo>
                    <a:lnTo>
                      <a:pt x="59" y="464"/>
                    </a:lnTo>
                    <a:lnTo>
                      <a:pt x="43" y="496"/>
                    </a:lnTo>
                    <a:lnTo>
                      <a:pt x="38" y="531"/>
                    </a:lnTo>
                    <a:lnTo>
                      <a:pt x="40" y="532"/>
                    </a:lnTo>
                    <a:lnTo>
                      <a:pt x="46" y="540"/>
                    </a:lnTo>
                    <a:lnTo>
                      <a:pt x="102" y="540"/>
                    </a:lnTo>
                    <a:lnTo>
                      <a:pt x="135" y="558"/>
                    </a:lnTo>
                    <a:lnTo>
                      <a:pt x="145" y="555"/>
                    </a:lnTo>
                    <a:lnTo>
                      <a:pt x="153" y="556"/>
                    </a:lnTo>
                    <a:lnTo>
                      <a:pt x="161" y="559"/>
                    </a:lnTo>
                    <a:lnTo>
                      <a:pt x="166" y="567"/>
                    </a:lnTo>
                    <a:lnTo>
                      <a:pt x="174" y="572"/>
                    </a:lnTo>
                    <a:lnTo>
                      <a:pt x="178" y="571"/>
                    </a:lnTo>
                    <a:lnTo>
                      <a:pt x="182" y="564"/>
                    </a:lnTo>
                    <a:lnTo>
                      <a:pt x="190" y="559"/>
                    </a:lnTo>
                    <a:lnTo>
                      <a:pt x="199" y="563"/>
                    </a:lnTo>
                    <a:lnTo>
                      <a:pt x="210" y="571"/>
                    </a:lnTo>
                    <a:lnTo>
                      <a:pt x="223" y="572"/>
                    </a:lnTo>
                    <a:lnTo>
                      <a:pt x="242" y="563"/>
                    </a:lnTo>
                    <a:lnTo>
                      <a:pt x="274" y="563"/>
                    </a:lnTo>
                    <a:lnTo>
                      <a:pt x="277" y="558"/>
                    </a:lnTo>
                    <a:lnTo>
                      <a:pt x="288" y="563"/>
                    </a:lnTo>
                    <a:lnTo>
                      <a:pt x="301" y="564"/>
                    </a:lnTo>
                    <a:lnTo>
                      <a:pt x="304" y="571"/>
                    </a:lnTo>
                    <a:lnTo>
                      <a:pt x="312" y="569"/>
                    </a:lnTo>
                    <a:lnTo>
                      <a:pt x="312" y="561"/>
                    </a:lnTo>
                    <a:lnTo>
                      <a:pt x="307" y="547"/>
                    </a:lnTo>
                    <a:lnTo>
                      <a:pt x="307" y="531"/>
                    </a:lnTo>
                    <a:lnTo>
                      <a:pt x="314" y="521"/>
                    </a:lnTo>
                    <a:lnTo>
                      <a:pt x="335" y="515"/>
                    </a:lnTo>
                    <a:lnTo>
                      <a:pt x="343" y="499"/>
                    </a:lnTo>
                    <a:lnTo>
                      <a:pt x="358" y="494"/>
                    </a:lnTo>
                    <a:lnTo>
                      <a:pt x="360" y="486"/>
                    </a:lnTo>
                    <a:lnTo>
                      <a:pt x="296" y="414"/>
                    </a:lnTo>
                    <a:lnTo>
                      <a:pt x="298" y="387"/>
                    </a:lnTo>
                    <a:lnTo>
                      <a:pt x="287" y="381"/>
                    </a:lnTo>
                    <a:lnTo>
                      <a:pt x="280" y="371"/>
                    </a:lnTo>
                    <a:lnTo>
                      <a:pt x="282" y="363"/>
                    </a:lnTo>
                    <a:lnTo>
                      <a:pt x="284" y="360"/>
                    </a:lnTo>
                    <a:lnTo>
                      <a:pt x="296" y="373"/>
                    </a:lnTo>
                    <a:lnTo>
                      <a:pt x="298" y="373"/>
                    </a:lnTo>
                    <a:lnTo>
                      <a:pt x="303" y="362"/>
                    </a:lnTo>
                    <a:lnTo>
                      <a:pt x="349" y="348"/>
                    </a:lnTo>
                    <a:lnTo>
                      <a:pt x="355" y="338"/>
                    </a:lnTo>
                    <a:lnTo>
                      <a:pt x="389" y="330"/>
                    </a:lnTo>
                    <a:lnTo>
                      <a:pt x="394" y="311"/>
                    </a:lnTo>
                    <a:lnTo>
                      <a:pt x="401" y="312"/>
                    </a:lnTo>
                    <a:lnTo>
                      <a:pt x="413" y="332"/>
                    </a:lnTo>
                    <a:lnTo>
                      <a:pt x="419" y="333"/>
                    </a:lnTo>
                    <a:lnTo>
                      <a:pt x="429" y="293"/>
                    </a:lnTo>
                    <a:lnTo>
                      <a:pt x="429" y="289"/>
                    </a:lnTo>
                    <a:lnTo>
                      <a:pt x="416" y="273"/>
                    </a:lnTo>
                    <a:lnTo>
                      <a:pt x="413" y="193"/>
                    </a:lnTo>
                    <a:lnTo>
                      <a:pt x="401" y="183"/>
                    </a:lnTo>
                    <a:lnTo>
                      <a:pt x="401" y="177"/>
                    </a:lnTo>
                    <a:lnTo>
                      <a:pt x="411" y="158"/>
                    </a:lnTo>
                    <a:lnTo>
                      <a:pt x="414" y="134"/>
                    </a:lnTo>
                    <a:lnTo>
                      <a:pt x="408" y="113"/>
                    </a:lnTo>
                    <a:lnTo>
                      <a:pt x="390" y="105"/>
                    </a:lnTo>
                    <a:lnTo>
                      <a:pt x="389" y="94"/>
                    </a:lnTo>
                    <a:lnTo>
                      <a:pt x="384" y="83"/>
                    </a:lnTo>
                    <a:lnTo>
                      <a:pt x="376" y="83"/>
                    </a:lnTo>
                    <a:lnTo>
                      <a:pt x="371" y="78"/>
                    </a:lnTo>
                    <a:lnTo>
                      <a:pt x="370" y="77"/>
                    </a:lnTo>
                    <a:lnTo>
                      <a:pt x="368" y="72"/>
                    </a:lnTo>
                    <a:lnTo>
                      <a:pt x="362" y="67"/>
                    </a:lnTo>
                    <a:lnTo>
                      <a:pt x="358" y="61"/>
                    </a:lnTo>
                    <a:lnTo>
                      <a:pt x="338" y="64"/>
                    </a:lnTo>
                    <a:lnTo>
                      <a:pt x="333" y="67"/>
                    </a:lnTo>
                    <a:lnTo>
                      <a:pt x="335" y="62"/>
                    </a:lnTo>
                    <a:lnTo>
                      <a:pt x="347" y="54"/>
                    </a:lnTo>
                    <a:lnTo>
                      <a:pt x="343" y="54"/>
                    </a:lnTo>
                    <a:lnTo>
                      <a:pt x="336" y="54"/>
                    </a:lnTo>
                    <a:lnTo>
                      <a:pt x="323" y="65"/>
                    </a:lnTo>
                    <a:lnTo>
                      <a:pt x="319" y="73"/>
                    </a:lnTo>
                    <a:lnTo>
                      <a:pt x="315" y="75"/>
                    </a:lnTo>
                    <a:lnTo>
                      <a:pt x="315" y="70"/>
                    </a:lnTo>
                    <a:lnTo>
                      <a:pt x="301" y="72"/>
                    </a:lnTo>
                    <a:lnTo>
                      <a:pt x="287" y="81"/>
                    </a:lnTo>
                    <a:lnTo>
                      <a:pt x="288" y="86"/>
                    </a:lnTo>
                    <a:lnTo>
                      <a:pt x="282" y="85"/>
                    </a:lnTo>
                    <a:lnTo>
                      <a:pt x="272" y="81"/>
                    </a:lnTo>
                    <a:lnTo>
                      <a:pt x="260" y="86"/>
                    </a:lnTo>
                    <a:lnTo>
                      <a:pt x="260" y="81"/>
                    </a:lnTo>
                  </a:path>
                </a:pathLst>
              </a:custGeom>
              <a:solidFill>
                <a:schemeClr val="tx2"/>
              </a:solidFill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7" name="Freeform 571">
                <a:extLst>
                  <a:ext uri="{FF2B5EF4-FFF2-40B4-BE49-F238E27FC236}">
                    <a16:creationId xmlns:a16="http://schemas.microsoft.com/office/drawing/2014/main" id="{A28A74EA-ABB1-34B9-D721-4CCAC13A8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258"/>
                <a:ext cx="24" cy="28"/>
              </a:xfrm>
              <a:custGeom>
                <a:avLst/>
                <a:gdLst>
                  <a:gd name="T0" fmla="*/ 21 w 24"/>
                  <a:gd name="T1" fmla="*/ 15 h 28"/>
                  <a:gd name="T2" fmla="*/ 21 w 24"/>
                  <a:gd name="T3" fmla="*/ 22 h 28"/>
                  <a:gd name="T4" fmla="*/ 24 w 24"/>
                  <a:gd name="T5" fmla="*/ 25 h 28"/>
                  <a:gd name="T6" fmla="*/ 22 w 24"/>
                  <a:gd name="T7" fmla="*/ 28 h 28"/>
                  <a:gd name="T8" fmla="*/ 19 w 24"/>
                  <a:gd name="T9" fmla="*/ 25 h 28"/>
                  <a:gd name="T10" fmla="*/ 14 w 24"/>
                  <a:gd name="T11" fmla="*/ 27 h 28"/>
                  <a:gd name="T12" fmla="*/ 11 w 24"/>
                  <a:gd name="T13" fmla="*/ 28 h 28"/>
                  <a:gd name="T14" fmla="*/ 5 w 24"/>
                  <a:gd name="T15" fmla="*/ 27 h 28"/>
                  <a:gd name="T16" fmla="*/ 0 w 24"/>
                  <a:gd name="T17" fmla="*/ 22 h 28"/>
                  <a:gd name="T18" fmla="*/ 3 w 24"/>
                  <a:gd name="T19" fmla="*/ 19 h 28"/>
                  <a:gd name="T20" fmla="*/ 3 w 24"/>
                  <a:gd name="T21" fmla="*/ 15 h 28"/>
                  <a:gd name="T22" fmla="*/ 1 w 24"/>
                  <a:gd name="T23" fmla="*/ 9 h 28"/>
                  <a:gd name="T24" fmla="*/ 6 w 24"/>
                  <a:gd name="T25" fmla="*/ 7 h 28"/>
                  <a:gd name="T26" fmla="*/ 16 w 24"/>
                  <a:gd name="T27" fmla="*/ 14 h 28"/>
                  <a:gd name="T28" fmla="*/ 14 w 24"/>
                  <a:gd name="T29" fmla="*/ 9 h 28"/>
                  <a:gd name="T30" fmla="*/ 9 w 24"/>
                  <a:gd name="T31" fmla="*/ 6 h 28"/>
                  <a:gd name="T32" fmla="*/ 8 w 24"/>
                  <a:gd name="T33" fmla="*/ 1 h 28"/>
                  <a:gd name="T34" fmla="*/ 9 w 24"/>
                  <a:gd name="T35" fmla="*/ 0 h 28"/>
                  <a:gd name="T36" fmla="*/ 14 w 24"/>
                  <a:gd name="T37" fmla="*/ 1 h 28"/>
                  <a:gd name="T38" fmla="*/ 14 w 24"/>
                  <a:gd name="T39" fmla="*/ 4 h 28"/>
                  <a:gd name="T40" fmla="*/ 21 w 24"/>
                  <a:gd name="T41" fmla="*/ 6 h 28"/>
                  <a:gd name="T42" fmla="*/ 24 w 24"/>
                  <a:gd name="T43" fmla="*/ 7 h 28"/>
                  <a:gd name="T44" fmla="*/ 21 w 24"/>
                  <a:gd name="T45" fmla="*/ 15 h 2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"/>
                  <a:gd name="T70" fmla="*/ 0 h 28"/>
                  <a:gd name="T71" fmla="*/ 24 w 24"/>
                  <a:gd name="T72" fmla="*/ 28 h 2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" h="28">
                    <a:moveTo>
                      <a:pt x="21" y="15"/>
                    </a:moveTo>
                    <a:lnTo>
                      <a:pt x="21" y="22"/>
                    </a:lnTo>
                    <a:lnTo>
                      <a:pt x="24" y="25"/>
                    </a:lnTo>
                    <a:lnTo>
                      <a:pt x="22" y="28"/>
                    </a:lnTo>
                    <a:lnTo>
                      <a:pt x="19" y="25"/>
                    </a:lnTo>
                    <a:lnTo>
                      <a:pt x="14" y="27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0" y="22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1" y="9"/>
                    </a:lnTo>
                    <a:lnTo>
                      <a:pt x="6" y="7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9" y="6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14" y="4"/>
                    </a:lnTo>
                    <a:lnTo>
                      <a:pt x="21" y="6"/>
                    </a:lnTo>
                    <a:lnTo>
                      <a:pt x="24" y="7"/>
                    </a:lnTo>
                    <a:lnTo>
                      <a:pt x="21" y="15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8" name="Freeform 572">
                <a:extLst>
                  <a:ext uri="{FF2B5EF4-FFF2-40B4-BE49-F238E27FC236}">
                    <a16:creationId xmlns:a16="http://schemas.microsoft.com/office/drawing/2014/main" id="{52AF090E-0FCD-8495-66DB-161EA3FD2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258"/>
                <a:ext cx="24" cy="28"/>
              </a:xfrm>
              <a:custGeom>
                <a:avLst/>
                <a:gdLst>
                  <a:gd name="T0" fmla="*/ 21 w 24"/>
                  <a:gd name="T1" fmla="*/ 15 h 28"/>
                  <a:gd name="T2" fmla="*/ 21 w 24"/>
                  <a:gd name="T3" fmla="*/ 22 h 28"/>
                  <a:gd name="T4" fmla="*/ 24 w 24"/>
                  <a:gd name="T5" fmla="*/ 25 h 28"/>
                  <a:gd name="T6" fmla="*/ 22 w 24"/>
                  <a:gd name="T7" fmla="*/ 28 h 28"/>
                  <a:gd name="T8" fmla="*/ 19 w 24"/>
                  <a:gd name="T9" fmla="*/ 25 h 28"/>
                  <a:gd name="T10" fmla="*/ 14 w 24"/>
                  <a:gd name="T11" fmla="*/ 27 h 28"/>
                  <a:gd name="T12" fmla="*/ 11 w 24"/>
                  <a:gd name="T13" fmla="*/ 28 h 28"/>
                  <a:gd name="T14" fmla="*/ 5 w 24"/>
                  <a:gd name="T15" fmla="*/ 27 h 28"/>
                  <a:gd name="T16" fmla="*/ 0 w 24"/>
                  <a:gd name="T17" fmla="*/ 22 h 28"/>
                  <a:gd name="T18" fmla="*/ 3 w 24"/>
                  <a:gd name="T19" fmla="*/ 19 h 28"/>
                  <a:gd name="T20" fmla="*/ 3 w 24"/>
                  <a:gd name="T21" fmla="*/ 15 h 28"/>
                  <a:gd name="T22" fmla="*/ 1 w 24"/>
                  <a:gd name="T23" fmla="*/ 9 h 28"/>
                  <a:gd name="T24" fmla="*/ 6 w 24"/>
                  <a:gd name="T25" fmla="*/ 7 h 28"/>
                  <a:gd name="T26" fmla="*/ 16 w 24"/>
                  <a:gd name="T27" fmla="*/ 14 h 28"/>
                  <a:gd name="T28" fmla="*/ 14 w 24"/>
                  <a:gd name="T29" fmla="*/ 9 h 28"/>
                  <a:gd name="T30" fmla="*/ 9 w 24"/>
                  <a:gd name="T31" fmla="*/ 6 h 28"/>
                  <a:gd name="T32" fmla="*/ 8 w 24"/>
                  <a:gd name="T33" fmla="*/ 1 h 28"/>
                  <a:gd name="T34" fmla="*/ 9 w 24"/>
                  <a:gd name="T35" fmla="*/ 0 h 28"/>
                  <a:gd name="T36" fmla="*/ 14 w 24"/>
                  <a:gd name="T37" fmla="*/ 1 h 28"/>
                  <a:gd name="T38" fmla="*/ 14 w 24"/>
                  <a:gd name="T39" fmla="*/ 4 h 28"/>
                  <a:gd name="T40" fmla="*/ 21 w 24"/>
                  <a:gd name="T41" fmla="*/ 6 h 28"/>
                  <a:gd name="T42" fmla="*/ 24 w 24"/>
                  <a:gd name="T43" fmla="*/ 7 h 28"/>
                  <a:gd name="T44" fmla="*/ 21 w 24"/>
                  <a:gd name="T45" fmla="*/ 15 h 2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"/>
                  <a:gd name="T70" fmla="*/ 0 h 28"/>
                  <a:gd name="T71" fmla="*/ 24 w 24"/>
                  <a:gd name="T72" fmla="*/ 28 h 2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" h="28">
                    <a:moveTo>
                      <a:pt x="21" y="15"/>
                    </a:moveTo>
                    <a:lnTo>
                      <a:pt x="21" y="22"/>
                    </a:lnTo>
                    <a:lnTo>
                      <a:pt x="24" y="25"/>
                    </a:lnTo>
                    <a:lnTo>
                      <a:pt x="22" y="28"/>
                    </a:lnTo>
                    <a:lnTo>
                      <a:pt x="19" y="25"/>
                    </a:lnTo>
                    <a:lnTo>
                      <a:pt x="14" y="27"/>
                    </a:lnTo>
                    <a:lnTo>
                      <a:pt x="11" y="28"/>
                    </a:lnTo>
                    <a:lnTo>
                      <a:pt x="5" y="27"/>
                    </a:lnTo>
                    <a:lnTo>
                      <a:pt x="0" y="22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1" y="9"/>
                    </a:lnTo>
                    <a:lnTo>
                      <a:pt x="6" y="7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9" y="6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14" y="4"/>
                    </a:lnTo>
                    <a:lnTo>
                      <a:pt x="21" y="6"/>
                    </a:lnTo>
                    <a:lnTo>
                      <a:pt x="24" y="7"/>
                    </a:lnTo>
                    <a:lnTo>
                      <a:pt x="21" y="15"/>
                    </a:lnTo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9" name="Freeform 577">
                <a:extLst>
                  <a:ext uri="{FF2B5EF4-FFF2-40B4-BE49-F238E27FC236}">
                    <a16:creationId xmlns:a16="http://schemas.microsoft.com/office/drawing/2014/main" id="{EAE60540-D248-87C5-206F-1ED99BD37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1720"/>
                <a:ext cx="1" cy="7"/>
              </a:xfrm>
              <a:custGeom>
                <a:avLst/>
                <a:gdLst>
                  <a:gd name="T0" fmla="*/ 1 w 1"/>
                  <a:gd name="T1" fmla="*/ 7 h 7"/>
                  <a:gd name="T2" fmla="*/ 1 w 1"/>
                  <a:gd name="T3" fmla="*/ 0 h 7"/>
                  <a:gd name="T4" fmla="*/ 0 w 1"/>
                  <a:gd name="T5" fmla="*/ 2 h 7"/>
                  <a:gd name="T6" fmla="*/ 1 w 1"/>
                  <a:gd name="T7" fmla="*/ 7 h 7"/>
                  <a:gd name="T8" fmla="*/ 1 w 1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7"/>
                  <a:gd name="T17" fmla="*/ 1 w 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7">
                    <a:moveTo>
                      <a:pt x="1" y="7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0" name="Freeform 578">
                <a:extLst>
                  <a:ext uri="{FF2B5EF4-FFF2-40B4-BE49-F238E27FC236}">
                    <a16:creationId xmlns:a16="http://schemas.microsoft.com/office/drawing/2014/main" id="{EB6507B3-AFF8-B6EF-DA47-5CA4BF8AF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705"/>
                <a:ext cx="22" cy="54"/>
              </a:xfrm>
              <a:custGeom>
                <a:avLst/>
                <a:gdLst>
                  <a:gd name="T0" fmla="*/ 20 w 22"/>
                  <a:gd name="T1" fmla="*/ 0 h 54"/>
                  <a:gd name="T2" fmla="*/ 19 w 22"/>
                  <a:gd name="T3" fmla="*/ 0 h 54"/>
                  <a:gd name="T4" fmla="*/ 15 w 22"/>
                  <a:gd name="T5" fmla="*/ 3 h 54"/>
                  <a:gd name="T6" fmla="*/ 11 w 22"/>
                  <a:gd name="T7" fmla="*/ 4 h 54"/>
                  <a:gd name="T8" fmla="*/ 9 w 22"/>
                  <a:gd name="T9" fmla="*/ 6 h 54"/>
                  <a:gd name="T10" fmla="*/ 9 w 22"/>
                  <a:gd name="T11" fmla="*/ 9 h 54"/>
                  <a:gd name="T12" fmla="*/ 8 w 22"/>
                  <a:gd name="T13" fmla="*/ 15 h 54"/>
                  <a:gd name="T14" fmla="*/ 9 w 22"/>
                  <a:gd name="T15" fmla="*/ 20 h 54"/>
                  <a:gd name="T16" fmla="*/ 0 w 22"/>
                  <a:gd name="T17" fmla="*/ 25 h 54"/>
                  <a:gd name="T18" fmla="*/ 0 w 22"/>
                  <a:gd name="T19" fmla="*/ 28 h 54"/>
                  <a:gd name="T20" fmla="*/ 3 w 22"/>
                  <a:gd name="T21" fmla="*/ 31 h 54"/>
                  <a:gd name="T22" fmla="*/ 8 w 22"/>
                  <a:gd name="T23" fmla="*/ 30 h 54"/>
                  <a:gd name="T24" fmla="*/ 9 w 22"/>
                  <a:gd name="T25" fmla="*/ 33 h 54"/>
                  <a:gd name="T26" fmla="*/ 0 w 22"/>
                  <a:gd name="T27" fmla="*/ 54 h 54"/>
                  <a:gd name="T28" fmla="*/ 11 w 22"/>
                  <a:gd name="T29" fmla="*/ 46 h 54"/>
                  <a:gd name="T30" fmla="*/ 17 w 22"/>
                  <a:gd name="T31" fmla="*/ 28 h 54"/>
                  <a:gd name="T32" fmla="*/ 19 w 22"/>
                  <a:gd name="T33" fmla="*/ 27 h 54"/>
                  <a:gd name="T34" fmla="*/ 22 w 22"/>
                  <a:gd name="T35" fmla="*/ 19 h 54"/>
                  <a:gd name="T36" fmla="*/ 17 w 22"/>
                  <a:gd name="T37" fmla="*/ 12 h 54"/>
                  <a:gd name="T38" fmla="*/ 20 w 22"/>
                  <a:gd name="T39" fmla="*/ 0 h 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"/>
                  <a:gd name="T61" fmla="*/ 0 h 54"/>
                  <a:gd name="T62" fmla="*/ 22 w 22"/>
                  <a:gd name="T63" fmla="*/ 54 h 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" h="54">
                    <a:moveTo>
                      <a:pt x="20" y="0"/>
                    </a:moveTo>
                    <a:lnTo>
                      <a:pt x="19" y="0"/>
                    </a:lnTo>
                    <a:lnTo>
                      <a:pt x="15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8" y="15"/>
                    </a:lnTo>
                    <a:lnTo>
                      <a:pt x="9" y="20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31"/>
                    </a:lnTo>
                    <a:lnTo>
                      <a:pt x="8" y="30"/>
                    </a:lnTo>
                    <a:lnTo>
                      <a:pt x="9" y="33"/>
                    </a:lnTo>
                    <a:lnTo>
                      <a:pt x="0" y="54"/>
                    </a:lnTo>
                    <a:lnTo>
                      <a:pt x="11" y="46"/>
                    </a:lnTo>
                    <a:lnTo>
                      <a:pt x="17" y="28"/>
                    </a:lnTo>
                    <a:lnTo>
                      <a:pt x="19" y="27"/>
                    </a:lnTo>
                    <a:lnTo>
                      <a:pt x="22" y="19"/>
                    </a:lnTo>
                    <a:lnTo>
                      <a:pt x="17" y="1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1" name="Freeform 579">
                <a:extLst>
                  <a:ext uri="{FF2B5EF4-FFF2-40B4-BE49-F238E27FC236}">
                    <a16:creationId xmlns:a16="http://schemas.microsoft.com/office/drawing/2014/main" id="{A37C43E2-A360-3D5E-5658-59EB30CDA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705"/>
                <a:ext cx="22" cy="54"/>
              </a:xfrm>
              <a:custGeom>
                <a:avLst/>
                <a:gdLst>
                  <a:gd name="T0" fmla="*/ 20 w 22"/>
                  <a:gd name="T1" fmla="*/ 0 h 54"/>
                  <a:gd name="T2" fmla="*/ 19 w 22"/>
                  <a:gd name="T3" fmla="*/ 0 h 54"/>
                  <a:gd name="T4" fmla="*/ 15 w 22"/>
                  <a:gd name="T5" fmla="*/ 3 h 54"/>
                  <a:gd name="T6" fmla="*/ 11 w 22"/>
                  <a:gd name="T7" fmla="*/ 4 h 54"/>
                  <a:gd name="T8" fmla="*/ 9 w 22"/>
                  <a:gd name="T9" fmla="*/ 6 h 54"/>
                  <a:gd name="T10" fmla="*/ 9 w 22"/>
                  <a:gd name="T11" fmla="*/ 9 h 54"/>
                  <a:gd name="T12" fmla="*/ 8 w 22"/>
                  <a:gd name="T13" fmla="*/ 15 h 54"/>
                  <a:gd name="T14" fmla="*/ 9 w 22"/>
                  <a:gd name="T15" fmla="*/ 20 h 54"/>
                  <a:gd name="T16" fmla="*/ 0 w 22"/>
                  <a:gd name="T17" fmla="*/ 25 h 54"/>
                  <a:gd name="T18" fmla="*/ 0 w 22"/>
                  <a:gd name="T19" fmla="*/ 28 h 54"/>
                  <a:gd name="T20" fmla="*/ 3 w 22"/>
                  <a:gd name="T21" fmla="*/ 31 h 54"/>
                  <a:gd name="T22" fmla="*/ 8 w 22"/>
                  <a:gd name="T23" fmla="*/ 30 h 54"/>
                  <a:gd name="T24" fmla="*/ 9 w 22"/>
                  <a:gd name="T25" fmla="*/ 33 h 54"/>
                  <a:gd name="T26" fmla="*/ 0 w 22"/>
                  <a:gd name="T27" fmla="*/ 54 h 54"/>
                  <a:gd name="T28" fmla="*/ 11 w 22"/>
                  <a:gd name="T29" fmla="*/ 46 h 54"/>
                  <a:gd name="T30" fmla="*/ 17 w 22"/>
                  <a:gd name="T31" fmla="*/ 28 h 54"/>
                  <a:gd name="T32" fmla="*/ 19 w 22"/>
                  <a:gd name="T33" fmla="*/ 27 h 54"/>
                  <a:gd name="T34" fmla="*/ 22 w 22"/>
                  <a:gd name="T35" fmla="*/ 19 h 54"/>
                  <a:gd name="T36" fmla="*/ 17 w 22"/>
                  <a:gd name="T37" fmla="*/ 12 h 54"/>
                  <a:gd name="T38" fmla="*/ 20 w 22"/>
                  <a:gd name="T39" fmla="*/ 0 h 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"/>
                  <a:gd name="T61" fmla="*/ 0 h 54"/>
                  <a:gd name="T62" fmla="*/ 22 w 22"/>
                  <a:gd name="T63" fmla="*/ 54 h 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" h="54">
                    <a:moveTo>
                      <a:pt x="20" y="0"/>
                    </a:moveTo>
                    <a:lnTo>
                      <a:pt x="19" y="0"/>
                    </a:lnTo>
                    <a:lnTo>
                      <a:pt x="15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8" y="15"/>
                    </a:lnTo>
                    <a:lnTo>
                      <a:pt x="9" y="20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31"/>
                    </a:lnTo>
                    <a:lnTo>
                      <a:pt x="8" y="30"/>
                    </a:lnTo>
                    <a:lnTo>
                      <a:pt x="9" y="33"/>
                    </a:lnTo>
                    <a:lnTo>
                      <a:pt x="0" y="54"/>
                    </a:lnTo>
                    <a:lnTo>
                      <a:pt x="11" y="46"/>
                    </a:lnTo>
                    <a:lnTo>
                      <a:pt x="17" y="28"/>
                    </a:lnTo>
                    <a:lnTo>
                      <a:pt x="19" y="27"/>
                    </a:lnTo>
                    <a:lnTo>
                      <a:pt x="22" y="19"/>
                    </a:lnTo>
                    <a:lnTo>
                      <a:pt x="17" y="12"/>
                    </a:lnTo>
                    <a:lnTo>
                      <a:pt x="20" y="0"/>
                    </a:lnTo>
                  </a:path>
                </a:pathLst>
              </a:custGeom>
              <a:solidFill>
                <a:schemeClr val="tx2"/>
              </a:solidFill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2" name="Freeform 580">
                <a:extLst>
                  <a:ext uri="{FF2B5EF4-FFF2-40B4-BE49-F238E27FC236}">
                    <a16:creationId xmlns:a16="http://schemas.microsoft.com/office/drawing/2014/main" id="{B9B5470A-D19E-910B-C94B-D91D43E27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00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44 w 49"/>
                  <a:gd name="T3" fmla="*/ 0 h 38"/>
                  <a:gd name="T4" fmla="*/ 22 w 49"/>
                  <a:gd name="T5" fmla="*/ 5 h 38"/>
                  <a:gd name="T6" fmla="*/ 22 w 49"/>
                  <a:gd name="T7" fmla="*/ 8 h 38"/>
                  <a:gd name="T8" fmla="*/ 22 w 49"/>
                  <a:gd name="T9" fmla="*/ 11 h 38"/>
                  <a:gd name="T10" fmla="*/ 17 w 49"/>
                  <a:gd name="T11" fmla="*/ 11 h 38"/>
                  <a:gd name="T12" fmla="*/ 12 w 49"/>
                  <a:gd name="T13" fmla="*/ 7 h 38"/>
                  <a:gd name="T14" fmla="*/ 8 w 49"/>
                  <a:gd name="T15" fmla="*/ 11 h 38"/>
                  <a:gd name="T16" fmla="*/ 4 w 49"/>
                  <a:gd name="T17" fmla="*/ 21 h 38"/>
                  <a:gd name="T18" fmla="*/ 6 w 49"/>
                  <a:gd name="T19" fmla="*/ 29 h 38"/>
                  <a:gd name="T20" fmla="*/ 1 w 49"/>
                  <a:gd name="T21" fmla="*/ 32 h 38"/>
                  <a:gd name="T22" fmla="*/ 0 w 49"/>
                  <a:gd name="T23" fmla="*/ 34 h 38"/>
                  <a:gd name="T24" fmla="*/ 0 w 49"/>
                  <a:gd name="T25" fmla="*/ 38 h 38"/>
                  <a:gd name="T26" fmla="*/ 9 w 49"/>
                  <a:gd name="T27" fmla="*/ 37 h 38"/>
                  <a:gd name="T28" fmla="*/ 11 w 49"/>
                  <a:gd name="T29" fmla="*/ 34 h 38"/>
                  <a:gd name="T30" fmla="*/ 14 w 49"/>
                  <a:gd name="T31" fmla="*/ 34 h 38"/>
                  <a:gd name="T32" fmla="*/ 17 w 49"/>
                  <a:gd name="T33" fmla="*/ 30 h 38"/>
                  <a:gd name="T34" fmla="*/ 22 w 49"/>
                  <a:gd name="T35" fmla="*/ 32 h 38"/>
                  <a:gd name="T36" fmla="*/ 30 w 49"/>
                  <a:gd name="T37" fmla="*/ 30 h 38"/>
                  <a:gd name="T38" fmla="*/ 32 w 49"/>
                  <a:gd name="T39" fmla="*/ 26 h 38"/>
                  <a:gd name="T40" fmla="*/ 30 w 49"/>
                  <a:gd name="T41" fmla="*/ 24 h 38"/>
                  <a:gd name="T42" fmla="*/ 32 w 49"/>
                  <a:gd name="T43" fmla="*/ 21 h 38"/>
                  <a:gd name="T44" fmla="*/ 36 w 49"/>
                  <a:gd name="T45" fmla="*/ 18 h 38"/>
                  <a:gd name="T46" fmla="*/ 39 w 49"/>
                  <a:gd name="T47" fmla="*/ 19 h 38"/>
                  <a:gd name="T48" fmla="*/ 44 w 49"/>
                  <a:gd name="T49" fmla="*/ 18 h 38"/>
                  <a:gd name="T50" fmla="*/ 43 w 49"/>
                  <a:gd name="T51" fmla="*/ 16 h 38"/>
                  <a:gd name="T52" fmla="*/ 41 w 49"/>
                  <a:gd name="T53" fmla="*/ 13 h 38"/>
                  <a:gd name="T54" fmla="*/ 49 w 49"/>
                  <a:gd name="T55" fmla="*/ 0 h 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"/>
                  <a:gd name="T85" fmla="*/ 0 h 38"/>
                  <a:gd name="T86" fmla="*/ 49 w 49"/>
                  <a:gd name="T87" fmla="*/ 38 h 3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" h="38">
                    <a:moveTo>
                      <a:pt x="49" y="0"/>
                    </a:moveTo>
                    <a:lnTo>
                      <a:pt x="44" y="0"/>
                    </a:lnTo>
                    <a:lnTo>
                      <a:pt x="22" y="5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17" y="11"/>
                    </a:lnTo>
                    <a:lnTo>
                      <a:pt x="12" y="7"/>
                    </a:lnTo>
                    <a:lnTo>
                      <a:pt x="8" y="11"/>
                    </a:lnTo>
                    <a:lnTo>
                      <a:pt x="4" y="21"/>
                    </a:lnTo>
                    <a:lnTo>
                      <a:pt x="6" y="29"/>
                    </a:lnTo>
                    <a:lnTo>
                      <a:pt x="1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9" y="37"/>
                    </a:lnTo>
                    <a:lnTo>
                      <a:pt x="11" y="34"/>
                    </a:lnTo>
                    <a:lnTo>
                      <a:pt x="14" y="34"/>
                    </a:lnTo>
                    <a:lnTo>
                      <a:pt x="17" y="30"/>
                    </a:lnTo>
                    <a:lnTo>
                      <a:pt x="22" y="32"/>
                    </a:lnTo>
                    <a:lnTo>
                      <a:pt x="30" y="30"/>
                    </a:lnTo>
                    <a:lnTo>
                      <a:pt x="32" y="26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6" y="18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43" y="16"/>
                    </a:lnTo>
                    <a:lnTo>
                      <a:pt x="41" y="13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3" name="Freeform 581">
                <a:extLst>
                  <a:ext uri="{FF2B5EF4-FFF2-40B4-BE49-F238E27FC236}">
                    <a16:creationId xmlns:a16="http://schemas.microsoft.com/office/drawing/2014/main" id="{BAD98F6F-5A94-9362-45A1-0D130F8E5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6" y="1800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44 w 49"/>
                  <a:gd name="T3" fmla="*/ 0 h 38"/>
                  <a:gd name="T4" fmla="*/ 22 w 49"/>
                  <a:gd name="T5" fmla="*/ 5 h 38"/>
                  <a:gd name="T6" fmla="*/ 22 w 49"/>
                  <a:gd name="T7" fmla="*/ 8 h 38"/>
                  <a:gd name="T8" fmla="*/ 22 w 49"/>
                  <a:gd name="T9" fmla="*/ 11 h 38"/>
                  <a:gd name="T10" fmla="*/ 17 w 49"/>
                  <a:gd name="T11" fmla="*/ 11 h 38"/>
                  <a:gd name="T12" fmla="*/ 12 w 49"/>
                  <a:gd name="T13" fmla="*/ 7 h 38"/>
                  <a:gd name="T14" fmla="*/ 8 w 49"/>
                  <a:gd name="T15" fmla="*/ 11 h 38"/>
                  <a:gd name="T16" fmla="*/ 4 w 49"/>
                  <a:gd name="T17" fmla="*/ 21 h 38"/>
                  <a:gd name="T18" fmla="*/ 6 w 49"/>
                  <a:gd name="T19" fmla="*/ 29 h 38"/>
                  <a:gd name="T20" fmla="*/ 1 w 49"/>
                  <a:gd name="T21" fmla="*/ 32 h 38"/>
                  <a:gd name="T22" fmla="*/ 0 w 49"/>
                  <a:gd name="T23" fmla="*/ 34 h 38"/>
                  <a:gd name="T24" fmla="*/ 0 w 49"/>
                  <a:gd name="T25" fmla="*/ 38 h 38"/>
                  <a:gd name="T26" fmla="*/ 9 w 49"/>
                  <a:gd name="T27" fmla="*/ 37 h 38"/>
                  <a:gd name="T28" fmla="*/ 11 w 49"/>
                  <a:gd name="T29" fmla="*/ 34 h 38"/>
                  <a:gd name="T30" fmla="*/ 14 w 49"/>
                  <a:gd name="T31" fmla="*/ 34 h 38"/>
                  <a:gd name="T32" fmla="*/ 17 w 49"/>
                  <a:gd name="T33" fmla="*/ 30 h 38"/>
                  <a:gd name="T34" fmla="*/ 22 w 49"/>
                  <a:gd name="T35" fmla="*/ 32 h 38"/>
                  <a:gd name="T36" fmla="*/ 30 w 49"/>
                  <a:gd name="T37" fmla="*/ 30 h 38"/>
                  <a:gd name="T38" fmla="*/ 32 w 49"/>
                  <a:gd name="T39" fmla="*/ 26 h 38"/>
                  <a:gd name="T40" fmla="*/ 30 w 49"/>
                  <a:gd name="T41" fmla="*/ 24 h 38"/>
                  <a:gd name="T42" fmla="*/ 32 w 49"/>
                  <a:gd name="T43" fmla="*/ 21 h 38"/>
                  <a:gd name="T44" fmla="*/ 36 w 49"/>
                  <a:gd name="T45" fmla="*/ 18 h 38"/>
                  <a:gd name="T46" fmla="*/ 39 w 49"/>
                  <a:gd name="T47" fmla="*/ 19 h 38"/>
                  <a:gd name="T48" fmla="*/ 44 w 49"/>
                  <a:gd name="T49" fmla="*/ 18 h 38"/>
                  <a:gd name="T50" fmla="*/ 43 w 49"/>
                  <a:gd name="T51" fmla="*/ 16 h 38"/>
                  <a:gd name="T52" fmla="*/ 41 w 49"/>
                  <a:gd name="T53" fmla="*/ 13 h 38"/>
                  <a:gd name="T54" fmla="*/ 49 w 49"/>
                  <a:gd name="T55" fmla="*/ 0 h 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"/>
                  <a:gd name="T85" fmla="*/ 0 h 38"/>
                  <a:gd name="T86" fmla="*/ 49 w 49"/>
                  <a:gd name="T87" fmla="*/ 38 h 3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" h="38">
                    <a:moveTo>
                      <a:pt x="49" y="0"/>
                    </a:moveTo>
                    <a:lnTo>
                      <a:pt x="44" y="0"/>
                    </a:lnTo>
                    <a:lnTo>
                      <a:pt x="22" y="5"/>
                    </a:lnTo>
                    <a:lnTo>
                      <a:pt x="22" y="8"/>
                    </a:lnTo>
                    <a:lnTo>
                      <a:pt x="22" y="11"/>
                    </a:lnTo>
                    <a:lnTo>
                      <a:pt x="17" y="11"/>
                    </a:lnTo>
                    <a:lnTo>
                      <a:pt x="12" y="7"/>
                    </a:lnTo>
                    <a:lnTo>
                      <a:pt x="8" y="11"/>
                    </a:lnTo>
                    <a:lnTo>
                      <a:pt x="4" y="21"/>
                    </a:lnTo>
                    <a:lnTo>
                      <a:pt x="6" y="29"/>
                    </a:lnTo>
                    <a:lnTo>
                      <a:pt x="1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9" y="37"/>
                    </a:lnTo>
                    <a:lnTo>
                      <a:pt x="11" y="34"/>
                    </a:lnTo>
                    <a:lnTo>
                      <a:pt x="14" y="34"/>
                    </a:lnTo>
                    <a:lnTo>
                      <a:pt x="17" y="30"/>
                    </a:lnTo>
                    <a:lnTo>
                      <a:pt x="22" y="32"/>
                    </a:lnTo>
                    <a:lnTo>
                      <a:pt x="30" y="30"/>
                    </a:lnTo>
                    <a:lnTo>
                      <a:pt x="32" y="26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6" y="18"/>
                    </a:lnTo>
                    <a:lnTo>
                      <a:pt x="39" y="19"/>
                    </a:lnTo>
                    <a:lnTo>
                      <a:pt x="44" y="18"/>
                    </a:lnTo>
                    <a:lnTo>
                      <a:pt x="43" y="16"/>
                    </a:lnTo>
                    <a:lnTo>
                      <a:pt x="41" y="13"/>
                    </a:lnTo>
                    <a:lnTo>
                      <a:pt x="49" y="0"/>
                    </a:lnTo>
                  </a:path>
                </a:pathLst>
              </a:custGeom>
              <a:solidFill>
                <a:schemeClr val="tx2"/>
              </a:solidFill>
              <a:ln w="4763">
                <a:solidFill>
                  <a:srgbClr val="F8F8F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4" name="Freeform 582">
                <a:extLst>
                  <a:ext uri="{FF2B5EF4-FFF2-40B4-BE49-F238E27FC236}">
                    <a16:creationId xmlns:a16="http://schemas.microsoft.com/office/drawing/2014/main" id="{259EC666-8944-0475-43CC-2DE296F10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1840"/>
                <a:ext cx="18" cy="13"/>
              </a:xfrm>
              <a:custGeom>
                <a:avLst/>
                <a:gdLst>
                  <a:gd name="T0" fmla="*/ 15 w 18"/>
                  <a:gd name="T1" fmla="*/ 6 h 13"/>
                  <a:gd name="T2" fmla="*/ 18 w 18"/>
                  <a:gd name="T3" fmla="*/ 6 h 13"/>
                  <a:gd name="T4" fmla="*/ 13 w 18"/>
                  <a:gd name="T5" fmla="*/ 3 h 13"/>
                  <a:gd name="T6" fmla="*/ 2 w 18"/>
                  <a:gd name="T7" fmla="*/ 0 h 13"/>
                  <a:gd name="T8" fmla="*/ 0 w 18"/>
                  <a:gd name="T9" fmla="*/ 3 h 13"/>
                  <a:gd name="T10" fmla="*/ 4 w 18"/>
                  <a:gd name="T11" fmla="*/ 10 h 13"/>
                  <a:gd name="T12" fmla="*/ 11 w 18"/>
                  <a:gd name="T13" fmla="*/ 13 h 13"/>
                  <a:gd name="T14" fmla="*/ 15 w 18"/>
                  <a:gd name="T15" fmla="*/ 6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13"/>
                  <a:gd name="T26" fmla="*/ 18 w 18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13">
                    <a:moveTo>
                      <a:pt x="15" y="6"/>
                    </a:moveTo>
                    <a:lnTo>
                      <a:pt x="18" y="6"/>
                    </a:lnTo>
                    <a:lnTo>
                      <a:pt x="13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4" y="10"/>
                    </a:lnTo>
                    <a:lnTo>
                      <a:pt x="11" y="13"/>
                    </a:lnTo>
                    <a:lnTo>
                      <a:pt x="15" y="6"/>
                    </a:lnTo>
                    <a:close/>
                  </a:path>
                </a:pathLst>
              </a:custGeom>
              <a:grpFill/>
              <a:ln w="952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583">
              <a:extLst>
                <a:ext uri="{FF2B5EF4-FFF2-40B4-BE49-F238E27FC236}">
                  <a16:creationId xmlns:a16="http://schemas.microsoft.com/office/drawing/2014/main" id="{A05D3112-DD08-A619-077C-C4D46CDF3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3" y="1840"/>
              <a:ext cx="18" cy="13"/>
            </a:xfrm>
            <a:custGeom>
              <a:avLst/>
              <a:gdLst>
                <a:gd name="T0" fmla="*/ 15 w 18"/>
                <a:gd name="T1" fmla="*/ 6 h 13"/>
                <a:gd name="T2" fmla="*/ 18 w 18"/>
                <a:gd name="T3" fmla="*/ 6 h 13"/>
                <a:gd name="T4" fmla="*/ 13 w 18"/>
                <a:gd name="T5" fmla="*/ 3 h 13"/>
                <a:gd name="T6" fmla="*/ 2 w 18"/>
                <a:gd name="T7" fmla="*/ 0 h 13"/>
                <a:gd name="T8" fmla="*/ 0 w 18"/>
                <a:gd name="T9" fmla="*/ 3 h 13"/>
                <a:gd name="T10" fmla="*/ 4 w 18"/>
                <a:gd name="T11" fmla="*/ 10 h 13"/>
                <a:gd name="T12" fmla="*/ 11 w 18"/>
                <a:gd name="T13" fmla="*/ 13 h 13"/>
                <a:gd name="T14" fmla="*/ 15 w 18"/>
                <a:gd name="T15" fmla="*/ 6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13"/>
                <a:gd name="T26" fmla="*/ 18 w 18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13">
                  <a:moveTo>
                    <a:pt x="15" y="6"/>
                  </a:moveTo>
                  <a:lnTo>
                    <a:pt x="18" y="6"/>
                  </a:lnTo>
                  <a:lnTo>
                    <a:pt x="13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4" y="10"/>
                  </a:lnTo>
                  <a:lnTo>
                    <a:pt x="11" y="13"/>
                  </a:lnTo>
                  <a:lnTo>
                    <a:pt x="15" y="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" name="Freeform 584">
              <a:extLst>
                <a:ext uri="{FF2B5EF4-FFF2-40B4-BE49-F238E27FC236}">
                  <a16:creationId xmlns:a16="http://schemas.microsoft.com/office/drawing/2014/main" id="{326234B2-96DC-DFA5-E863-B7FECC628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1789"/>
              <a:ext cx="22" cy="22"/>
            </a:xfrm>
            <a:custGeom>
              <a:avLst/>
              <a:gdLst>
                <a:gd name="T0" fmla="*/ 22 w 22"/>
                <a:gd name="T1" fmla="*/ 22 h 22"/>
                <a:gd name="T2" fmla="*/ 22 w 22"/>
                <a:gd name="T3" fmla="*/ 21 h 22"/>
                <a:gd name="T4" fmla="*/ 22 w 22"/>
                <a:gd name="T5" fmla="*/ 18 h 22"/>
                <a:gd name="T6" fmla="*/ 10 w 22"/>
                <a:gd name="T7" fmla="*/ 14 h 22"/>
                <a:gd name="T8" fmla="*/ 11 w 22"/>
                <a:gd name="T9" fmla="*/ 6 h 22"/>
                <a:gd name="T10" fmla="*/ 10 w 22"/>
                <a:gd name="T11" fmla="*/ 2 h 22"/>
                <a:gd name="T12" fmla="*/ 7 w 22"/>
                <a:gd name="T13" fmla="*/ 0 h 22"/>
                <a:gd name="T14" fmla="*/ 0 w 22"/>
                <a:gd name="T15" fmla="*/ 11 h 22"/>
                <a:gd name="T16" fmla="*/ 3 w 22"/>
                <a:gd name="T17" fmla="*/ 16 h 22"/>
                <a:gd name="T18" fmla="*/ 13 w 22"/>
                <a:gd name="T19" fmla="*/ 18 h 22"/>
                <a:gd name="T20" fmla="*/ 19 w 22"/>
                <a:gd name="T21" fmla="*/ 22 h 22"/>
                <a:gd name="T22" fmla="*/ 22 w 22"/>
                <a:gd name="T23" fmla="*/ 22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2"/>
                <a:gd name="T38" fmla="*/ 22 w 22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2">
                  <a:moveTo>
                    <a:pt x="22" y="22"/>
                  </a:moveTo>
                  <a:lnTo>
                    <a:pt x="22" y="21"/>
                  </a:lnTo>
                  <a:lnTo>
                    <a:pt x="22" y="18"/>
                  </a:lnTo>
                  <a:lnTo>
                    <a:pt x="10" y="14"/>
                  </a:lnTo>
                  <a:lnTo>
                    <a:pt x="11" y="6"/>
                  </a:lnTo>
                  <a:lnTo>
                    <a:pt x="10" y="2"/>
                  </a:lnTo>
                  <a:lnTo>
                    <a:pt x="7" y="0"/>
                  </a:lnTo>
                  <a:lnTo>
                    <a:pt x="0" y="11"/>
                  </a:lnTo>
                  <a:lnTo>
                    <a:pt x="3" y="16"/>
                  </a:lnTo>
                  <a:lnTo>
                    <a:pt x="13" y="18"/>
                  </a:lnTo>
                  <a:lnTo>
                    <a:pt x="19" y="22"/>
                  </a:lnTo>
                  <a:lnTo>
                    <a:pt x="22" y="2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" name="Freeform 585">
              <a:extLst>
                <a:ext uri="{FF2B5EF4-FFF2-40B4-BE49-F238E27FC236}">
                  <a16:creationId xmlns:a16="http://schemas.microsoft.com/office/drawing/2014/main" id="{2F91B0F3-5236-1E7D-A6DD-8CF6EE294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1789"/>
              <a:ext cx="22" cy="22"/>
            </a:xfrm>
            <a:custGeom>
              <a:avLst/>
              <a:gdLst>
                <a:gd name="T0" fmla="*/ 22 w 22"/>
                <a:gd name="T1" fmla="*/ 22 h 22"/>
                <a:gd name="T2" fmla="*/ 22 w 22"/>
                <a:gd name="T3" fmla="*/ 21 h 22"/>
                <a:gd name="T4" fmla="*/ 22 w 22"/>
                <a:gd name="T5" fmla="*/ 18 h 22"/>
                <a:gd name="T6" fmla="*/ 10 w 22"/>
                <a:gd name="T7" fmla="*/ 14 h 22"/>
                <a:gd name="T8" fmla="*/ 11 w 22"/>
                <a:gd name="T9" fmla="*/ 6 h 22"/>
                <a:gd name="T10" fmla="*/ 10 w 22"/>
                <a:gd name="T11" fmla="*/ 2 h 22"/>
                <a:gd name="T12" fmla="*/ 7 w 22"/>
                <a:gd name="T13" fmla="*/ 0 h 22"/>
                <a:gd name="T14" fmla="*/ 0 w 22"/>
                <a:gd name="T15" fmla="*/ 11 h 22"/>
                <a:gd name="T16" fmla="*/ 3 w 22"/>
                <a:gd name="T17" fmla="*/ 16 h 22"/>
                <a:gd name="T18" fmla="*/ 13 w 22"/>
                <a:gd name="T19" fmla="*/ 18 h 22"/>
                <a:gd name="T20" fmla="*/ 19 w 22"/>
                <a:gd name="T21" fmla="*/ 22 h 22"/>
                <a:gd name="T22" fmla="*/ 22 w 22"/>
                <a:gd name="T23" fmla="*/ 22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2"/>
                <a:gd name="T38" fmla="*/ 22 w 22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2">
                  <a:moveTo>
                    <a:pt x="22" y="22"/>
                  </a:moveTo>
                  <a:lnTo>
                    <a:pt x="22" y="21"/>
                  </a:lnTo>
                  <a:lnTo>
                    <a:pt x="22" y="18"/>
                  </a:lnTo>
                  <a:lnTo>
                    <a:pt x="10" y="14"/>
                  </a:lnTo>
                  <a:lnTo>
                    <a:pt x="11" y="6"/>
                  </a:lnTo>
                  <a:lnTo>
                    <a:pt x="10" y="2"/>
                  </a:lnTo>
                  <a:lnTo>
                    <a:pt x="7" y="0"/>
                  </a:lnTo>
                  <a:lnTo>
                    <a:pt x="0" y="11"/>
                  </a:lnTo>
                  <a:lnTo>
                    <a:pt x="3" y="16"/>
                  </a:lnTo>
                  <a:lnTo>
                    <a:pt x="13" y="18"/>
                  </a:lnTo>
                  <a:lnTo>
                    <a:pt x="19" y="22"/>
                  </a:lnTo>
                  <a:lnTo>
                    <a:pt x="22" y="2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" name="Freeform 586">
              <a:extLst>
                <a:ext uri="{FF2B5EF4-FFF2-40B4-BE49-F238E27FC236}">
                  <a16:creationId xmlns:a16="http://schemas.microsoft.com/office/drawing/2014/main" id="{135C9CCB-FE7C-7FFA-B43E-2589CA435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1805"/>
              <a:ext cx="8" cy="8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6 h 8"/>
                <a:gd name="T4" fmla="*/ 8 w 8"/>
                <a:gd name="T5" fmla="*/ 3 h 8"/>
                <a:gd name="T6" fmla="*/ 5 w 8"/>
                <a:gd name="T7" fmla="*/ 0 h 8"/>
                <a:gd name="T8" fmla="*/ 3 w 8"/>
                <a:gd name="T9" fmla="*/ 0 h 8"/>
                <a:gd name="T10" fmla="*/ 0 w 8"/>
                <a:gd name="T11" fmla="*/ 5 h 8"/>
                <a:gd name="T12" fmla="*/ 1 w 8"/>
                <a:gd name="T13" fmla="*/ 8 h 8"/>
                <a:gd name="T14" fmla="*/ 8 w 8"/>
                <a:gd name="T15" fmla="*/ 8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8"/>
                <a:gd name="T26" fmla="*/ 8 w 8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8">
                  <a:moveTo>
                    <a:pt x="8" y="8"/>
                  </a:moveTo>
                  <a:lnTo>
                    <a:pt x="8" y="6"/>
                  </a:lnTo>
                  <a:lnTo>
                    <a:pt x="8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" name="Freeform 587">
              <a:extLst>
                <a:ext uri="{FF2B5EF4-FFF2-40B4-BE49-F238E27FC236}">
                  <a16:creationId xmlns:a16="http://schemas.microsoft.com/office/drawing/2014/main" id="{F9DA1EC2-FDC7-21C2-C61C-F8599DA46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1805"/>
              <a:ext cx="8" cy="8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6 h 8"/>
                <a:gd name="T4" fmla="*/ 8 w 8"/>
                <a:gd name="T5" fmla="*/ 3 h 8"/>
                <a:gd name="T6" fmla="*/ 5 w 8"/>
                <a:gd name="T7" fmla="*/ 0 h 8"/>
                <a:gd name="T8" fmla="*/ 3 w 8"/>
                <a:gd name="T9" fmla="*/ 0 h 8"/>
                <a:gd name="T10" fmla="*/ 0 w 8"/>
                <a:gd name="T11" fmla="*/ 5 h 8"/>
                <a:gd name="T12" fmla="*/ 1 w 8"/>
                <a:gd name="T13" fmla="*/ 8 h 8"/>
                <a:gd name="T14" fmla="*/ 8 w 8"/>
                <a:gd name="T15" fmla="*/ 8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8"/>
                <a:gd name="T26" fmla="*/ 8 w 8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8">
                  <a:moveTo>
                    <a:pt x="8" y="8"/>
                  </a:moveTo>
                  <a:lnTo>
                    <a:pt x="8" y="6"/>
                  </a:lnTo>
                  <a:lnTo>
                    <a:pt x="8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" y="8"/>
                  </a:lnTo>
                  <a:lnTo>
                    <a:pt x="8" y="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" name="Freeform 588">
              <a:extLst>
                <a:ext uri="{FF2B5EF4-FFF2-40B4-BE49-F238E27FC236}">
                  <a16:creationId xmlns:a16="http://schemas.microsoft.com/office/drawing/2014/main" id="{500A5EBE-841C-653B-3317-379CF73E9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" y="1811"/>
              <a:ext cx="387" cy="628"/>
            </a:xfrm>
            <a:custGeom>
              <a:avLst/>
              <a:gdLst>
                <a:gd name="T0" fmla="*/ 176 w 387"/>
                <a:gd name="T1" fmla="*/ 614 h 628"/>
                <a:gd name="T2" fmla="*/ 211 w 387"/>
                <a:gd name="T3" fmla="*/ 611 h 628"/>
                <a:gd name="T4" fmla="*/ 233 w 387"/>
                <a:gd name="T5" fmla="*/ 615 h 628"/>
                <a:gd name="T6" fmla="*/ 324 w 387"/>
                <a:gd name="T7" fmla="*/ 625 h 628"/>
                <a:gd name="T8" fmla="*/ 319 w 387"/>
                <a:gd name="T9" fmla="*/ 588 h 628"/>
                <a:gd name="T10" fmla="*/ 333 w 387"/>
                <a:gd name="T11" fmla="*/ 571 h 628"/>
                <a:gd name="T12" fmla="*/ 354 w 387"/>
                <a:gd name="T13" fmla="*/ 563 h 628"/>
                <a:gd name="T14" fmla="*/ 386 w 387"/>
                <a:gd name="T15" fmla="*/ 520 h 628"/>
                <a:gd name="T16" fmla="*/ 330 w 387"/>
                <a:gd name="T17" fmla="*/ 488 h 628"/>
                <a:gd name="T18" fmla="*/ 338 w 387"/>
                <a:gd name="T19" fmla="*/ 458 h 628"/>
                <a:gd name="T20" fmla="*/ 324 w 387"/>
                <a:gd name="T21" fmla="*/ 408 h 628"/>
                <a:gd name="T22" fmla="*/ 325 w 387"/>
                <a:gd name="T23" fmla="*/ 348 h 628"/>
                <a:gd name="T24" fmla="*/ 297 w 387"/>
                <a:gd name="T25" fmla="*/ 243 h 628"/>
                <a:gd name="T26" fmla="*/ 250 w 387"/>
                <a:gd name="T27" fmla="*/ 206 h 628"/>
                <a:gd name="T28" fmla="*/ 282 w 387"/>
                <a:gd name="T29" fmla="*/ 198 h 628"/>
                <a:gd name="T30" fmla="*/ 287 w 387"/>
                <a:gd name="T31" fmla="*/ 179 h 628"/>
                <a:gd name="T32" fmla="*/ 340 w 387"/>
                <a:gd name="T33" fmla="*/ 123 h 628"/>
                <a:gd name="T34" fmla="*/ 262 w 387"/>
                <a:gd name="T35" fmla="*/ 83 h 628"/>
                <a:gd name="T36" fmla="*/ 252 w 387"/>
                <a:gd name="T37" fmla="*/ 75 h 628"/>
                <a:gd name="T38" fmla="*/ 265 w 387"/>
                <a:gd name="T39" fmla="*/ 58 h 628"/>
                <a:gd name="T40" fmla="*/ 311 w 387"/>
                <a:gd name="T41" fmla="*/ 39 h 628"/>
                <a:gd name="T42" fmla="*/ 260 w 387"/>
                <a:gd name="T43" fmla="*/ 2 h 628"/>
                <a:gd name="T44" fmla="*/ 223 w 387"/>
                <a:gd name="T45" fmla="*/ 27 h 628"/>
                <a:gd name="T46" fmla="*/ 195 w 387"/>
                <a:gd name="T47" fmla="*/ 58 h 628"/>
                <a:gd name="T48" fmla="*/ 187 w 387"/>
                <a:gd name="T49" fmla="*/ 72 h 628"/>
                <a:gd name="T50" fmla="*/ 196 w 387"/>
                <a:gd name="T51" fmla="*/ 83 h 628"/>
                <a:gd name="T52" fmla="*/ 182 w 387"/>
                <a:gd name="T53" fmla="*/ 98 h 628"/>
                <a:gd name="T54" fmla="*/ 161 w 387"/>
                <a:gd name="T55" fmla="*/ 115 h 628"/>
                <a:gd name="T56" fmla="*/ 166 w 387"/>
                <a:gd name="T57" fmla="*/ 139 h 628"/>
                <a:gd name="T58" fmla="*/ 161 w 387"/>
                <a:gd name="T59" fmla="*/ 168 h 628"/>
                <a:gd name="T60" fmla="*/ 133 w 387"/>
                <a:gd name="T61" fmla="*/ 217 h 628"/>
                <a:gd name="T62" fmla="*/ 164 w 387"/>
                <a:gd name="T63" fmla="*/ 176 h 628"/>
                <a:gd name="T64" fmla="*/ 169 w 387"/>
                <a:gd name="T65" fmla="*/ 187 h 628"/>
                <a:gd name="T66" fmla="*/ 182 w 387"/>
                <a:gd name="T67" fmla="*/ 188 h 628"/>
                <a:gd name="T68" fmla="*/ 182 w 387"/>
                <a:gd name="T69" fmla="*/ 196 h 628"/>
                <a:gd name="T70" fmla="*/ 155 w 387"/>
                <a:gd name="T71" fmla="*/ 252 h 628"/>
                <a:gd name="T72" fmla="*/ 147 w 387"/>
                <a:gd name="T73" fmla="*/ 281 h 628"/>
                <a:gd name="T74" fmla="*/ 171 w 387"/>
                <a:gd name="T75" fmla="*/ 286 h 628"/>
                <a:gd name="T76" fmla="*/ 209 w 387"/>
                <a:gd name="T77" fmla="*/ 279 h 628"/>
                <a:gd name="T78" fmla="*/ 217 w 387"/>
                <a:gd name="T79" fmla="*/ 289 h 628"/>
                <a:gd name="T80" fmla="*/ 201 w 387"/>
                <a:gd name="T81" fmla="*/ 335 h 628"/>
                <a:gd name="T82" fmla="*/ 228 w 387"/>
                <a:gd name="T83" fmla="*/ 343 h 628"/>
                <a:gd name="T84" fmla="*/ 214 w 387"/>
                <a:gd name="T85" fmla="*/ 375 h 628"/>
                <a:gd name="T86" fmla="*/ 201 w 387"/>
                <a:gd name="T87" fmla="*/ 399 h 628"/>
                <a:gd name="T88" fmla="*/ 131 w 387"/>
                <a:gd name="T89" fmla="*/ 415 h 628"/>
                <a:gd name="T90" fmla="*/ 64 w 387"/>
                <a:gd name="T91" fmla="*/ 475 h 628"/>
                <a:gd name="T92" fmla="*/ 88 w 387"/>
                <a:gd name="T93" fmla="*/ 494 h 628"/>
                <a:gd name="T94" fmla="*/ 109 w 387"/>
                <a:gd name="T95" fmla="*/ 515 h 628"/>
                <a:gd name="T96" fmla="*/ 133 w 387"/>
                <a:gd name="T97" fmla="*/ 537 h 628"/>
                <a:gd name="T98" fmla="*/ 177 w 387"/>
                <a:gd name="T99" fmla="*/ 529 h 628"/>
                <a:gd name="T100" fmla="*/ 90 w 387"/>
                <a:gd name="T101" fmla="*/ 550 h 628"/>
                <a:gd name="T102" fmla="*/ 0 w 387"/>
                <a:gd name="T103" fmla="*/ 603 h 628"/>
                <a:gd name="T104" fmla="*/ 21 w 387"/>
                <a:gd name="T105" fmla="*/ 611 h 628"/>
                <a:gd name="T106" fmla="*/ 75 w 387"/>
                <a:gd name="T107" fmla="*/ 601 h 628"/>
                <a:gd name="T108" fmla="*/ 117 w 387"/>
                <a:gd name="T109" fmla="*/ 592 h 6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7"/>
                <a:gd name="T166" fmla="*/ 0 h 628"/>
                <a:gd name="T167" fmla="*/ 387 w 387"/>
                <a:gd name="T168" fmla="*/ 628 h 62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7" h="628">
                  <a:moveTo>
                    <a:pt x="155" y="612"/>
                  </a:moveTo>
                  <a:lnTo>
                    <a:pt x="156" y="612"/>
                  </a:lnTo>
                  <a:lnTo>
                    <a:pt x="160" y="609"/>
                  </a:lnTo>
                  <a:lnTo>
                    <a:pt x="168" y="609"/>
                  </a:lnTo>
                  <a:lnTo>
                    <a:pt x="176" y="614"/>
                  </a:lnTo>
                  <a:lnTo>
                    <a:pt x="182" y="614"/>
                  </a:lnTo>
                  <a:lnTo>
                    <a:pt x="180" y="607"/>
                  </a:lnTo>
                  <a:lnTo>
                    <a:pt x="203" y="612"/>
                  </a:lnTo>
                  <a:lnTo>
                    <a:pt x="206" y="611"/>
                  </a:lnTo>
                  <a:lnTo>
                    <a:pt x="211" y="611"/>
                  </a:lnTo>
                  <a:lnTo>
                    <a:pt x="215" y="603"/>
                  </a:lnTo>
                  <a:lnTo>
                    <a:pt x="219" y="607"/>
                  </a:lnTo>
                  <a:lnTo>
                    <a:pt x="223" y="611"/>
                  </a:lnTo>
                  <a:lnTo>
                    <a:pt x="231" y="611"/>
                  </a:lnTo>
                  <a:lnTo>
                    <a:pt x="233" y="615"/>
                  </a:lnTo>
                  <a:lnTo>
                    <a:pt x="236" y="620"/>
                  </a:lnTo>
                  <a:lnTo>
                    <a:pt x="270" y="623"/>
                  </a:lnTo>
                  <a:lnTo>
                    <a:pt x="278" y="628"/>
                  </a:lnTo>
                  <a:lnTo>
                    <a:pt x="322" y="628"/>
                  </a:lnTo>
                  <a:lnTo>
                    <a:pt x="324" y="625"/>
                  </a:lnTo>
                  <a:lnTo>
                    <a:pt x="346" y="617"/>
                  </a:lnTo>
                  <a:lnTo>
                    <a:pt x="349" y="607"/>
                  </a:lnTo>
                  <a:lnTo>
                    <a:pt x="349" y="604"/>
                  </a:lnTo>
                  <a:lnTo>
                    <a:pt x="317" y="596"/>
                  </a:lnTo>
                  <a:lnTo>
                    <a:pt x="319" y="588"/>
                  </a:lnTo>
                  <a:lnTo>
                    <a:pt x="317" y="582"/>
                  </a:lnTo>
                  <a:lnTo>
                    <a:pt x="327" y="580"/>
                  </a:lnTo>
                  <a:lnTo>
                    <a:pt x="329" y="577"/>
                  </a:lnTo>
                  <a:lnTo>
                    <a:pt x="335" y="572"/>
                  </a:lnTo>
                  <a:lnTo>
                    <a:pt x="333" y="571"/>
                  </a:lnTo>
                  <a:lnTo>
                    <a:pt x="329" y="568"/>
                  </a:lnTo>
                  <a:lnTo>
                    <a:pt x="341" y="564"/>
                  </a:lnTo>
                  <a:lnTo>
                    <a:pt x="344" y="568"/>
                  </a:lnTo>
                  <a:lnTo>
                    <a:pt x="351" y="568"/>
                  </a:lnTo>
                  <a:lnTo>
                    <a:pt x="354" y="563"/>
                  </a:lnTo>
                  <a:lnTo>
                    <a:pt x="354" y="555"/>
                  </a:lnTo>
                  <a:lnTo>
                    <a:pt x="359" y="556"/>
                  </a:lnTo>
                  <a:lnTo>
                    <a:pt x="365" y="555"/>
                  </a:lnTo>
                  <a:lnTo>
                    <a:pt x="373" y="549"/>
                  </a:lnTo>
                  <a:lnTo>
                    <a:pt x="386" y="520"/>
                  </a:lnTo>
                  <a:lnTo>
                    <a:pt x="387" y="507"/>
                  </a:lnTo>
                  <a:lnTo>
                    <a:pt x="383" y="494"/>
                  </a:lnTo>
                  <a:lnTo>
                    <a:pt x="370" y="483"/>
                  </a:lnTo>
                  <a:lnTo>
                    <a:pt x="341" y="478"/>
                  </a:lnTo>
                  <a:lnTo>
                    <a:pt x="330" y="488"/>
                  </a:lnTo>
                  <a:lnTo>
                    <a:pt x="329" y="483"/>
                  </a:lnTo>
                  <a:lnTo>
                    <a:pt x="317" y="478"/>
                  </a:lnTo>
                  <a:lnTo>
                    <a:pt x="322" y="470"/>
                  </a:lnTo>
                  <a:lnTo>
                    <a:pt x="335" y="462"/>
                  </a:lnTo>
                  <a:lnTo>
                    <a:pt x="338" y="458"/>
                  </a:lnTo>
                  <a:lnTo>
                    <a:pt x="341" y="450"/>
                  </a:lnTo>
                  <a:lnTo>
                    <a:pt x="332" y="427"/>
                  </a:lnTo>
                  <a:lnTo>
                    <a:pt x="327" y="423"/>
                  </a:lnTo>
                  <a:lnTo>
                    <a:pt x="319" y="410"/>
                  </a:lnTo>
                  <a:lnTo>
                    <a:pt x="324" y="408"/>
                  </a:lnTo>
                  <a:lnTo>
                    <a:pt x="330" y="419"/>
                  </a:lnTo>
                  <a:lnTo>
                    <a:pt x="340" y="423"/>
                  </a:lnTo>
                  <a:lnTo>
                    <a:pt x="341" y="410"/>
                  </a:lnTo>
                  <a:lnTo>
                    <a:pt x="325" y="348"/>
                  </a:lnTo>
                  <a:lnTo>
                    <a:pt x="308" y="337"/>
                  </a:lnTo>
                  <a:lnTo>
                    <a:pt x="305" y="333"/>
                  </a:lnTo>
                  <a:lnTo>
                    <a:pt x="301" y="290"/>
                  </a:lnTo>
                  <a:lnTo>
                    <a:pt x="308" y="262"/>
                  </a:lnTo>
                  <a:lnTo>
                    <a:pt x="297" y="243"/>
                  </a:lnTo>
                  <a:lnTo>
                    <a:pt x="295" y="233"/>
                  </a:lnTo>
                  <a:lnTo>
                    <a:pt x="278" y="214"/>
                  </a:lnTo>
                  <a:lnTo>
                    <a:pt x="274" y="212"/>
                  </a:lnTo>
                  <a:lnTo>
                    <a:pt x="260" y="212"/>
                  </a:lnTo>
                  <a:lnTo>
                    <a:pt x="250" y="206"/>
                  </a:lnTo>
                  <a:lnTo>
                    <a:pt x="250" y="204"/>
                  </a:lnTo>
                  <a:lnTo>
                    <a:pt x="254" y="200"/>
                  </a:lnTo>
                  <a:lnTo>
                    <a:pt x="260" y="196"/>
                  </a:lnTo>
                  <a:lnTo>
                    <a:pt x="274" y="200"/>
                  </a:lnTo>
                  <a:lnTo>
                    <a:pt x="282" y="198"/>
                  </a:lnTo>
                  <a:lnTo>
                    <a:pt x="278" y="185"/>
                  </a:lnTo>
                  <a:lnTo>
                    <a:pt x="274" y="182"/>
                  </a:lnTo>
                  <a:lnTo>
                    <a:pt x="274" y="177"/>
                  </a:lnTo>
                  <a:lnTo>
                    <a:pt x="281" y="180"/>
                  </a:lnTo>
                  <a:lnTo>
                    <a:pt x="287" y="179"/>
                  </a:lnTo>
                  <a:lnTo>
                    <a:pt x="293" y="174"/>
                  </a:lnTo>
                  <a:lnTo>
                    <a:pt x="297" y="168"/>
                  </a:lnTo>
                  <a:lnTo>
                    <a:pt x="311" y="156"/>
                  </a:lnTo>
                  <a:lnTo>
                    <a:pt x="325" y="133"/>
                  </a:lnTo>
                  <a:lnTo>
                    <a:pt x="340" y="123"/>
                  </a:lnTo>
                  <a:lnTo>
                    <a:pt x="344" y="110"/>
                  </a:lnTo>
                  <a:lnTo>
                    <a:pt x="343" y="104"/>
                  </a:lnTo>
                  <a:lnTo>
                    <a:pt x="298" y="88"/>
                  </a:lnTo>
                  <a:lnTo>
                    <a:pt x="290" y="83"/>
                  </a:lnTo>
                  <a:lnTo>
                    <a:pt x="262" y="83"/>
                  </a:lnTo>
                  <a:lnTo>
                    <a:pt x="255" y="86"/>
                  </a:lnTo>
                  <a:lnTo>
                    <a:pt x="254" y="82"/>
                  </a:lnTo>
                  <a:lnTo>
                    <a:pt x="257" y="78"/>
                  </a:lnTo>
                  <a:lnTo>
                    <a:pt x="258" y="75"/>
                  </a:lnTo>
                  <a:lnTo>
                    <a:pt x="252" y="75"/>
                  </a:lnTo>
                  <a:lnTo>
                    <a:pt x="252" y="72"/>
                  </a:lnTo>
                  <a:lnTo>
                    <a:pt x="263" y="72"/>
                  </a:lnTo>
                  <a:lnTo>
                    <a:pt x="273" y="69"/>
                  </a:lnTo>
                  <a:lnTo>
                    <a:pt x="262" y="62"/>
                  </a:lnTo>
                  <a:lnTo>
                    <a:pt x="265" y="58"/>
                  </a:lnTo>
                  <a:lnTo>
                    <a:pt x="265" y="59"/>
                  </a:lnTo>
                  <a:lnTo>
                    <a:pt x="274" y="53"/>
                  </a:lnTo>
                  <a:lnTo>
                    <a:pt x="292" y="50"/>
                  </a:lnTo>
                  <a:lnTo>
                    <a:pt x="300" y="40"/>
                  </a:lnTo>
                  <a:lnTo>
                    <a:pt x="311" y="39"/>
                  </a:lnTo>
                  <a:lnTo>
                    <a:pt x="319" y="21"/>
                  </a:lnTo>
                  <a:lnTo>
                    <a:pt x="313" y="15"/>
                  </a:lnTo>
                  <a:lnTo>
                    <a:pt x="271" y="10"/>
                  </a:lnTo>
                  <a:lnTo>
                    <a:pt x="271" y="8"/>
                  </a:lnTo>
                  <a:lnTo>
                    <a:pt x="260" y="2"/>
                  </a:lnTo>
                  <a:lnTo>
                    <a:pt x="250" y="0"/>
                  </a:lnTo>
                  <a:lnTo>
                    <a:pt x="239" y="10"/>
                  </a:lnTo>
                  <a:lnTo>
                    <a:pt x="236" y="21"/>
                  </a:lnTo>
                  <a:lnTo>
                    <a:pt x="227" y="18"/>
                  </a:lnTo>
                  <a:lnTo>
                    <a:pt x="223" y="27"/>
                  </a:lnTo>
                  <a:lnTo>
                    <a:pt x="220" y="29"/>
                  </a:lnTo>
                  <a:lnTo>
                    <a:pt x="220" y="32"/>
                  </a:lnTo>
                  <a:lnTo>
                    <a:pt x="223" y="40"/>
                  </a:lnTo>
                  <a:lnTo>
                    <a:pt x="199" y="43"/>
                  </a:lnTo>
                  <a:lnTo>
                    <a:pt x="195" y="58"/>
                  </a:lnTo>
                  <a:lnTo>
                    <a:pt x="198" y="62"/>
                  </a:lnTo>
                  <a:lnTo>
                    <a:pt x="196" y="64"/>
                  </a:lnTo>
                  <a:lnTo>
                    <a:pt x="193" y="61"/>
                  </a:lnTo>
                  <a:lnTo>
                    <a:pt x="190" y="61"/>
                  </a:lnTo>
                  <a:lnTo>
                    <a:pt x="187" y="72"/>
                  </a:lnTo>
                  <a:lnTo>
                    <a:pt x="190" y="74"/>
                  </a:lnTo>
                  <a:lnTo>
                    <a:pt x="199" y="75"/>
                  </a:lnTo>
                  <a:lnTo>
                    <a:pt x="196" y="78"/>
                  </a:lnTo>
                  <a:lnTo>
                    <a:pt x="193" y="80"/>
                  </a:lnTo>
                  <a:lnTo>
                    <a:pt x="196" y="83"/>
                  </a:lnTo>
                  <a:lnTo>
                    <a:pt x="190" y="86"/>
                  </a:lnTo>
                  <a:lnTo>
                    <a:pt x="188" y="90"/>
                  </a:lnTo>
                  <a:lnTo>
                    <a:pt x="187" y="94"/>
                  </a:lnTo>
                  <a:lnTo>
                    <a:pt x="185" y="94"/>
                  </a:lnTo>
                  <a:lnTo>
                    <a:pt x="182" y="98"/>
                  </a:lnTo>
                  <a:lnTo>
                    <a:pt x="180" y="99"/>
                  </a:lnTo>
                  <a:lnTo>
                    <a:pt x="177" y="101"/>
                  </a:lnTo>
                  <a:lnTo>
                    <a:pt x="174" y="105"/>
                  </a:lnTo>
                  <a:lnTo>
                    <a:pt x="169" y="115"/>
                  </a:lnTo>
                  <a:lnTo>
                    <a:pt x="161" y="115"/>
                  </a:lnTo>
                  <a:lnTo>
                    <a:pt x="156" y="115"/>
                  </a:lnTo>
                  <a:lnTo>
                    <a:pt x="156" y="118"/>
                  </a:lnTo>
                  <a:lnTo>
                    <a:pt x="163" y="121"/>
                  </a:lnTo>
                  <a:lnTo>
                    <a:pt x="161" y="128"/>
                  </a:lnTo>
                  <a:lnTo>
                    <a:pt x="166" y="139"/>
                  </a:lnTo>
                  <a:lnTo>
                    <a:pt x="187" y="133"/>
                  </a:lnTo>
                  <a:lnTo>
                    <a:pt x="187" y="134"/>
                  </a:lnTo>
                  <a:lnTo>
                    <a:pt x="185" y="137"/>
                  </a:lnTo>
                  <a:lnTo>
                    <a:pt x="163" y="164"/>
                  </a:lnTo>
                  <a:lnTo>
                    <a:pt x="161" y="168"/>
                  </a:lnTo>
                  <a:lnTo>
                    <a:pt x="158" y="171"/>
                  </a:lnTo>
                  <a:lnTo>
                    <a:pt x="152" y="185"/>
                  </a:lnTo>
                  <a:lnTo>
                    <a:pt x="156" y="185"/>
                  </a:lnTo>
                  <a:lnTo>
                    <a:pt x="156" y="188"/>
                  </a:lnTo>
                  <a:lnTo>
                    <a:pt x="133" y="217"/>
                  </a:lnTo>
                  <a:lnTo>
                    <a:pt x="133" y="220"/>
                  </a:lnTo>
                  <a:lnTo>
                    <a:pt x="137" y="222"/>
                  </a:lnTo>
                  <a:lnTo>
                    <a:pt x="140" y="220"/>
                  </a:lnTo>
                  <a:lnTo>
                    <a:pt x="161" y="195"/>
                  </a:lnTo>
                  <a:lnTo>
                    <a:pt x="164" y="176"/>
                  </a:lnTo>
                  <a:lnTo>
                    <a:pt x="182" y="166"/>
                  </a:lnTo>
                  <a:lnTo>
                    <a:pt x="179" y="171"/>
                  </a:lnTo>
                  <a:lnTo>
                    <a:pt x="169" y="180"/>
                  </a:lnTo>
                  <a:lnTo>
                    <a:pt x="166" y="188"/>
                  </a:lnTo>
                  <a:lnTo>
                    <a:pt x="169" y="187"/>
                  </a:lnTo>
                  <a:lnTo>
                    <a:pt x="172" y="187"/>
                  </a:lnTo>
                  <a:lnTo>
                    <a:pt x="174" y="185"/>
                  </a:lnTo>
                  <a:lnTo>
                    <a:pt x="176" y="184"/>
                  </a:lnTo>
                  <a:lnTo>
                    <a:pt x="180" y="188"/>
                  </a:lnTo>
                  <a:lnTo>
                    <a:pt x="182" y="188"/>
                  </a:lnTo>
                  <a:lnTo>
                    <a:pt x="185" y="179"/>
                  </a:lnTo>
                  <a:lnTo>
                    <a:pt x="190" y="185"/>
                  </a:lnTo>
                  <a:lnTo>
                    <a:pt x="193" y="190"/>
                  </a:lnTo>
                  <a:lnTo>
                    <a:pt x="188" y="190"/>
                  </a:lnTo>
                  <a:lnTo>
                    <a:pt x="182" y="196"/>
                  </a:lnTo>
                  <a:lnTo>
                    <a:pt x="177" y="207"/>
                  </a:lnTo>
                  <a:lnTo>
                    <a:pt x="179" y="211"/>
                  </a:lnTo>
                  <a:lnTo>
                    <a:pt x="182" y="217"/>
                  </a:lnTo>
                  <a:lnTo>
                    <a:pt x="180" y="225"/>
                  </a:lnTo>
                  <a:lnTo>
                    <a:pt x="155" y="252"/>
                  </a:lnTo>
                  <a:lnTo>
                    <a:pt x="152" y="260"/>
                  </a:lnTo>
                  <a:lnTo>
                    <a:pt x="148" y="254"/>
                  </a:lnTo>
                  <a:lnTo>
                    <a:pt x="145" y="257"/>
                  </a:lnTo>
                  <a:lnTo>
                    <a:pt x="145" y="276"/>
                  </a:lnTo>
                  <a:lnTo>
                    <a:pt x="147" y="281"/>
                  </a:lnTo>
                  <a:lnTo>
                    <a:pt x="150" y="281"/>
                  </a:lnTo>
                  <a:lnTo>
                    <a:pt x="153" y="270"/>
                  </a:lnTo>
                  <a:lnTo>
                    <a:pt x="155" y="268"/>
                  </a:lnTo>
                  <a:lnTo>
                    <a:pt x="158" y="268"/>
                  </a:lnTo>
                  <a:lnTo>
                    <a:pt x="171" y="286"/>
                  </a:lnTo>
                  <a:lnTo>
                    <a:pt x="174" y="281"/>
                  </a:lnTo>
                  <a:lnTo>
                    <a:pt x="176" y="274"/>
                  </a:lnTo>
                  <a:lnTo>
                    <a:pt x="193" y="282"/>
                  </a:lnTo>
                  <a:lnTo>
                    <a:pt x="207" y="281"/>
                  </a:lnTo>
                  <a:lnTo>
                    <a:pt x="209" y="279"/>
                  </a:lnTo>
                  <a:lnTo>
                    <a:pt x="215" y="278"/>
                  </a:lnTo>
                  <a:lnTo>
                    <a:pt x="231" y="286"/>
                  </a:lnTo>
                  <a:lnTo>
                    <a:pt x="228" y="287"/>
                  </a:lnTo>
                  <a:lnTo>
                    <a:pt x="225" y="286"/>
                  </a:lnTo>
                  <a:lnTo>
                    <a:pt x="217" y="289"/>
                  </a:lnTo>
                  <a:lnTo>
                    <a:pt x="198" y="311"/>
                  </a:lnTo>
                  <a:lnTo>
                    <a:pt x="198" y="317"/>
                  </a:lnTo>
                  <a:lnTo>
                    <a:pt x="201" y="325"/>
                  </a:lnTo>
                  <a:lnTo>
                    <a:pt x="201" y="333"/>
                  </a:lnTo>
                  <a:lnTo>
                    <a:pt x="201" y="335"/>
                  </a:lnTo>
                  <a:lnTo>
                    <a:pt x="204" y="332"/>
                  </a:lnTo>
                  <a:lnTo>
                    <a:pt x="206" y="345"/>
                  </a:lnTo>
                  <a:lnTo>
                    <a:pt x="217" y="345"/>
                  </a:lnTo>
                  <a:lnTo>
                    <a:pt x="227" y="340"/>
                  </a:lnTo>
                  <a:lnTo>
                    <a:pt x="228" y="343"/>
                  </a:lnTo>
                  <a:lnTo>
                    <a:pt x="223" y="346"/>
                  </a:lnTo>
                  <a:lnTo>
                    <a:pt x="219" y="359"/>
                  </a:lnTo>
                  <a:lnTo>
                    <a:pt x="214" y="362"/>
                  </a:lnTo>
                  <a:lnTo>
                    <a:pt x="207" y="370"/>
                  </a:lnTo>
                  <a:lnTo>
                    <a:pt x="214" y="375"/>
                  </a:lnTo>
                  <a:lnTo>
                    <a:pt x="207" y="380"/>
                  </a:lnTo>
                  <a:lnTo>
                    <a:pt x="199" y="391"/>
                  </a:lnTo>
                  <a:lnTo>
                    <a:pt x="201" y="396"/>
                  </a:lnTo>
                  <a:lnTo>
                    <a:pt x="204" y="399"/>
                  </a:lnTo>
                  <a:lnTo>
                    <a:pt x="201" y="399"/>
                  </a:lnTo>
                  <a:lnTo>
                    <a:pt x="195" y="404"/>
                  </a:lnTo>
                  <a:lnTo>
                    <a:pt x="164" y="392"/>
                  </a:lnTo>
                  <a:lnTo>
                    <a:pt x="113" y="415"/>
                  </a:lnTo>
                  <a:lnTo>
                    <a:pt x="117" y="418"/>
                  </a:lnTo>
                  <a:lnTo>
                    <a:pt x="131" y="415"/>
                  </a:lnTo>
                  <a:lnTo>
                    <a:pt x="139" y="415"/>
                  </a:lnTo>
                  <a:lnTo>
                    <a:pt x="133" y="442"/>
                  </a:lnTo>
                  <a:lnTo>
                    <a:pt x="137" y="447"/>
                  </a:lnTo>
                  <a:lnTo>
                    <a:pt x="123" y="462"/>
                  </a:lnTo>
                  <a:lnTo>
                    <a:pt x="64" y="475"/>
                  </a:lnTo>
                  <a:lnTo>
                    <a:pt x="66" y="493"/>
                  </a:lnTo>
                  <a:lnTo>
                    <a:pt x="67" y="496"/>
                  </a:lnTo>
                  <a:lnTo>
                    <a:pt x="72" y="499"/>
                  </a:lnTo>
                  <a:lnTo>
                    <a:pt x="78" y="498"/>
                  </a:lnTo>
                  <a:lnTo>
                    <a:pt x="88" y="494"/>
                  </a:lnTo>
                  <a:lnTo>
                    <a:pt x="96" y="493"/>
                  </a:lnTo>
                  <a:lnTo>
                    <a:pt x="99" y="496"/>
                  </a:lnTo>
                  <a:lnTo>
                    <a:pt x="97" y="507"/>
                  </a:lnTo>
                  <a:lnTo>
                    <a:pt x="99" y="510"/>
                  </a:lnTo>
                  <a:lnTo>
                    <a:pt x="109" y="515"/>
                  </a:lnTo>
                  <a:lnTo>
                    <a:pt x="117" y="510"/>
                  </a:lnTo>
                  <a:lnTo>
                    <a:pt x="120" y="512"/>
                  </a:lnTo>
                  <a:lnTo>
                    <a:pt x="121" y="513"/>
                  </a:lnTo>
                  <a:lnTo>
                    <a:pt x="128" y="534"/>
                  </a:lnTo>
                  <a:lnTo>
                    <a:pt x="133" y="537"/>
                  </a:lnTo>
                  <a:lnTo>
                    <a:pt x="139" y="539"/>
                  </a:lnTo>
                  <a:lnTo>
                    <a:pt x="145" y="537"/>
                  </a:lnTo>
                  <a:lnTo>
                    <a:pt x="152" y="533"/>
                  </a:lnTo>
                  <a:lnTo>
                    <a:pt x="179" y="525"/>
                  </a:lnTo>
                  <a:lnTo>
                    <a:pt x="177" y="529"/>
                  </a:lnTo>
                  <a:lnTo>
                    <a:pt x="153" y="547"/>
                  </a:lnTo>
                  <a:lnTo>
                    <a:pt x="150" y="552"/>
                  </a:lnTo>
                  <a:lnTo>
                    <a:pt x="147" y="555"/>
                  </a:lnTo>
                  <a:lnTo>
                    <a:pt x="96" y="544"/>
                  </a:lnTo>
                  <a:lnTo>
                    <a:pt x="90" y="550"/>
                  </a:lnTo>
                  <a:lnTo>
                    <a:pt x="80" y="553"/>
                  </a:lnTo>
                  <a:lnTo>
                    <a:pt x="70" y="563"/>
                  </a:lnTo>
                  <a:lnTo>
                    <a:pt x="7" y="593"/>
                  </a:lnTo>
                  <a:lnTo>
                    <a:pt x="2" y="600"/>
                  </a:lnTo>
                  <a:lnTo>
                    <a:pt x="0" y="603"/>
                  </a:lnTo>
                  <a:lnTo>
                    <a:pt x="5" y="598"/>
                  </a:lnTo>
                  <a:lnTo>
                    <a:pt x="8" y="596"/>
                  </a:lnTo>
                  <a:lnTo>
                    <a:pt x="16" y="606"/>
                  </a:lnTo>
                  <a:lnTo>
                    <a:pt x="21" y="606"/>
                  </a:lnTo>
                  <a:lnTo>
                    <a:pt x="21" y="611"/>
                  </a:lnTo>
                  <a:lnTo>
                    <a:pt x="26" y="607"/>
                  </a:lnTo>
                  <a:lnTo>
                    <a:pt x="31" y="603"/>
                  </a:lnTo>
                  <a:lnTo>
                    <a:pt x="42" y="600"/>
                  </a:lnTo>
                  <a:lnTo>
                    <a:pt x="50" y="593"/>
                  </a:lnTo>
                  <a:lnTo>
                    <a:pt x="75" y="601"/>
                  </a:lnTo>
                  <a:lnTo>
                    <a:pt x="90" y="612"/>
                  </a:lnTo>
                  <a:lnTo>
                    <a:pt x="96" y="615"/>
                  </a:lnTo>
                  <a:lnTo>
                    <a:pt x="104" y="609"/>
                  </a:lnTo>
                  <a:lnTo>
                    <a:pt x="113" y="592"/>
                  </a:lnTo>
                  <a:lnTo>
                    <a:pt x="117" y="592"/>
                  </a:lnTo>
                  <a:lnTo>
                    <a:pt x="123" y="593"/>
                  </a:lnTo>
                  <a:lnTo>
                    <a:pt x="147" y="593"/>
                  </a:lnTo>
                  <a:lnTo>
                    <a:pt x="155" y="61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" name="Freeform 589">
              <a:extLst>
                <a:ext uri="{FF2B5EF4-FFF2-40B4-BE49-F238E27FC236}">
                  <a16:creationId xmlns:a16="http://schemas.microsoft.com/office/drawing/2014/main" id="{0FD3E01A-B3F6-A857-3916-13CDA3398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" y="1811"/>
              <a:ext cx="387" cy="628"/>
            </a:xfrm>
            <a:custGeom>
              <a:avLst/>
              <a:gdLst>
                <a:gd name="T0" fmla="*/ 176 w 387"/>
                <a:gd name="T1" fmla="*/ 614 h 628"/>
                <a:gd name="T2" fmla="*/ 211 w 387"/>
                <a:gd name="T3" fmla="*/ 611 h 628"/>
                <a:gd name="T4" fmla="*/ 233 w 387"/>
                <a:gd name="T5" fmla="*/ 615 h 628"/>
                <a:gd name="T6" fmla="*/ 324 w 387"/>
                <a:gd name="T7" fmla="*/ 625 h 628"/>
                <a:gd name="T8" fmla="*/ 319 w 387"/>
                <a:gd name="T9" fmla="*/ 588 h 628"/>
                <a:gd name="T10" fmla="*/ 333 w 387"/>
                <a:gd name="T11" fmla="*/ 571 h 628"/>
                <a:gd name="T12" fmla="*/ 354 w 387"/>
                <a:gd name="T13" fmla="*/ 563 h 628"/>
                <a:gd name="T14" fmla="*/ 386 w 387"/>
                <a:gd name="T15" fmla="*/ 520 h 628"/>
                <a:gd name="T16" fmla="*/ 330 w 387"/>
                <a:gd name="T17" fmla="*/ 488 h 628"/>
                <a:gd name="T18" fmla="*/ 338 w 387"/>
                <a:gd name="T19" fmla="*/ 458 h 628"/>
                <a:gd name="T20" fmla="*/ 324 w 387"/>
                <a:gd name="T21" fmla="*/ 408 h 628"/>
                <a:gd name="T22" fmla="*/ 325 w 387"/>
                <a:gd name="T23" fmla="*/ 348 h 628"/>
                <a:gd name="T24" fmla="*/ 297 w 387"/>
                <a:gd name="T25" fmla="*/ 243 h 628"/>
                <a:gd name="T26" fmla="*/ 250 w 387"/>
                <a:gd name="T27" fmla="*/ 206 h 628"/>
                <a:gd name="T28" fmla="*/ 282 w 387"/>
                <a:gd name="T29" fmla="*/ 198 h 628"/>
                <a:gd name="T30" fmla="*/ 287 w 387"/>
                <a:gd name="T31" fmla="*/ 179 h 628"/>
                <a:gd name="T32" fmla="*/ 340 w 387"/>
                <a:gd name="T33" fmla="*/ 123 h 628"/>
                <a:gd name="T34" fmla="*/ 262 w 387"/>
                <a:gd name="T35" fmla="*/ 83 h 628"/>
                <a:gd name="T36" fmla="*/ 252 w 387"/>
                <a:gd name="T37" fmla="*/ 75 h 628"/>
                <a:gd name="T38" fmla="*/ 265 w 387"/>
                <a:gd name="T39" fmla="*/ 58 h 628"/>
                <a:gd name="T40" fmla="*/ 311 w 387"/>
                <a:gd name="T41" fmla="*/ 39 h 628"/>
                <a:gd name="T42" fmla="*/ 260 w 387"/>
                <a:gd name="T43" fmla="*/ 2 h 628"/>
                <a:gd name="T44" fmla="*/ 223 w 387"/>
                <a:gd name="T45" fmla="*/ 27 h 628"/>
                <a:gd name="T46" fmla="*/ 195 w 387"/>
                <a:gd name="T47" fmla="*/ 58 h 628"/>
                <a:gd name="T48" fmla="*/ 187 w 387"/>
                <a:gd name="T49" fmla="*/ 72 h 628"/>
                <a:gd name="T50" fmla="*/ 196 w 387"/>
                <a:gd name="T51" fmla="*/ 83 h 628"/>
                <a:gd name="T52" fmla="*/ 182 w 387"/>
                <a:gd name="T53" fmla="*/ 98 h 628"/>
                <a:gd name="T54" fmla="*/ 161 w 387"/>
                <a:gd name="T55" fmla="*/ 115 h 628"/>
                <a:gd name="T56" fmla="*/ 166 w 387"/>
                <a:gd name="T57" fmla="*/ 139 h 628"/>
                <a:gd name="T58" fmla="*/ 161 w 387"/>
                <a:gd name="T59" fmla="*/ 168 h 628"/>
                <a:gd name="T60" fmla="*/ 133 w 387"/>
                <a:gd name="T61" fmla="*/ 217 h 628"/>
                <a:gd name="T62" fmla="*/ 164 w 387"/>
                <a:gd name="T63" fmla="*/ 176 h 628"/>
                <a:gd name="T64" fmla="*/ 169 w 387"/>
                <a:gd name="T65" fmla="*/ 187 h 628"/>
                <a:gd name="T66" fmla="*/ 182 w 387"/>
                <a:gd name="T67" fmla="*/ 188 h 628"/>
                <a:gd name="T68" fmla="*/ 182 w 387"/>
                <a:gd name="T69" fmla="*/ 196 h 628"/>
                <a:gd name="T70" fmla="*/ 155 w 387"/>
                <a:gd name="T71" fmla="*/ 252 h 628"/>
                <a:gd name="T72" fmla="*/ 147 w 387"/>
                <a:gd name="T73" fmla="*/ 281 h 628"/>
                <a:gd name="T74" fmla="*/ 171 w 387"/>
                <a:gd name="T75" fmla="*/ 286 h 628"/>
                <a:gd name="T76" fmla="*/ 209 w 387"/>
                <a:gd name="T77" fmla="*/ 279 h 628"/>
                <a:gd name="T78" fmla="*/ 217 w 387"/>
                <a:gd name="T79" fmla="*/ 289 h 628"/>
                <a:gd name="T80" fmla="*/ 201 w 387"/>
                <a:gd name="T81" fmla="*/ 335 h 628"/>
                <a:gd name="T82" fmla="*/ 228 w 387"/>
                <a:gd name="T83" fmla="*/ 343 h 628"/>
                <a:gd name="T84" fmla="*/ 214 w 387"/>
                <a:gd name="T85" fmla="*/ 375 h 628"/>
                <a:gd name="T86" fmla="*/ 201 w 387"/>
                <a:gd name="T87" fmla="*/ 399 h 628"/>
                <a:gd name="T88" fmla="*/ 131 w 387"/>
                <a:gd name="T89" fmla="*/ 415 h 628"/>
                <a:gd name="T90" fmla="*/ 64 w 387"/>
                <a:gd name="T91" fmla="*/ 475 h 628"/>
                <a:gd name="T92" fmla="*/ 88 w 387"/>
                <a:gd name="T93" fmla="*/ 494 h 628"/>
                <a:gd name="T94" fmla="*/ 109 w 387"/>
                <a:gd name="T95" fmla="*/ 515 h 628"/>
                <a:gd name="T96" fmla="*/ 133 w 387"/>
                <a:gd name="T97" fmla="*/ 537 h 628"/>
                <a:gd name="T98" fmla="*/ 177 w 387"/>
                <a:gd name="T99" fmla="*/ 529 h 628"/>
                <a:gd name="T100" fmla="*/ 90 w 387"/>
                <a:gd name="T101" fmla="*/ 550 h 628"/>
                <a:gd name="T102" fmla="*/ 0 w 387"/>
                <a:gd name="T103" fmla="*/ 603 h 628"/>
                <a:gd name="T104" fmla="*/ 21 w 387"/>
                <a:gd name="T105" fmla="*/ 611 h 628"/>
                <a:gd name="T106" fmla="*/ 75 w 387"/>
                <a:gd name="T107" fmla="*/ 601 h 628"/>
                <a:gd name="T108" fmla="*/ 117 w 387"/>
                <a:gd name="T109" fmla="*/ 592 h 6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7"/>
                <a:gd name="T166" fmla="*/ 0 h 628"/>
                <a:gd name="T167" fmla="*/ 387 w 387"/>
                <a:gd name="T168" fmla="*/ 628 h 62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7" h="628">
                  <a:moveTo>
                    <a:pt x="155" y="612"/>
                  </a:moveTo>
                  <a:lnTo>
                    <a:pt x="156" y="612"/>
                  </a:lnTo>
                  <a:lnTo>
                    <a:pt x="160" y="609"/>
                  </a:lnTo>
                  <a:lnTo>
                    <a:pt x="168" y="609"/>
                  </a:lnTo>
                  <a:lnTo>
                    <a:pt x="176" y="614"/>
                  </a:lnTo>
                  <a:lnTo>
                    <a:pt x="182" y="614"/>
                  </a:lnTo>
                  <a:lnTo>
                    <a:pt x="180" y="607"/>
                  </a:lnTo>
                  <a:lnTo>
                    <a:pt x="203" y="612"/>
                  </a:lnTo>
                  <a:lnTo>
                    <a:pt x="206" y="611"/>
                  </a:lnTo>
                  <a:lnTo>
                    <a:pt x="211" y="611"/>
                  </a:lnTo>
                  <a:lnTo>
                    <a:pt x="215" y="603"/>
                  </a:lnTo>
                  <a:lnTo>
                    <a:pt x="219" y="607"/>
                  </a:lnTo>
                  <a:lnTo>
                    <a:pt x="223" y="611"/>
                  </a:lnTo>
                  <a:lnTo>
                    <a:pt x="231" y="611"/>
                  </a:lnTo>
                  <a:lnTo>
                    <a:pt x="233" y="615"/>
                  </a:lnTo>
                  <a:lnTo>
                    <a:pt x="236" y="620"/>
                  </a:lnTo>
                  <a:lnTo>
                    <a:pt x="270" y="623"/>
                  </a:lnTo>
                  <a:lnTo>
                    <a:pt x="278" y="628"/>
                  </a:lnTo>
                  <a:lnTo>
                    <a:pt x="322" y="628"/>
                  </a:lnTo>
                  <a:lnTo>
                    <a:pt x="324" y="625"/>
                  </a:lnTo>
                  <a:lnTo>
                    <a:pt x="346" y="617"/>
                  </a:lnTo>
                  <a:lnTo>
                    <a:pt x="349" y="607"/>
                  </a:lnTo>
                  <a:lnTo>
                    <a:pt x="349" y="604"/>
                  </a:lnTo>
                  <a:lnTo>
                    <a:pt x="317" y="596"/>
                  </a:lnTo>
                  <a:lnTo>
                    <a:pt x="319" y="588"/>
                  </a:lnTo>
                  <a:lnTo>
                    <a:pt x="317" y="582"/>
                  </a:lnTo>
                  <a:lnTo>
                    <a:pt x="327" y="580"/>
                  </a:lnTo>
                  <a:lnTo>
                    <a:pt x="329" y="577"/>
                  </a:lnTo>
                  <a:lnTo>
                    <a:pt x="335" y="572"/>
                  </a:lnTo>
                  <a:lnTo>
                    <a:pt x="333" y="571"/>
                  </a:lnTo>
                  <a:lnTo>
                    <a:pt x="329" y="568"/>
                  </a:lnTo>
                  <a:lnTo>
                    <a:pt x="341" y="564"/>
                  </a:lnTo>
                  <a:lnTo>
                    <a:pt x="344" y="568"/>
                  </a:lnTo>
                  <a:lnTo>
                    <a:pt x="351" y="568"/>
                  </a:lnTo>
                  <a:lnTo>
                    <a:pt x="354" y="563"/>
                  </a:lnTo>
                  <a:lnTo>
                    <a:pt x="354" y="555"/>
                  </a:lnTo>
                  <a:lnTo>
                    <a:pt x="359" y="556"/>
                  </a:lnTo>
                  <a:lnTo>
                    <a:pt x="365" y="555"/>
                  </a:lnTo>
                  <a:lnTo>
                    <a:pt x="373" y="549"/>
                  </a:lnTo>
                  <a:lnTo>
                    <a:pt x="386" y="520"/>
                  </a:lnTo>
                  <a:lnTo>
                    <a:pt x="387" y="507"/>
                  </a:lnTo>
                  <a:lnTo>
                    <a:pt x="383" y="494"/>
                  </a:lnTo>
                  <a:lnTo>
                    <a:pt x="370" y="483"/>
                  </a:lnTo>
                  <a:lnTo>
                    <a:pt x="341" y="478"/>
                  </a:lnTo>
                  <a:lnTo>
                    <a:pt x="330" y="488"/>
                  </a:lnTo>
                  <a:lnTo>
                    <a:pt x="329" y="483"/>
                  </a:lnTo>
                  <a:lnTo>
                    <a:pt x="317" y="478"/>
                  </a:lnTo>
                  <a:lnTo>
                    <a:pt x="322" y="470"/>
                  </a:lnTo>
                  <a:lnTo>
                    <a:pt x="335" y="462"/>
                  </a:lnTo>
                  <a:lnTo>
                    <a:pt x="338" y="458"/>
                  </a:lnTo>
                  <a:lnTo>
                    <a:pt x="341" y="450"/>
                  </a:lnTo>
                  <a:lnTo>
                    <a:pt x="332" y="427"/>
                  </a:lnTo>
                  <a:lnTo>
                    <a:pt x="327" y="423"/>
                  </a:lnTo>
                  <a:lnTo>
                    <a:pt x="319" y="410"/>
                  </a:lnTo>
                  <a:lnTo>
                    <a:pt x="324" y="408"/>
                  </a:lnTo>
                  <a:lnTo>
                    <a:pt x="330" y="419"/>
                  </a:lnTo>
                  <a:lnTo>
                    <a:pt x="340" y="423"/>
                  </a:lnTo>
                  <a:lnTo>
                    <a:pt x="341" y="410"/>
                  </a:lnTo>
                  <a:lnTo>
                    <a:pt x="325" y="348"/>
                  </a:lnTo>
                  <a:lnTo>
                    <a:pt x="308" y="337"/>
                  </a:lnTo>
                  <a:lnTo>
                    <a:pt x="305" y="333"/>
                  </a:lnTo>
                  <a:lnTo>
                    <a:pt x="301" y="290"/>
                  </a:lnTo>
                  <a:lnTo>
                    <a:pt x="308" y="262"/>
                  </a:lnTo>
                  <a:lnTo>
                    <a:pt x="297" y="243"/>
                  </a:lnTo>
                  <a:lnTo>
                    <a:pt x="295" y="233"/>
                  </a:lnTo>
                  <a:lnTo>
                    <a:pt x="278" y="214"/>
                  </a:lnTo>
                  <a:lnTo>
                    <a:pt x="274" y="212"/>
                  </a:lnTo>
                  <a:lnTo>
                    <a:pt x="260" y="212"/>
                  </a:lnTo>
                  <a:lnTo>
                    <a:pt x="250" y="206"/>
                  </a:lnTo>
                  <a:lnTo>
                    <a:pt x="250" y="204"/>
                  </a:lnTo>
                  <a:lnTo>
                    <a:pt x="254" y="200"/>
                  </a:lnTo>
                  <a:lnTo>
                    <a:pt x="260" y="196"/>
                  </a:lnTo>
                  <a:lnTo>
                    <a:pt x="274" y="200"/>
                  </a:lnTo>
                  <a:lnTo>
                    <a:pt x="282" y="198"/>
                  </a:lnTo>
                  <a:lnTo>
                    <a:pt x="278" y="185"/>
                  </a:lnTo>
                  <a:lnTo>
                    <a:pt x="274" y="182"/>
                  </a:lnTo>
                  <a:lnTo>
                    <a:pt x="274" y="177"/>
                  </a:lnTo>
                  <a:lnTo>
                    <a:pt x="281" y="180"/>
                  </a:lnTo>
                  <a:lnTo>
                    <a:pt x="287" y="179"/>
                  </a:lnTo>
                  <a:lnTo>
                    <a:pt x="293" y="174"/>
                  </a:lnTo>
                  <a:lnTo>
                    <a:pt x="297" y="168"/>
                  </a:lnTo>
                  <a:lnTo>
                    <a:pt x="311" y="156"/>
                  </a:lnTo>
                  <a:lnTo>
                    <a:pt x="325" y="133"/>
                  </a:lnTo>
                  <a:lnTo>
                    <a:pt x="340" y="123"/>
                  </a:lnTo>
                  <a:lnTo>
                    <a:pt x="344" y="110"/>
                  </a:lnTo>
                  <a:lnTo>
                    <a:pt x="343" y="104"/>
                  </a:lnTo>
                  <a:lnTo>
                    <a:pt x="298" y="88"/>
                  </a:lnTo>
                  <a:lnTo>
                    <a:pt x="290" y="83"/>
                  </a:lnTo>
                  <a:lnTo>
                    <a:pt x="262" y="83"/>
                  </a:lnTo>
                  <a:lnTo>
                    <a:pt x="255" y="86"/>
                  </a:lnTo>
                  <a:lnTo>
                    <a:pt x="254" y="82"/>
                  </a:lnTo>
                  <a:lnTo>
                    <a:pt x="257" y="78"/>
                  </a:lnTo>
                  <a:lnTo>
                    <a:pt x="258" y="75"/>
                  </a:lnTo>
                  <a:lnTo>
                    <a:pt x="252" y="75"/>
                  </a:lnTo>
                  <a:lnTo>
                    <a:pt x="252" y="72"/>
                  </a:lnTo>
                  <a:lnTo>
                    <a:pt x="263" y="72"/>
                  </a:lnTo>
                  <a:lnTo>
                    <a:pt x="273" y="69"/>
                  </a:lnTo>
                  <a:lnTo>
                    <a:pt x="262" y="62"/>
                  </a:lnTo>
                  <a:lnTo>
                    <a:pt x="265" y="58"/>
                  </a:lnTo>
                  <a:lnTo>
                    <a:pt x="265" y="59"/>
                  </a:lnTo>
                  <a:lnTo>
                    <a:pt x="274" y="53"/>
                  </a:lnTo>
                  <a:lnTo>
                    <a:pt x="292" y="50"/>
                  </a:lnTo>
                  <a:lnTo>
                    <a:pt x="300" y="40"/>
                  </a:lnTo>
                  <a:lnTo>
                    <a:pt x="311" y="39"/>
                  </a:lnTo>
                  <a:lnTo>
                    <a:pt x="319" y="21"/>
                  </a:lnTo>
                  <a:lnTo>
                    <a:pt x="313" y="15"/>
                  </a:lnTo>
                  <a:lnTo>
                    <a:pt x="271" y="10"/>
                  </a:lnTo>
                  <a:lnTo>
                    <a:pt x="271" y="8"/>
                  </a:lnTo>
                  <a:lnTo>
                    <a:pt x="260" y="2"/>
                  </a:lnTo>
                  <a:lnTo>
                    <a:pt x="250" y="0"/>
                  </a:lnTo>
                  <a:lnTo>
                    <a:pt x="239" y="10"/>
                  </a:lnTo>
                  <a:lnTo>
                    <a:pt x="236" y="21"/>
                  </a:lnTo>
                  <a:lnTo>
                    <a:pt x="227" y="18"/>
                  </a:lnTo>
                  <a:lnTo>
                    <a:pt x="223" y="27"/>
                  </a:lnTo>
                  <a:lnTo>
                    <a:pt x="220" y="29"/>
                  </a:lnTo>
                  <a:lnTo>
                    <a:pt x="220" y="32"/>
                  </a:lnTo>
                  <a:lnTo>
                    <a:pt x="223" y="40"/>
                  </a:lnTo>
                  <a:lnTo>
                    <a:pt x="199" y="43"/>
                  </a:lnTo>
                  <a:lnTo>
                    <a:pt x="195" y="58"/>
                  </a:lnTo>
                  <a:lnTo>
                    <a:pt x="198" y="62"/>
                  </a:lnTo>
                  <a:lnTo>
                    <a:pt x="196" y="64"/>
                  </a:lnTo>
                  <a:lnTo>
                    <a:pt x="193" y="61"/>
                  </a:lnTo>
                  <a:lnTo>
                    <a:pt x="190" y="61"/>
                  </a:lnTo>
                  <a:lnTo>
                    <a:pt x="187" y="72"/>
                  </a:lnTo>
                  <a:lnTo>
                    <a:pt x="190" y="74"/>
                  </a:lnTo>
                  <a:lnTo>
                    <a:pt x="199" y="75"/>
                  </a:lnTo>
                  <a:lnTo>
                    <a:pt x="196" y="78"/>
                  </a:lnTo>
                  <a:lnTo>
                    <a:pt x="193" y="80"/>
                  </a:lnTo>
                  <a:lnTo>
                    <a:pt x="196" y="83"/>
                  </a:lnTo>
                  <a:lnTo>
                    <a:pt x="190" y="86"/>
                  </a:lnTo>
                  <a:lnTo>
                    <a:pt x="188" y="90"/>
                  </a:lnTo>
                  <a:lnTo>
                    <a:pt x="187" y="94"/>
                  </a:lnTo>
                  <a:lnTo>
                    <a:pt x="185" y="94"/>
                  </a:lnTo>
                  <a:lnTo>
                    <a:pt x="182" y="98"/>
                  </a:lnTo>
                  <a:lnTo>
                    <a:pt x="180" y="99"/>
                  </a:lnTo>
                  <a:lnTo>
                    <a:pt x="177" y="101"/>
                  </a:lnTo>
                  <a:lnTo>
                    <a:pt x="174" y="105"/>
                  </a:lnTo>
                  <a:lnTo>
                    <a:pt x="169" y="115"/>
                  </a:lnTo>
                  <a:lnTo>
                    <a:pt x="161" y="115"/>
                  </a:lnTo>
                  <a:lnTo>
                    <a:pt x="156" y="115"/>
                  </a:lnTo>
                  <a:lnTo>
                    <a:pt x="156" y="118"/>
                  </a:lnTo>
                  <a:lnTo>
                    <a:pt x="163" y="121"/>
                  </a:lnTo>
                  <a:lnTo>
                    <a:pt x="161" y="128"/>
                  </a:lnTo>
                  <a:lnTo>
                    <a:pt x="166" y="139"/>
                  </a:lnTo>
                  <a:lnTo>
                    <a:pt x="187" y="133"/>
                  </a:lnTo>
                  <a:lnTo>
                    <a:pt x="187" y="134"/>
                  </a:lnTo>
                  <a:lnTo>
                    <a:pt x="185" y="137"/>
                  </a:lnTo>
                  <a:lnTo>
                    <a:pt x="163" y="164"/>
                  </a:lnTo>
                  <a:lnTo>
                    <a:pt x="161" y="168"/>
                  </a:lnTo>
                  <a:lnTo>
                    <a:pt x="158" y="171"/>
                  </a:lnTo>
                  <a:lnTo>
                    <a:pt x="152" y="185"/>
                  </a:lnTo>
                  <a:lnTo>
                    <a:pt x="156" y="185"/>
                  </a:lnTo>
                  <a:lnTo>
                    <a:pt x="156" y="188"/>
                  </a:lnTo>
                  <a:lnTo>
                    <a:pt x="133" y="217"/>
                  </a:lnTo>
                  <a:lnTo>
                    <a:pt x="133" y="220"/>
                  </a:lnTo>
                  <a:lnTo>
                    <a:pt x="137" y="222"/>
                  </a:lnTo>
                  <a:lnTo>
                    <a:pt x="140" y="220"/>
                  </a:lnTo>
                  <a:lnTo>
                    <a:pt x="161" y="195"/>
                  </a:lnTo>
                  <a:lnTo>
                    <a:pt x="164" y="176"/>
                  </a:lnTo>
                  <a:lnTo>
                    <a:pt x="182" y="166"/>
                  </a:lnTo>
                  <a:lnTo>
                    <a:pt x="179" y="171"/>
                  </a:lnTo>
                  <a:lnTo>
                    <a:pt x="169" y="180"/>
                  </a:lnTo>
                  <a:lnTo>
                    <a:pt x="166" y="188"/>
                  </a:lnTo>
                  <a:lnTo>
                    <a:pt x="169" y="187"/>
                  </a:lnTo>
                  <a:lnTo>
                    <a:pt x="172" y="187"/>
                  </a:lnTo>
                  <a:lnTo>
                    <a:pt x="174" y="185"/>
                  </a:lnTo>
                  <a:lnTo>
                    <a:pt x="176" y="184"/>
                  </a:lnTo>
                  <a:lnTo>
                    <a:pt x="180" y="188"/>
                  </a:lnTo>
                  <a:lnTo>
                    <a:pt x="182" y="188"/>
                  </a:lnTo>
                  <a:lnTo>
                    <a:pt x="185" y="179"/>
                  </a:lnTo>
                  <a:lnTo>
                    <a:pt x="190" y="185"/>
                  </a:lnTo>
                  <a:lnTo>
                    <a:pt x="193" y="190"/>
                  </a:lnTo>
                  <a:lnTo>
                    <a:pt x="188" y="190"/>
                  </a:lnTo>
                  <a:lnTo>
                    <a:pt x="182" y="196"/>
                  </a:lnTo>
                  <a:lnTo>
                    <a:pt x="177" y="207"/>
                  </a:lnTo>
                  <a:lnTo>
                    <a:pt x="179" y="211"/>
                  </a:lnTo>
                  <a:lnTo>
                    <a:pt x="182" y="217"/>
                  </a:lnTo>
                  <a:lnTo>
                    <a:pt x="180" y="225"/>
                  </a:lnTo>
                  <a:lnTo>
                    <a:pt x="155" y="252"/>
                  </a:lnTo>
                  <a:lnTo>
                    <a:pt x="152" y="260"/>
                  </a:lnTo>
                  <a:lnTo>
                    <a:pt x="148" y="254"/>
                  </a:lnTo>
                  <a:lnTo>
                    <a:pt x="145" y="257"/>
                  </a:lnTo>
                  <a:lnTo>
                    <a:pt x="145" y="276"/>
                  </a:lnTo>
                  <a:lnTo>
                    <a:pt x="147" y="281"/>
                  </a:lnTo>
                  <a:lnTo>
                    <a:pt x="150" y="281"/>
                  </a:lnTo>
                  <a:lnTo>
                    <a:pt x="153" y="270"/>
                  </a:lnTo>
                  <a:lnTo>
                    <a:pt x="155" y="268"/>
                  </a:lnTo>
                  <a:lnTo>
                    <a:pt x="158" y="268"/>
                  </a:lnTo>
                  <a:lnTo>
                    <a:pt x="171" y="286"/>
                  </a:lnTo>
                  <a:lnTo>
                    <a:pt x="174" y="281"/>
                  </a:lnTo>
                  <a:lnTo>
                    <a:pt x="176" y="274"/>
                  </a:lnTo>
                  <a:lnTo>
                    <a:pt x="193" y="282"/>
                  </a:lnTo>
                  <a:lnTo>
                    <a:pt x="207" y="281"/>
                  </a:lnTo>
                  <a:lnTo>
                    <a:pt x="209" y="279"/>
                  </a:lnTo>
                  <a:lnTo>
                    <a:pt x="215" y="278"/>
                  </a:lnTo>
                  <a:lnTo>
                    <a:pt x="231" y="286"/>
                  </a:lnTo>
                  <a:lnTo>
                    <a:pt x="228" y="287"/>
                  </a:lnTo>
                  <a:lnTo>
                    <a:pt x="225" y="286"/>
                  </a:lnTo>
                  <a:lnTo>
                    <a:pt x="217" y="289"/>
                  </a:lnTo>
                  <a:lnTo>
                    <a:pt x="198" y="311"/>
                  </a:lnTo>
                  <a:lnTo>
                    <a:pt x="198" y="317"/>
                  </a:lnTo>
                  <a:lnTo>
                    <a:pt x="201" y="325"/>
                  </a:lnTo>
                  <a:lnTo>
                    <a:pt x="201" y="333"/>
                  </a:lnTo>
                  <a:lnTo>
                    <a:pt x="201" y="335"/>
                  </a:lnTo>
                  <a:lnTo>
                    <a:pt x="204" y="332"/>
                  </a:lnTo>
                  <a:lnTo>
                    <a:pt x="206" y="345"/>
                  </a:lnTo>
                  <a:lnTo>
                    <a:pt x="217" y="345"/>
                  </a:lnTo>
                  <a:lnTo>
                    <a:pt x="227" y="340"/>
                  </a:lnTo>
                  <a:lnTo>
                    <a:pt x="228" y="343"/>
                  </a:lnTo>
                  <a:lnTo>
                    <a:pt x="223" y="346"/>
                  </a:lnTo>
                  <a:lnTo>
                    <a:pt x="219" y="359"/>
                  </a:lnTo>
                  <a:lnTo>
                    <a:pt x="214" y="362"/>
                  </a:lnTo>
                  <a:lnTo>
                    <a:pt x="207" y="370"/>
                  </a:lnTo>
                  <a:lnTo>
                    <a:pt x="214" y="375"/>
                  </a:lnTo>
                  <a:lnTo>
                    <a:pt x="207" y="380"/>
                  </a:lnTo>
                  <a:lnTo>
                    <a:pt x="199" y="391"/>
                  </a:lnTo>
                  <a:lnTo>
                    <a:pt x="201" y="396"/>
                  </a:lnTo>
                  <a:lnTo>
                    <a:pt x="204" y="399"/>
                  </a:lnTo>
                  <a:lnTo>
                    <a:pt x="201" y="399"/>
                  </a:lnTo>
                  <a:lnTo>
                    <a:pt x="195" y="404"/>
                  </a:lnTo>
                  <a:lnTo>
                    <a:pt x="164" y="392"/>
                  </a:lnTo>
                  <a:lnTo>
                    <a:pt x="113" y="415"/>
                  </a:lnTo>
                  <a:lnTo>
                    <a:pt x="117" y="418"/>
                  </a:lnTo>
                  <a:lnTo>
                    <a:pt x="131" y="415"/>
                  </a:lnTo>
                  <a:lnTo>
                    <a:pt x="139" y="415"/>
                  </a:lnTo>
                  <a:lnTo>
                    <a:pt x="133" y="442"/>
                  </a:lnTo>
                  <a:lnTo>
                    <a:pt x="137" y="447"/>
                  </a:lnTo>
                  <a:lnTo>
                    <a:pt x="123" y="462"/>
                  </a:lnTo>
                  <a:lnTo>
                    <a:pt x="64" y="475"/>
                  </a:lnTo>
                  <a:lnTo>
                    <a:pt x="66" y="493"/>
                  </a:lnTo>
                  <a:lnTo>
                    <a:pt x="67" y="496"/>
                  </a:lnTo>
                  <a:lnTo>
                    <a:pt x="72" y="499"/>
                  </a:lnTo>
                  <a:lnTo>
                    <a:pt x="78" y="498"/>
                  </a:lnTo>
                  <a:lnTo>
                    <a:pt x="88" y="494"/>
                  </a:lnTo>
                  <a:lnTo>
                    <a:pt x="96" y="493"/>
                  </a:lnTo>
                  <a:lnTo>
                    <a:pt x="99" y="496"/>
                  </a:lnTo>
                  <a:lnTo>
                    <a:pt x="97" y="507"/>
                  </a:lnTo>
                  <a:lnTo>
                    <a:pt x="99" y="510"/>
                  </a:lnTo>
                  <a:lnTo>
                    <a:pt x="109" y="515"/>
                  </a:lnTo>
                  <a:lnTo>
                    <a:pt x="117" y="510"/>
                  </a:lnTo>
                  <a:lnTo>
                    <a:pt x="120" y="512"/>
                  </a:lnTo>
                  <a:lnTo>
                    <a:pt x="121" y="513"/>
                  </a:lnTo>
                  <a:lnTo>
                    <a:pt x="128" y="534"/>
                  </a:lnTo>
                  <a:lnTo>
                    <a:pt x="133" y="537"/>
                  </a:lnTo>
                  <a:lnTo>
                    <a:pt x="139" y="539"/>
                  </a:lnTo>
                  <a:lnTo>
                    <a:pt x="145" y="537"/>
                  </a:lnTo>
                  <a:lnTo>
                    <a:pt x="152" y="533"/>
                  </a:lnTo>
                  <a:lnTo>
                    <a:pt x="179" y="525"/>
                  </a:lnTo>
                  <a:lnTo>
                    <a:pt x="177" y="529"/>
                  </a:lnTo>
                  <a:lnTo>
                    <a:pt x="153" y="547"/>
                  </a:lnTo>
                  <a:lnTo>
                    <a:pt x="150" y="552"/>
                  </a:lnTo>
                  <a:lnTo>
                    <a:pt x="147" y="555"/>
                  </a:lnTo>
                  <a:lnTo>
                    <a:pt x="96" y="544"/>
                  </a:lnTo>
                  <a:lnTo>
                    <a:pt x="90" y="550"/>
                  </a:lnTo>
                  <a:lnTo>
                    <a:pt x="80" y="553"/>
                  </a:lnTo>
                  <a:lnTo>
                    <a:pt x="70" y="563"/>
                  </a:lnTo>
                  <a:lnTo>
                    <a:pt x="7" y="593"/>
                  </a:lnTo>
                  <a:lnTo>
                    <a:pt x="2" y="600"/>
                  </a:lnTo>
                  <a:lnTo>
                    <a:pt x="0" y="603"/>
                  </a:lnTo>
                  <a:lnTo>
                    <a:pt x="5" y="598"/>
                  </a:lnTo>
                  <a:lnTo>
                    <a:pt x="8" y="596"/>
                  </a:lnTo>
                  <a:lnTo>
                    <a:pt x="16" y="606"/>
                  </a:lnTo>
                  <a:lnTo>
                    <a:pt x="21" y="606"/>
                  </a:lnTo>
                  <a:lnTo>
                    <a:pt x="21" y="611"/>
                  </a:lnTo>
                  <a:lnTo>
                    <a:pt x="26" y="607"/>
                  </a:lnTo>
                  <a:lnTo>
                    <a:pt x="31" y="603"/>
                  </a:lnTo>
                  <a:lnTo>
                    <a:pt x="42" y="600"/>
                  </a:lnTo>
                  <a:lnTo>
                    <a:pt x="50" y="593"/>
                  </a:lnTo>
                  <a:lnTo>
                    <a:pt x="75" y="601"/>
                  </a:lnTo>
                  <a:lnTo>
                    <a:pt x="90" y="612"/>
                  </a:lnTo>
                  <a:lnTo>
                    <a:pt x="96" y="615"/>
                  </a:lnTo>
                  <a:lnTo>
                    <a:pt x="104" y="609"/>
                  </a:lnTo>
                  <a:lnTo>
                    <a:pt x="113" y="592"/>
                  </a:lnTo>
                  <a:lnTo>
                    <a:pt x="117" y="592"/>
                  </a:lnTo>
                  <a:lnTo>
                    <a:pt x="123" y="593"/>
                  </a:lnTo>
                  <a:lnTo>
                    <a:pt x="147" y="593"/>
                  </a:lnTo>
                  <a:lnTo>
                    <a:pt x="155" y="61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" name="Freeform 590">
              <a:extLst>
                <a:ext uri="{FF2B5EF4-FFF2-40B4-BE49-F238E27FC236}">
                  <a16:creationId xmlns:a16="http://schemas.microsoft.com/office/drawing/2014/main" id="{54FF2E6D-FC35-0304-7A9F-13C3D3DFF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2426"/>
              <a:ext cx="17" cy="10"/>
            </a:xfrm>
            <a:custGeom>
              <a:avLst/>
              <a:gdLst>
                <a:gd name="T0" fmla="*/ 13 w 17"/>
                <a:gd name="T1" fmla="*/ 2 h 10"/>
                <a:gd name="T2" fmla="*/ 11 w 17"/>
                <a:gd name="T3" fmla="*/ 0 h 10"/>
                <a:gd name="T4" fmla="*/ 1 w 17"/>
                <a:gd name="T5" fmla="*/ 2 h 10"/>
                <a:gd name="T6" fmla="*/ 0 w 17"/>
                <a:gd name="T7" fmla="*/ 4 h 10"/>
                <a:gd name="T8" fmla="*/ 0 w 17"/>
                <a:gd name="T9" fmla="*/ 5 h 10"/>
                <a:gd name="T10" fmla="*/ 6 w 17"/>
                <a:gd name="T11" fmla="*/ 10 h 10"/>
                <a:gd name="T12" fmla="*/ 13 w 17"/>
                <a:gd name="T13" fmla="*/ 10 h 10"/>
                <a:gd name="T14" fmla="*/ 17 w 17"/>
                <a:gd name="T15" fmla="*/ 7 h 10"/>
                <a:gd name="T16" fmla="*/ 17 w 17"/>
                <a:gd name="T17" fmla="*/ 5 h 10"/>
                <a:gd name="T18" fmla="*/ 13 w 17"/>
                <a:gd name="T19" fmla="*/ 2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0"/>
                <a:gd name="T32" fmla="*/ 17 w 17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0">
                  <a:moveTo>
                    <a:pt x="13" y="2"/>
                  </a:moveTo>
                  <a:lnTo>
                    <a:pt x="11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10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3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" name="Freeform 591">
              <a:extLst>
                <a:ext uri="{FF2B5EF4-FFF2-40B4-BE49-F238E27FC236}">
                  <a16:creationId xmlns:a16="http://schemas.microsoft.com/office/drawing/2014/main" id="{A5A90133-A642-A8D0-3052-786197C14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" y="2426"/>
              <a:ext cx="17" cy="10"/>
            </a:xfrm>
            <a:custGeom>
              <a:avLst/>
              <a:gdLst>
                <a:gd name="T0" fmla="*/ 13 w 17"/>
                <a:gd name="T1" fmla="*/ 2 h 10"/>
                <a:gd name="T2" fmla="*/ 11 w 17"/>
                <a:gd name="T3" fmla="*/ 0 h 10"/>
                <a:gd name="T4" fmla="*/ 1 w 17"/>
                <a:gd name="T5" fmla="*/ 2 h 10"/>
                <a:gd name="T6" fmla="*/ 0 w 17"/>
                <a:gd name="T7" fmla="*/ 4 h 10"/>
                <a:gd name="T8" fmla="*/ 0 w 17"/>
                <a:gd name="T9" fmla="*/ 5 h 10"/>
                <a:gd name="T10" fmla="*/ 6 w 17"/>
                <a:gd name="T11" fmla="*/ 10 h 10"/>
                <a:gd name="T12" fmla="*/ 13 w 17"/>
                <a:gd name="T13" fmla="*/ 10 h 10"/>
                <a:gd name="T14" fmla="*/ 17 w 17"/>
                <a:gd name="T15" fmla="*/ 7 h 10"/>
                <a:gd name="T16" fmla="*/ 17 w 17"/>
                <a:gd name="T17" fmla="*/ 5 h 10"/>
                <a:gd name="T18" fmla="*/ 13 w 17"/>
                <a:gd name="T19" fmla="*/ 2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0"/>
                <a:gd name="T32" fmla="*/ 17 w 17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0">
                  <a:moveTo>
                    <a:pt x="13" y="2"/>
                  </a:moveTo>
                  <a:lnTo>
                    <a:pt x="11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10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3" y="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" name="Freeform 592">
              <a:extLst>
                <a:ext uri="{FF2B5EF4-FFF2-40B4-BE49-F238E27FC236}">
                  <a16:creationId xmlns:a16="http://schemas.microsoft.com/office/drawing/2014/main" id="{AB219EBE-F0A3-9406-B81B-167446C08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2187"/>
              <a:ext cx="11" cy="16"/>
            </a:xfrm>
            <a:custGeom>
              <a:avLst/>
              <a:gdLst>
                <a:gd name="T0" fmla="*/ 5 w 11"/>
                <a:gd name="T1" fmla="*/ 16 h 16"/>
                <a:gd name="T2" fmla="*/ 11 w 11"/>
                <a:gd name="T3" fmla="*/ 13 h 16"/>
                <a:gd name="T4" fmla="*/ 3 w 11"/>
                <a:gd name="T5" fmla="*/ 4 h 16"/>
                <a:gd name="T6" fmla="*/ 0 w 11"/>
                <a:gd name="T7" fmla="*/ 0 h 16"/>
                <a:gd name="T8" fmla="*/ 5 w 11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6"/>
                <a:gd name="T17" fmla="*/ 11 w 11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6">
                  <a:moveTo>
                    <a:pt x="5" y="16"/>
                  </a:moveTo>
                  <a:lnTo>
                    <a:pt x="11" y="13"/>
                  </a:lnTo>
                  <a:lnTo>
                    <a:pt x="3" y="4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" name="Freeform 593">
              <a:extLst>
                <a:ext uri="{FF2B5EF4-FFF2-40B4-BE49-F238E27FC236}">
                  <a16:creationId xmlns:a16="http://schemas.microsoft.com/office/drawing/2014/main" id="{C5415E67-C0C3-59B1-F8A8-35D2B700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2187"/>
              <a:ext cx="11" cy="16"/>
            </a:xfrm>
            <a:custGeom>
              <a:avLst/>
              <a:gdLst>
                <a:gd name="T0" fmla="*/ 5 w 11"/>
                <a:gd name="T1" fmla="*/ 16 h 16"/>
                <a:gd name="T2" fmla="*/ 11 w 11"/>
                <a:gd name="T3" fmla="*/ 13 h 16"/>
                <a:gd name="T4" fmla="*/ 3 w 11"/>
                <a:gd name="T5" fmla="*/ 4 h 16"/>
                <a:gd name="T6" fmla="*/ 0 w 11"/>
                <a:gd name="T7" fmla="*/ 0 h 16"/>
                <a:gd name="T8" fmla="*/ 5 w 11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6"/>
                <a:gd name="T17" fmla="*/ 11 w 11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6">
                  <a:moveTo>
                    <a:pt x="5" y="16"/>
                  </a:moveTo>
                  <a:lnTo>
                    <a:pt x="11" y="13"/>
                  </a:lnTo>
                  <a:lnTo>
                    <a:pt x="3" y="4"/>
                  </a:lnTo>
                  <a:lnTo>
                    <a:pt x="0" y="0"/>
                  </a:lnTo>
                  <a:lnTo>
                    <a:pt x="5" y="1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" name="Freeform 594">
              <a:extLst>
                <a:ext uri="{FF2B5EF4-FFF2-40B4-BE49-F238E27FC236}">
                  <a16:creationId xmlns:a16="http://schemas.microsoft.com/office/drawing/2014/main" id="{5F76D0FD-9098-419A-75A9-B8774E7ED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2117"/>
              <a:ext cx="26" cy="19"/>
            </a:xfrm>
            <a:custGeom>
              <a:avLst/>
              <a:gdLst>
                <a:gd name="T0" fmla="*/ 24 w 26"/>
                <a:gd name="T1" fmla="*/ 0 h 19"/>
                <a:gd name="T2" fmla="*/ 0 w 26"/>
                <a:gd name="T3" fmla="*/ 19 h 19"/>
                <a:gd name="T4" fmla="*/ 7 w 26"/>
                <a:gd name="T5" fmla="*/ 19 h 19"/>
                <a:gd name="T6" fmla="*/ 16 w 26"/>
                <a:gd name="T7" fmla="*/ 18 h 19"/>
                <a:gd name="T8" fmla="*/ 23 w 26"/>
                <a:gd name="T9" fmla="*/ 13 h 19"/>
                <a:gd name="T10" fmla="*/ 26 w 26"/>
                <a:gd name="T11" fmla="*/ 3 h 19"/>
                <a:gd name="T12" fmla="*/ 24 w 26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9"/>
                <a:gd name="T23" fmla="*/ 26 w 26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9">
                  <a:moveTo>
                    <a:pt x="24" y="0"/>
                  </a:moveTo>
                  <a:lnTo>
                    <a:pt x="0" y="19"/>
                  </a:lnTo>
                  <a:lnTo>
                    <a:pt x="7" y="19"/>
                  </a:lnTo>
                  <a:lnTo>
                    <a:pt x="16" y="18"/>
                  </a:lnTo>
                  <a:lnTo>
                    <a:pt x="23" y="13"/>
                  </a:lnTo>
                  <a:lnTo>
                    <a:pt x="26" y="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" name="Freeform 595">
              <a:extLst>
                <a:ext uri="{FF2B5EF4-FFF2-40B4-BE49-F238E27FC236}">
                  <a16:creationId xmlns:a16="http://schemas.microsoft.com/office/drawing/2014/main" id="{78A3BEEF-6366-EE01-D0E6-96321A1E2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2117"/>
              <a:ext cx="26" cy="19"/>
            </a:xfrm>
            <a:custGeom>
              <a:avLst/>
              <a:gdLst>
                <a:gd name="T0" fmla="*/ 24 w 26"/>
                <a:gd name="T1" fmla="*/ 0 h 19"/>
                <a:gd name="T2" fmla="*/ 0 w 26"/>
                <a:gd name="T3" fmla="*/ 19 h 19"/>
                <a:gd name="T4" fmla="*/ 7 w 26"/>
                <a:gd name="T5" fmla="*/ 19 h 19"/>
                <a:gd name="T6" fmla="*/ 16 w 26"/>
                <a:gd name="T7" fmla="*/ 18 h 19"/>
                <a:gd name="T8" fmla="*/ 23 w 26"/>
                <a:gd name="T9" fmla="*/ 13 h 19"/>
                <a:gd name="T10" fmla="*/ 26 w 26"/>
                <a:gd name="T11" fmla="*/ 3 h 19"/>
                <a:gd name="T12" fmla="*/ 24 w 26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9"/>
                <a:gd name="T23" fmla="*/ 26 w 26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9">
                  <a:moveTo>
                    <a:pt x="24" y="0"/>
                  </a:moveTo>
                  <a:lnTo>
                    <a:pt x="0" y="19"/>
                  </a:lnTo>
                  <a:lnTo>
                    <a:pt x="7" y="19"/>
                  </a:lnTo>
                  <a:lnTo>
                    <a:pt x="16" y="18"/>
                  </a:lnTo>
                  <a:lnTo>
                    <a:pt x="23" y="13"/>
                  </a:lnTo>
                  <a:lnTo>
                    <a:pt x="26" y="3"/>
                  </a:lnTo>
                  <a:lnTo>
                    <a:pt x="24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" name="Freeform 596">
              <a:extLst>
                <a:ext uri="{FF2B5EF4-FFF2-40B4-BE49-F238E27FC236}">
                  <a16:creationId xmlns:a16="http://schemas.microsoft.com/office/drawing/2014/main" id="{4F82133F-CA7A-9C6B-9324-A70D61454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" y="2012"/>
              <a:ext cx="13" cy="19"/>
            </a:xfrm>
            <a:custGeom>
              <a:avLst/>
              <a:gdLst>
                <a:gd name="T0" fmla="*/ 5 w 13"/>
                <a:gd name="T1" fmla="*/ 0 h 19"/>
                <a:gd name="T2" fmla="*/ 5 w 13"/>
                <a:gd name="T3" fmla="*/ 0 h 19"/>
                <a:gd name="T4" fmla="*/ 0 w 13"/>
                <a:gd name="T5" fmla="*/ 13 h 19"/>
                <a:gd name="T6" fmla="*/ 0 w 13"/>
                <a:gd name="T7" fmla="*/ 19 h 19"/>
                <a:gd name="T8" fmla="*/ 5 w 13"/>
                <a:gd name="T9" fmla="*/ 19 h 19"/>
                <a:gd name="T10" fmla="*/ 11 w 13"/>
                <a:gd name="T11" fmla="*/ 10 h 19"/>
                <a:gd name="T12" fmla="*/ 13 w 13"/>
                <a:gd name="T13" fmla="*/ 2 h 19"/>
                <a:gd name="T14" fmla="*/ 5 w 13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9"/>
                <a:gd name="T26" fmla="*/ 13 w 13"/>
                <a:gd name="T27" fmla="*/ 19 h 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9">
                  <a:moveTo>
                    <a:pt x="5" y="0"/>
                  </a:moveTo>
                  <a:lnTo>
                    <a:pt x="5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11" y="10"/>
                  </a:lnTo>
                  <a:lnTo>
                    <a:pt x="1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" name="Freeform 597">
              <a:extLst>
                <a:ext uri="{FF2B5EF4-FFF2-40B4-BE49-F238E27FC236}">
                  <a16:creationId xmlns:a16="http://schemas.microsoft.com/office/drawing/2014/main" id="{BE711D48-2501-669C-F8AE-4ADFA2EFE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" y="2012"/>
              <a:ext cx="13" cy="19"/>
            </a:xfrm>
            <a:custGeom>
              <a:avLst/>
              <a:gdLst>
                <a:gd name="T0" fmla="*/ 5 w 13"/>
                <a:gd name="T1" fmla="*/ 0 h 19"/>
                <a:gd name="T2" fmla="*/ 5 w 13"/>
                <a:gd name="T3" fmla="*/ 0 h 19"/>
                <a:gd name="T4" fmla="*/ 0 w 13"/>
                <a:gd name="T5" fmla="*/ 13 h 19"/>
                <a:gd name="T6" fmla="*/ 0 w 13"/>
                <a:gd name="T7" fmla="*/ 19 h 19"/>
                <a:gd name="T8" fmla="*/ 5 w 13"/>
                <a:gd name="T9" fmla="*/ 19 h 19"/>
                <a:gd name="T10" fmla="*/ 11 w 13"/>
                <a:gd name="T11" fmla="*/ 10 h 19"/>
                <a:gd name="T12" fmla="*/ 13 w 13"/>
                <a:gd name="T13" fmla="*/ 2 h 19"/>
                <a:gd name="T14" fmla="*/ 5 w 13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9"/>
                <a:gd name="T26" fmla="*/ 13 w 13"/>
                <a:gd name="T27" fmla="*/ 19 h 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9">
                  <a:moveTo>
                    <a:pt x="5" y="0"/>
                  </a:moveTo>
                  <a:lnTo>
                    <a:pt x="5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11" y="10"/>
                  </a:lnTo>
                  <a:lnTo>
                    <a:pt x="13" y="2"/>
                  </a:lnTo>
                  <a:lnTo>
                    <a:pt x="5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" name="Freeform 598">
              <a:extLst>
                <a:ext uri="{FF2B5EF4-FFF2-40B4-BE49-F238E27FC236}">
                  <a16:creationId xmlns:a16="http://schemas.microsoft.com/office/drawing/2014/main" id="{E1E7EAFF-2F2D-7B75-6203-FD9708FFB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983"/>
              <a:ext cx="18" cy="20"/>
            </a:xfrm>
            <a:custGeom>
              <a:avLst/>
              <a:gdLst>
                <a:gd name="T0" fmla="*/ 18 w 18"/>
                <a:gd name="T1" fmla="*/ 2 h 20"/>
                <a:gd name="T2" fmla="*/ 18 w 18"/>
                <a:gd name="T3" fmla="*/ 0 h 20"/>
                <a:gd name="T4" fmla="*/ 15 w 18"/>
                <a:gd name="T5" fmla="*/ 2 h 20"/>
                <a:gd name="T6" fmla="*/ 7 w 18"/>
                <a:gd name="T7" fmla="*/ 2 h 20"/>
                <a:gd name="T8" fmla="*/ 0 w 18"/>
                <a:gd name="T9" fmla="*/ 10 h 20"/>
                <a:gd name="T10" fmla="*/ 0 w 18"/>
                <a:gd name="T11" fmla="*/ 12 h 20"/>
                <a:gd name="T12" fmla="*/ 8 w 18"/>
                <a:gd name="T13" fmla="*/ 7 h 20"/>
                <a:gd name="T14" fmla="*/ 8 w 18"/>
                <a:gd name="T15" fmla="*/ 20 h 20"/>
                <a:gd name="T16" fmla="*/ 16 w 18"/>
                <a:gd name="T17" fmla="*/ 18 h 20"/>
                <a:gd name="T18" fmla="*/ 18 w 18"/>
                <a:gd name="T19" fmla="*/ 12 h 20"/>
                <a:gd name="T20" fmla="*/ 18 w 18"/>
                <a:gd name="T21" fmla="*/ 2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0"/>
                <a:gd name="T35" fmla="*/ 18 w 18"/>
                <a:gd name="T36" fmla="*/ 20 h 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0">
                  <a:moveTo>
                    <a:pt x="18" y="2"/>
                  </a:moveTo>
                  <a:lnTo>
                    <a:pt x="18" y="0"/>
                  </a:lnTo>
                  <a:lnTo>
                    <a:pt x="15" y="2"/>
                  </a:lnTo>
                  <a:lnTo>
                    <a:pt x="7" y="2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8" y="7"/>
                  </a:lnTo>
                  <a:lnTo>
                    <a:pt x="8" y="20"/>
                  </a:lnTo>
                  <a:lnTo>
                    <a:pt x="16" y="18"/>
                  </a:lnTo>
                  <a:lnTo>
                    <a:pt x="18" y="12"/>
                  </a:lnTo>
                  <a:lnTo>
                    <a:pt x="18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2" name="Freeform 599">
              <a:extLst>
                <a:ext uri="{FF2B5EF4-FFF2-40B4-BE49-F238E27FC236}">
                  <a16:creationId xmlns:a16="http://schemas.microsoft.com/office/drawing/2014/main" id="{B2188618-F768-8D6C-79BA-E1F2F0E8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983"/>
              <a:ext cx="18" cy="20"/>
            </a:xfrm>
            <a:custGeom>
              <a:avLst/>
              <a:gdLst>
                <a:gd name="T0" fmla="*/ 18 w 18"/>
                <a:gd name="T1" fmla="*/ 2 h 20"/>
                <a:gd name="T2" fmla="*/ 18 w 18"/>
                <a:gd name="T3" fmla="*/ 0 h 20"/>
                <a:gd name="T4" fmla="*/ 15 w 18"/>
                <a:gd name="T5" fmla="*/ 2 h 20"/>
                <a:gd name="T6" fmla="*/ 7 w 18"/>
                <a:gd name="T7" fmla="*/ 2 h 20"/>
                <a:gd name="T8" fmla="*/ 0 w 18"/>
                <a:gd name="T9" fmla="*/ 10 h 20"/>
                <a:gd name="T10" fmla="*/ 0 w 18"/>
                <a:gd name="T11" fmla="*/ 12 h 20"/>
                <a:gd name="T12" fmla="*/ 8 w 18"/>
                <a:gd name="T13" fmla="*/ 7 h 20"/>
                <a:gd name="T14" fmla="*/ 8 w 18"/>
                <a:gd name="T15" fmla="*/ 20 h 20"/>
                <a:gd name="T16" fmla="*/ 16 w 18"/>
                <a:gd name="T17" fmla="*/ 18 h 20"/>
                <a:gd name="T18" fmla="*/ 18 w 18"/>
                <a:gd name="T19" fmla="*/ 12 h 20"/>
                <a:gd name="T20" fmla="*/ 18 w 18"/>
                <a:gd name="T21" fmla="*/ 2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0"/>
                <a:gd name="T35" fmla="*/ 18 w 18"/>
                <a:gd name="T36" fmla="*/ 20 h 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0">
                  <a:moveTo>
                    <a:pt x="18" y="2"/>
                  </a:moveTo>
                  <a:lnTo>
                    <a:pt x="18" y="0"/>
                  </a:lnTo>
                  <a:lnTo>
                    <a:pt x="15" y="2"/>
                  </a:lnTo>
                  <a:lnTo>
                    <a:pt x="7" y="2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8" y="7"/>
                  </a:lnTo>
                  <a:lnTo>
                    <a:pt x="8" y="20"/>
                  </a:lnTo>
                  <a:lnTo>
                    <a:pt x="16" y="18"/>
                  </a:lnTo>
                  <a:lnTo>
                    <a:pt x="18" y="12"/>
                  </a:lnTo>
                  <a:lnTo>
                    <a:pt x="18" y="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3" name="Freeform 600">
              <a:extLst>
                <a:ext uri="{FF2B5EF4-FFF2-40B4-BE49-F238E27FC236}">
                  <a16:creationId xmlns:a16="http://schemas.microsoft.com/office/drawing/2014/main" id="{BA83876D-12E6-8D76-380C-9604F427A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1977"/>
              <a:ext cx="19" cy="16"/>
            </a:xfrm>
            <a:custGeom>
              <a:avLst/>
              <a:gdLst>
                <a:gd name="T0" fmla="*/ 19 w 19"/>
                <a:gd name="T1" fmla="*/ 0 h 16"/>
                <a:gd name="T2" fmla="*/ 13 w 19"/>
                <a:gd name="T3" fmla="*/ 2 h 16"/>
                <a:gd name="T4" fmla="*/ 10 w 19"/>
                <a:gd name="T5" fmla="*/ 5 h 16"/>
                <a:gd name="T6" fmla="*/ 8 w 19"/>
                <a:gd name="T7" fmla="*/ 8 h 16"/>
                <a:gd name="T8" fmla="*/ 2 w 19"/>
                <a:gd name="T9" fmla="*/ 11 h 16"/>
                <a:gd name="T10" fmla="*/ 0 w 19"/>
                <a:gd name="T11" fmla="*/ 16 h 16"/>
                <a:gd name="T12" fmla="*/ 5 w 19"/>
                <a:gd name="T13" fmla="*/ 16 h 16"/>
                <a:gd name="T14" fmla="*/ 19 w 19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6"/>
                <a:gd name="T26" fmla="*/ 19 w 1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6">
                  <a:moveTo>
                    <a:pt x="19" y="0"/>
                  </a:moveTo>
                  <a:lnTo>
                    <a:pt x="13" y="2"/>
                  </a:lnTo>
                  <a:lnTo>
                    <a:pt x="10" y="5"/>
                  </a:lnTo>
                  <a:lnTo>
                    <a:pt x="8" y="8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4" name="Freeform 601">
              <a:extLst>
                <a:ext uri="{FF2B5EF4-FFF2-40B4-BE49-F238E27FC236}">
                  <a16:creationId xmlns:a16="http://schemas.microsoft.com/office/drawing/2014/main" id="{C081E528-9486-DBF5-7490-67EDC04E3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1977"/>
              <a:ext cx="19" cy="16"/>
            </a:xfrm>
            <a:custGeom>
              <a:avLst/>
              <a:gdLst>
                <a:gd name="T0" fmla="*/ 19 w 19"/>
                <a:gd name="T1" fmla="*/ 0 h 16"/>
                <a:gd name="T2" fmla="*/ 13 w 19"/>
                <a:gd name="T3" fmla="*/ 2 h 16"/>
                <a:gd name="T4" fmla="*/ 10 w 19"/>
                <a:gd name="T5" fmla="*/ 5 h 16"/>
                <a:gd name="T6" fmla="*/ 8 w 19"/>
                <a:gd name="T7" fmla="*/ 8 h 16"/>
                <a:gd name="T8" fmla="*/ 2 w 19"/>
                <a:gd name="T9" fmla="*/ 11 h 16"/>
                <a:gd name="T10" fmla="*/ 0 w 19"/>
                <a:gd name="T11" fmla="*/ 16 h 16"/>
                <a:gd name="T12" fmla="*/ 5 w 19"/>
                <a:gd name="T13" fmla="*/ 16 h 16"/>
                <a:gd name="T14" fmla="*/ 19 w 19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6"/>
                <a:gd name="T26" fmla="*/ 19 w 1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6">
                  <a:moveTo>
                    <a:pt x="19" y="0"/>
                  </a:moveTo>
                  <a:lnTo>
                    <a:pt x="13" y="2"/>
                  </a:lnTo>
                  <a:lnTo>
                    <a:pt x="10" y="5"/>
                  </a:lnTo>
                  <a:lnTo>
                    <a:pt x="8" y="8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19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5" name="Freeform 602">
              <a:extLst>
                <a:ext uri="{FF2B5EF4-FFF2-40B4-BE49-F238E27FC236}">
                  <a16:creationId xmlns:a16="http://schemas.microsoft.com/office/drawing/2014/main" id="{4367B25B-64E2-C9FC-7929-3B16BCD03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1932"/>
              <a:ext cx="25" cy="28"/>
            </a:xfrm>
            <a:custGeom>
              <a:avLst/>
              <a:gdLst>
                <a:gd name="T0" fmla="*/ 0 w 25"/>
                <a:gd name="T1" fmla="*/ 20 h 28"/>
                <a:gd name="T2" fmla="*/ 0 w 25"/>
                <a:gd name="T3" fmla="*/ 18 h 28"/>
                <a:gd name="T4" fmla="*/ 0 w 25"/>
                <a:gd name="T5" fmla="*/ 21 h 28"/>
                <a:gd name="T6" fmla="*/ 3 w 25"/>
                <a:gd name="T7" fmla="*/ 24 h 28"/>
                <a:gd name="T8" fmla="*/ 9 w 25"/>
                <a:gd name="T9" fmla="*/ 28 h 28"/>
                <a:gd name="T10" fmla="*/ 19 w 25"/>
                <a:gd name="T11" fmla="*/ 24 h 28"/>
                <a:gd name="T12" fmla="*/ 25 w 25"/>
                <a:gd name="T13" fmla="*/ 26 h 28"/>
                <a:gd name="T14" fmla="*/ 25 w 25"/>
                <a:gd name="T15" fmla="*/ 21 h 28"/>
                <a:gd name="T16" fmla="*/ 19 w 25"/>
                <a:gd name="T17" fmla="*/ 5 h 28"/>
                <a:gd name="T18" fmla="*/ 19 w 25"/>
                <a:gd name="T19" fmla="*/ 2 h 28"/>
                <a:gd name="T20" fmla="*/ 14 w 25"/>
                <a:gd name="T21" fmla="*/ 0 h 28"/>
                <a:gd name="T22" fmla="*/ 11 w 25"/>
                <a:gd name="T23" fmla="*/ 4 h 28"/>
                <a:gd name="T24" fmla="*/ 9 w 25"/>
                <a:gd name="T25" fmla="*/ 7 h 28"/>
                <a:gd name="T26" fmla="*/ 14 w 25"/>
                <a:gd name="T27" fmla="*/ 13 h 28"/>
                <a:gd name="T28" fmla="*/ 11 w 25"/>
                <a:gd name="T29" fmla="*/ 18 h 28"/>
                <a:gd name="T30" fmla="*/ 11 w 25"/>
                <a:gd name="T31" fmla="*/ 20 h 28"/>
                <a:gd name="T32" fmla="*/ 9 w 25"/>
                <a:gd name="T33" fmla="*/ 21 h 28"/>
                <a:gd name="T34" fmla="*/ 4 w 25"/>
                <a:gd name="T35" fmla="*/ 23 h 28"/>
                <a:gd name="T36" fmla="*/ 0 w 25"/>
                <a:gd name="T37" fmla="*/ 20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"/>
                <a:gd name="T58" fmla="*/ 0 h 28"/>
                <a:gd name="T59" fmla="*/ 25 w 25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" h="28">
                  <a:moveTo>
                    <a:pt x="0" y="20"/>
                  </a:moveTo>
                  <a:lnTo>
                    <a:pt x="0" y="18"/>
                  </a:lnTo>
                  <a:lnTo>
                    <a:pt x="0" y="21"/>
                  </a:lnTo>
                  <a:lnTo>
                    <a:pt x="3" y="24"/>
                  </a:lnTo>
                  <a:lnTo>
                    <a:pt x="9" y="28"/>
                  </a:lnTo>
                  <a:lnTo>
                    <a:pt x="19" y="24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11" y="4"/>
                  </a:lnTo>
                  <a:lnTo>
                    <a:pt x="9" y="7"/>
                  </a:lnTo>
                  <a:lnTo>
                    <a:pt x="14" y="13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9" y="21"/>
                  </a:lnTo>
                  <a:lnTo>
                    <a:pt x="4" y="23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6" name="Freeform 603">
              <a:extLst>
                <a:ext uri="{FF2B5EF4-FFF2-40B4-BE49-F238E27FC236}">
                  <a16:creationId xmlns:a16="http://schemas.microsoft.com/office/drawing/2014/main" id="{0F57F996-AC0B-6DF2-AF63-6AD7A46C8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1932"/>
              <a:ext cx="25" cy="28"/>
            </a:xfrm>
            <a:custGeom>
              <a:avLst/>
              <a:gdLst>
                <a:gd name="T0" fmla="*/ 0 w 25"/>
                <a:gd name="T1" fmla="*/ 20 h 28"/>
                <a:gd name="T2" fmla="*/ 0 w 25"/>
                <a:gd name="T3" fmla="*/ 18 h 28"/>
                <a:gd name="T4" fmla="*/ 0 w 25"/>
                <a:gd name="T5" fmla="*/ 21 h 28"/>
                <a:gd name="T6" fmla="*/ 3 w 25"/>
                <a:gd name="T7" fmla="*/ 24 h 28"/>
                <a:gd name="T8" fmla="*/ 9 w 25"/>
                <a:gd name="T9" fmla="*/ 28 h 28"/>
                <a:gd name="T10" fmla="*/ 19 w 25"/>
                <a:gd name="T11" fmla="*/ 24 h 28"/>
                <a:gd name="T12" fmla="*/ 25 w 25"/>
                <a:gd name="T13" fmla="*/ 26 h 28"/>
                <a:gd name="T14" fmla="*/ 25 w 25"/>
                <a:gd name="T15" fmla="*/ 21 h 28"/>
                <a:gd name="T16" fmla="*/ 19 w 25"/>
                <a:gd name="T17" fmla="*/ 5 h 28"/>
                <a:gd name="T18" fmla="*/ 19 w 25"/>
                <a:gd name="T19" fmla="*/ 2 h 28"/>
                <a:gd name="T20" fmla="*/ 14 w 25"/>
                <a:gd name="T21" fmla="*/ 0 h 28"/>
                <a:gd name="T22" fmla="*/ 11 w 25"/>
                <a:gd name="T23" fmla="*/ 4 h 28"/>
                <a:gd name="T24" fmla="*/ 9 w 25"/>
                <a:gd name="T25" fmla="*/ 7 h 28"/>
                <a:gd name="T26" fmla="*/ 14 w 25"/>
                <a:gd name="T27" fmla="*/ 13 h 28"/>
                <a:gd name="T28" fmla="*/ 11 w 25"/>
                <a:gd name="T29" fmla="*/ 18 h 28"/>
                <a:gd name="T30" fmla="*/ 11 w 25"/>
                <a:gd name="T31" fmla="*/ 20 h 28"/>
                <a:gd name="T32" fmla="*/ 9 w 25"/>
                <a:gd name="T33" fmla="*/ 21 h 28"/>
                <a:gd name="T34" fmla="*/ 4 w 25"/>
                <a:gd name="T35" fmla="*/ 23 h 28"/>
                <a:gd name="T36" fmla="*/ 0 w 25"/>
                <a:gd name="T37" fmla="*/ 20 h 2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"/>
                <a:gd name="T58" fmla="*/ 0 h 28"/>
                <a:gd name="T59" fmla="*/ 25 w 25"/>
                <a:gd name="T60" fmla="*/ 28 h 2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" h="28">
                  <a:moveTo>
                    <a:pt x="0" y="20"/>
                  </a:moveTo>
                  <a:lnTo>
                    <a:pt x="0" y="18"/>
                  </a:lnTo>
                  <a:lnTo>
                    <a:pt x="0" y="21"/>
                  </a:lnTo>
                  <a:lnTo>
                    <a:pt x="3" y="24"/>
                  </a:lnTo>
                  <a:lnTo>
                    <a:pt x="9" y="28"/>
                  </a:lnTo>
                  <a:lnTo>
                    <a:pt x="19" y="24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11" y="4"/>
                  </a:lnTo>
                  <a:lnTo>
                    <a:pt x="9" y="7"/>
                  </a:lnTo>
                  <a:lnTo>
                    <a:pt x="14" y="13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9" y="21"/>
                  </a:lnTo>
                  <a:lnTo>
                    <a:pt x="4" y="23"/>
                  </a:lnTo>
                  <a:lnTo>
                    <a:pt x="0" y="2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7" name="Freeform 604">
              <a:extLst>
                <a:ext uri="{FF2B5EF4-FFF2-40B4-BE49-F238E27FC236}">
                  <a16:creationId xmlns:a16="http://schemas.microsoft.com/office/drawing/2014/main" id="{17777F9D-D629-21A9-50C0-875A45173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1853"/>
              <a:ext cx="33" cy="51"/>
            </a:xfrm>
            <a:custGeom>
              <a:avLst/>
              <a:gdLst>
                <a:gd name="T0" fmla="*/ 24 w 33"/>
                <a:gd name="T1" fmla="*/ 1 h 51"/>
                <a:gd name="T2" fmla="*/ 22 w 33"/>
                <a:gd name="T3" fmla="*/ 0 h 51"/>
                <a:gd name="T4" fmla="*/ 14 w 33"/>
                <a:gd name="T5" fmla="*/ 14 h 51"/>
                <a:gd name="T6" fmla="*/ 11 w 33"/>
                <a:gd name="T7" fmla="*/ 6 h 51"/>
                <a:gd name="T8" fmla="*/ 4 w 33"/>
                <a:gd name="T9" fmla="*/ 9 h 51"/>
                <a:gd name="T10" fmla="*/ 0 w 33"/>
                <a:gd name="T11" fmla="*/ 16 h 51"/>
                <a:gd name="T12" fmla="*/ 3 w 33"/>
                <a:gd name="T13" fmla="*/ 19 h 51"/>
                <a:gd name="T14" fmla="*/ 8 w 33"/>
                <a:gd name="T15" fmla="*/ 20 h 51"/>
                <a:gd name="T16" fmla="*/ 8 w 33"/>
                <a:gd name="T17" fmla="*/ 30 h 51"/>
                <a:gd name="T18" fmla="*/ 9 w 33"/>
                <a:gd name="T19" fmla="*/ 35 h 51"/>
                <a:gd name="T20" fmla="*/ 8 w 33"/>
                <a:gd name="T21" fmla="*/ 40 h 51"/>
                <a:gd name="T22" fmla="*/ 22 w 33"/>
                <a:gd name="T23" fmla="*/ 43 h 51"/>
                <a:gd name="T24" fmla="*/ 20 w 33"/>
                <a:gd name="T25" fmla="*/ 51 h 51"/>
                <a:gd name="T26" fmla="*/ 25 w 33"/>
                <a:gd name="T27" fmla="*/ 51 h 51"/>
                <a:gd name="T28" fmla="*/ 33 w 33"/>
                <a:gd name="T29" fmla="*/ 41 h 51"/>
                <a:gd name="T30" fmla="*/ 24 w 33"/>
                <a:gd name="T31" fmla="*/ 36 h 51"/>
                <a:gd name="T32" fmla="*/ 22 w 33"/>
                <a:gd name="T33" fmla="*/ 33 h 51"/>
                <a:gd name="T34" fmla="*/ 25 w 33"/>
                <a:gd name="T35" fmla="*/ 27 h 51"/>
                <a:gd name="T36" fmla="*/ 24 w 33"/>
                <a:gd name="T37" fmla="*/ 17 h 51"/>
                <a:gd name="T38" fmla="*/ 25 w 33"/>
                <a:gd name="T39" fmla="*/ 8 h 51"/>
                <a:gd name="T40" fmla="*/ 24 w 33"/>
                <a:gd name="T41" fmla="*/ 1 h 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3"/>
                <a:gd name="T64" fmla="*/ 0 h 51"/>
                <a:gd name="T65" fmla="*/ 33 w 33"/>
                <a:gd name="T66" fmla="*/ 51 h 5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3" h="51">
                  <a:moveTo>
                    <a:pt x="24" y="1"/>
                  </a:moveTo>
                  <a:lnTo>
                    <a:pt x="22" y="0"/>
                  </a:lnTo>
                  <a:lnTo>
                    <a:pt x="14" y="14"/>
                  </a:lnTo>
                  <a:lnTo>
                    <a:pt x="11" y="6"/>
                  </a:lnTo>
                  <a:lnTo>
                    <a:pt x="4" y="9"/>
                  </a:lnTo>
                  <a:lnTo>
                    <a:pt x="0" y="16"/>
                  </a:lnTo>
                  <a:lnTo>
                    <a:pt x="3" y="19"/>
                  </a:lnTo>
                  <a:lnTo>
                    <a:pt x="8" y="20"/>
                  </a:lnTo>
                  <a:lnTo>
                    <a:pt x="8" y="30"/>
                  </a:lnTo>
                  <a:lnTo>
                    <a:pt x="9" y="35"/>
                  </a:lnTo>
                  <a:lnTo>
                    <a:pt x="8" y="40"/>
                  </a:lnTo>
                  <a:lnTo>
                    <a:pt x="22" y="43"/>
                  </a:lnTo>
                  <a:lnTo>
                    <a:pt x="20" y="51"/>
                  </a:lnTo>
                  <a:lnTo>
                    <a:pt x="25" y="51"/>
                  </a:lnTo>
                  <a:lnTo>
                    <a:pt x="33" y="41"/>
                  </a:lnTo>
                  <a:lnTo>
                    <a:pt x="24" y="36"/>
                  </a:lnTo>
                  <a:lnTo>
                    <a:pt x="22" y="33"/>
                  </a:lnTo>
                  <a:lnTo>
                    <a:pt x="25" y="27"/>
                  </a:lnTo>
                  <a:lnTo>
                    <a:pt x="24" y="17"/>
                  </a:lnTo>
                  <a:lnTo>
                    <a:pt x="25" y="8"/>
                  </a:lnTo>
                  <a:lnTo>
                    <a:pt x="24" y="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8" name="Freeform 605">
              <a:extLst>
                <a:ext uri="{FF2B5EF4-FFF2-40B4-BE49-F238E27FC236}">
                  <a16:creationId xmlns:a16="http://schemas.microsoft.com/office/drawing/2014/main" id="{2EA99EBF-E5E7-3AFD-36BF-471304E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1853"/>
              <a:ext cx="33" cy="51"/>
            </a:xfrm>
            <a:custGeom>
              <a:avLst/>
              <a:gdLst>
                <a:gd name="T0" fmla="*/ 24 w 33"/>
                <a:gd name="T1" fmla="*/ 1 h 51"/>
                <a:gd name="T2" fmla="*/ 22 w 33"/>
                <a:gd name="T3" fmla="*/ 0 h 51"/>
                <a:gd name="T4" fmla="*/ 14 w 33"/>
                <a:gd name="T5" fmla="*/ 14 h 51"/>
                <a:gd name="T6" fmla="*/ 11 w 33"/>
                <a:gd name="T7" fmla="*/ 6 h 51"/>
                <a:gd name="T8" fmla="*/ 4 w 33"/>
                <a:gd name="T9" fmla="*/ 9 h 51"/>
                <a:gd name="T10" fmla="*/ 0 w 33"/>
                <a:gd name="T11" fmla="*/ 16 h 51"/>
                <a:gd name="T12" fmla="*/ 3 w 33"/>
                <a:gd name="T13" fmla="*/ 19 h 51"/>
                <a:gd name="T14" fmla="*/ 8 w 33"/>
                <a:gd name="T15" fmla="*/ 20 h 51"/>
                <a:gd name="T16" fmla="*/ 8 w 33"/>
                <a:gd name="T17" fmla="*/ 30 h 51"/>
                <a:gd name="T18" fmla="*/ 9 w 33"/>
                <a:gd name="T19" fmla="*/ 35 h 51"/>
                <a:gd name="T20" fmla="*/ 8 w 33"/>
                <a:gd name="T21" fmla="*/ 40 h 51"/>
                <a:gd name="T22" fmla="*/ 22 w 33"/>
                <a:gd name="T23" fmla="*/ 43 h 51"/>
                <a:gd name="T24" fmla="*/ 20 w 33"/>
                <a:gd name="T25" fmla="*/ 51 h 51"/>
                <a:gd name="T26" fmla="*/ 25 w 33"/>
                <a:gd name="T27" fmla="*/ 51 h 51"/>
                <a:gd name="T28" fmla="*/ 33 w 33"/>
                <a:gd name="T29" fmla="*/ 41 h 51"/>
                <a:gd name="T30" fmla="*/ 24 w 33"/>
                <a:gd name="T31" fmla="*/ 36 h 51"/>
                <a:gd name="T32" fmla="*/ 22 w 33"/>
                <a:gd name="T33" fmla="*/ 33 h 51"/>
                <a:gd name="T34" fmla="*/ 25 w 33"/>
                <a:gd name="T35" fmla="*/ 27 h 51"/>
                <a:gd name="T36" fmla="*/ 24 w 33"/>
                <a:gd name="T37" fmla="*/ 17 h 51"/>
                <a:gd name="T38" fmla="*/ 25 w 33"/>
                <a:gd name="T39" fmla="*/ 8 h 51"/>
                <a:gd name="T40" fmla="*/ 24 w 33"/>
                <a:gd name="T41" fmla="*/ 1 h 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3"/>
                <a:gd name="T64" fmla="*/ 0 h 51"/>
                <a:gd name="T65" fmla="*/ 33 w 33"/>
                <a:gd name="T66" fmla="*/ 51 h 5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3" h="51">
                  <a:moveTo>
                    <a:pt x="24" y="1"/>
                  </a:moveTo>
                  <a:lnTo>
                    <a:pt x="22" y="0"/>
                  </a:lnTo>
                  <a:lnTo>
                    <a:pt x="14" y="14"/>
                  </a:lnTo>
                  <a:lnTo>
                    <a:pt x="11" y="6"/>
                  </a:lnTo>
                  <a:lnTo>
                    <a:pt x="4" y="9"/>
                  </a:lnTo>
                  <a:lnTo>
                    <a:pt x="0" y="16"/>
                  </a:lnTo>
                  <a:lnTo>
                    <a:pt x="3" y="19"/>
                  </a:lnTo>
                  <a:lnTo>
                    <a:pt x="8" y="20"/>
                  </a:lnTo>
                  <a:lnTo>
                    <a:pt x="8" y="30"/>
                  </a:lnTo>
                  <a:lnTo>
                    <a:pt x="9" y="35"/>
                  </a:lnTo>
                  <a:lnTo>
                    <a:pt x="8" y="40"/>
                  </a:lnTo>
                  <a:lnTo>
                    <a:pt x="22" y="43"/>
                  </a:lnTo>
                  <a:lnTo>
                    <a:pt x="20" y="51"/>
                  </a:lnTo>
                  <a:lnTo>
                    <a:pt x="25" y="51"/>
                  </a:lnTo>
                  <a:lnTo>
                    <a:pt x="33" y="41"/>
                  </a:lnTo>
                  <a:lnTo>
                    <a:pt x="24" y="36"/>
                  </a:lnTo>
                  <a:lnTo>
                    <a:pt x="22" y="33"/>
                  </a:lnTo>
                  <a:lnTo>
                    <a:pt x="25" y="27"/>
                  </a:lnTo>
                  <a:lnTo>
                    <a:pt x="24" y="17"/>
                  </a:lnTo>
                  <a:lnTo>
                    <a:pt x="25" y="8"/>
                  </a:lnTo>
                  <a:lnTo>
                    <a:pt x="24" y="1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9" name="Freeform 606">
              <a:extLst>
                <a:ext uri="{FF2B5EF4-FFF2-40B4-BE49-F238E27FC236}">
                  <a16:creationId xmlns:a16="http://schemas.microsoft.com/office/drawing/2014/main" id="{3963FEE9-E7A1-34BC-AB96-B04DBE659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" y="1193"/>
              <a:ext cx="67" cy="54"/>
            </a:xfrm>
            <a:custGeom>
              <a:avLst/>
              <a:gdLst>
                <a:gd name="T0" fmla="*/ 43 w 67"/>
                <a:gd name="T1" fmla="*/ 0 h 54"/>
                <a:gd name="T2" fmla="*/ 46 w 67"/>
                <a:gd name="T3" fmla="*/ 0 h 54"/>
                <a:gd name="T4" fmla="*/ 47 w 67"/>
                <a:gd name="T5" fmla="*/ 8 h 54"/>
                <a:gd name="T6" fmla="*/ 46 w 67"/>
                <a:gd name="T7" fmla="*/ 13 h 54"/>
                <a:gd name="T8" fmla="*/ 47 w 67"/>
                <a:gd name="T9" fmla="*/ 11 h 54"/>
                <a:gd name="T10" fmla="*/ 49 w 67"/>
                <a:gd name="T11" fmla="*/ 16 h 54"/>
                <a:gd name="T12" fmla="*/ 44 w 67"/>
                <a:gd name="T13" fmla="*/ 27 h 54"/>
                <a:gd name="T14" fmla="*/ 46 w 67"/>
                <a:gd name="T15" fmla="*/ 24 h 54"/>
                <a:gd name="T16" fmla="*/ 49 w 67"/>
                <a:gd name="T17" fmla="*/ 22 h 54"/>
                <a:gd name="T18" fmla="*/ 52 w 67"/>
                <a:gd name="T19" fmla="*/ 16 h 54"/>
                <a:gd name="T20" fmla="*/ 57 w 67"/>
                <a:gd name="T21" fmla="*/ 14 h 54"/>
                <a:gd name="T22" fmla="*/ 55 w 67"/>
                <a:gd name="T23" fmla="*/ 11 h 54"/>
                <a:gd name="T24" fmla="*/ 59 w 67"/>
                <a:gd name="T25" fmla="*/ 6 h 54"/>
                <a:gd name="T26" fmla="*/ 63 w 67"/>
                <a:gd name="T27" fmla="*/ 8 h 54"/>
                <a:gd name="T28" fmla="*/ 67 w 67"/>
                <a:gd name="T29" fmla="*/ 14 h 54"/>
                <a:gd name="T30" fmla="*/ 67 w 67"/>
                <a:gd name="T31" fmla="*/ 21 h 54"/>
                <a:gd name="T32" fmla="*/ 65 w 67"/>
                <a:gd name="T33" fmla="*/ 25 h 54"/>
                <a:gd name="T34" fmla="*/ 62 w 67"/>
                <a:gd name="T35" fmla="*/ 29 h 54"/>
                <a:gd name="T36" fmla="*/ 57 w 67"/>
                <a:gd name="T37" fmla="*/ 30 h 54"/>
                <a:gd name="T38" fmla="*/ 52 w 67"/>
                <a:gd name="T39" fmla="*/ 33 h 54"/>
                <a:gd name="T40" fmla="*/ 51 w 67"/>
                <a:gd name="T41" fmla="*/ 38 h 54"/>
                <a:gd name="T42" fmla="*/ 47 w 67"/>
                <a:gd name="T43" fmla="*/ 33 h 54"/>
                <a:gd name="T44" fmla="*/ 41 w 67"/>
                <a:gd name="T45" fmla="*/ 41 h 54"/>
                <a:gd name="T46" fmla="*/ 41 w 67"/>
                <a:gd name="T47" fmla="*/ 45 h 54"/>
                <a:gd name="T48" fmla="*/ 38 w 67"/>
                <a:gd name="T49" fmla="*/ 48 h 54"/>
                <a:gd name="T50" fmla="*/ 36 w 67"/>
                <a:gd name="T51" fmla="*/ 43 h 54"/>
                <a:gd name="T52" fmla="*/ 36 w 67"/>
                <a:gd name="T53" fmla="*/ 38 h 54"/>
                <a:gd name="T54" fmla="*/ 36 w 67"/>
                <a:gd name="T55" fmla="*/ 35 h 54"/>
                <a:gd name="T56" fmla="*/ 27 w 67"/>
                <a:gd name="T57" fmla="*/ 46 h 54"/>
                <a:gd name="T58" fmla="*/ 16 w 67"/>
                <a:gd name="T59" fmla="*/ 53 h 54"/>
                <a:gd name="T60" fmla="*/ 17 w 67"/>
                <a:gd name="T61" fmla="*/ 48 h 54"/>
                <a:gd name="T62" fmla="*/ 12 w 67"/>
                <a:gd name="T63" fmla="*/ 48 h 54"/>
                <a:gd name="T64" fmla="*/ 9 w 67"/>
                <a:gd name="T65" fmla="*/ 53 h 54"/>
                <a:gd name="T66" fmla="*/ 1 w 67"/>
                <a:gd name="T67" fmla="*/ 54 h 54"/>
                <a:gd name="T68" fmla="*/ 0 w 67"/>
                <a:gd name="T69" fmla="*/ 53 h 54"/>
                <a:gd name="T70" fmla="*/ 1 w 67"/>
                <a:gd name="T71" fmla="*/ 45 h 54"/>
                <a:gd name="T72" fmla="*/ 4 w 67"/>
                <a:gd name="T73" fmla="*/ 45 h 54"/>
                <a:gd name="T74" fmla="*/ 6 w 67"/>
                <a:gd name="T75" fmla="*/ 40 h 54"/>
                <a:gd name="T76" fmla="*/ 9 w 67"/>
                <a:gd name="T77" fmla="*/ 41 h 54"/>
                <a:gd name="T78" fmla="*/ 14 w 67"/>
                <a:gd name="T79" fmla="*/ 38 h 54"/>
                <a:gd name="T80" fmla="*/ 16 w 67"/>
                <a:gd name="T81" fmla="*/ 40 h 54"/>
                <a:gd name="T82" fmla="*/ 19 w 67"/>
                <a:gd name="T83" fmla="*/ 37 h 54"/>
                <a:gd name="T84" fmla="*/ 30 w 67"/>
                <a:gd name="T85" fmla="*/ 33 h 54"/>
                <a:gd name="T86" fmla="*/ 28 w 67"/>
                <a:gd name="T87" fmla="*/ 29 h 54"/>
                <a:gd name="T88" fmla="*/ 36 w 67"/>
                <a:gd name="T89" fmla="*/ 22 h 54"/>
                <a:gd name="T90" fmla="*/ 36 w 67"/>
                <a:gd name="T91" fmla="*/ 18 h 54"/>
                <a:gd name="T92" fmla="*/ 38 w 67"/>
                <a:gd name="T93" fmla="*/ 16 h 54"/>
                <a:gd name="T94" fmla="*/ 39 w 67"/>
                <a:gd name="T95" fmla="*/ 5 h 54"/>
                <a:gd name="T96" fmla="*/ 43 w 67"/>
                <a:gd name="T97" fmla="*/ 0 h 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7"/>
                <a:gd name="T148" fmla="*/ 0 h 54"/>
                <a:gd name="T149" fmla="*/ 67 w 67"/>
                <a:gd name="T150" fmla="*/ 54 h 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7" h="54">
                  <a:moveTo>
                    <a:pt x="43" y="0"/>
                  </a:moveTo>
                  <a:lnTo>
                    <a:pt x="46" y="0"/>
                  </a:lnTo>
                  <a:lnTo>
                    <a:pt x="47" y="8"/>
                  </a:lnTo>
                  <a:lnTo>
                    <a:pt x="46" y="13"/>
                  </a:lnTo>
                  <a:lnTo>
                    <a:pt x="47" y="11"/>
                  </a:lnTo>
                  <a:lnTo>
                    <a:pt x="49" y="16"/>
                  </a:lnTo>
                  <a:lnTo>
                    <a:pt x="44" y="27"/>
                  </a:lnTo>
                  <a:lnTo>
                    <a:pt x="46" y="24"/>
                  </a:lnTo>
                  <a:lnTo>
                    <a:pt x="49" y="22"/>
                  </a:lnTo>
                  <a:lnTo>
                    <a:pt x="52" y="16"/>
                  </a:lnTo>
                  <a:lnTo>
                    <a:pt x="57" y="14"/>
                  </a:lnTo>
                  <a:lnTo>
                    <a:pt x="55" y="11"/>
                  </a:lnTo>
                  <a:lnTo>
                    <a:pt x="59" y="6"/>
                  </a:lnTo>
                  <a:lnTo>
                    <a:pt x="63" y="8"/>
                  </a:lnTo>
                  <a:lnTo>
                    <a:pt x="67" y="14"/>
                  </a:lnTo>
                  <a:lnTo>
                    <a:pt x="67" y="21"/>
                  </a:lnTo>
                  <a:lnTo>
                    <a:pt x="65" y="25"/>
                  </a:lnTo>
                  <a:lnTo>
                    <a:pt x="62" y="29"/>
                  </a:lnTo>
                  <a:lnTo>
                    <a:pt x="57" y="30"/>
                  </a:lnTo>
                  <a:lnTo>
                    <a:pt x="52" y="33"/>
                  </a:lnTo>
                  <a:lnTo>
                    <a:pt x="51" y="38"/>
                  </a:lnTo>
                  <a:lnTo>
                    <a:pt x="47" y="33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8" y="48"/>
                  </a:lnTo>
                  <a:lnTo>
                    <a:pt x="36" y="43"/>
                  </a:lnTo>
                  <a:lnTo>
                    <a:pt x="36" y="38"/>
                  </a:lnTo>
                  <a:lnTo>
                    <a:pt x="36" y="35"/>
                  </a:lnTo>
                  <a:lnTo>
                    <a:pt x="27" y="46"/>
                  </a:lnTo>
                  <a:lnTo>
                    <a:pt x="16" y="53"/>
                  </a:lnTo>
                  <a:lnTo>
                    <a:pt x="17" y="48"/>
                  </a:lnTo>
                  <a:lnTo>
                    <a:pt x="12" y="48"/>
                  </a:lnTo>
                  <a:lnTo>
                    <a:pt x="9" y="53"/>
                  </a:lnTo>
                  <a:lnTo>
                    <a:pt x="1" y="54"/>
                  </a:lnTo>
                  <a:lnTo>
                    <a:pt x="0" y="53"/>
                  </a:lnTo>
                  <a:lnTo>
                    <a:pt x="1" y="45"/>
                  </a:lnTo>
                  <a:lnTo>
                    <a:pt x="4" y="45"/>
                  </a:lnTo>
                  <a:lnTo>
                    <a:pt x="6" y="40"/>
                  </a:lnTo>
                  <a:lnTo>
                    <a:pt x="9" y="41"/>
                  </a:lnTo>
                  <a:lnTo>
                    <a:pt x="14" y="38"/>
                  </a:lnTo>
                  <a:lnTo>
                    <a:pt x="16" y="40"/>
                  </a:lnTo>
                  <a:lnTo>
                    <a:pt x="19" y="37"/>
                  </a:lnTo>
                  <a:lnTo>
                    <a:pt x="30" y="33"/>
                  </a:lnTo>
                  <a:lnTo>
                    <a:pt x="28" y="29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9" y="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0" name="Freeform 607">
              <a:extLst>
                <a:ext uri="{FF2B5EF4-FFF2-40B4-BE49-F238E27FC236}">
                  <a16:creationId xmlns:a16="http://schemas.microsoft.com/office/drawing/2014/main" id="{E53B1B42-B82B-D8E1-C699-397F029C7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" y="1193"/>
              <a:ext cx="67" cy="54"/>
            </a:xfrm>
            <a:custGeom>
              <a:avLst/>
              <a:gdLst>
                <a:gd name="T0" fmla="*/ 43 w 67"/>
                <a:gd name="T1" fmla="*/ 0 h 54"/>
                <a:gd name="T2" fmla="*/ 46 w 67"/>
                <a:gd name="T3" fmla="*/ 0 h 54"/>
                <a:gd name="T4" fmla="*/ 47 w 67"/>
                <a:gd name="T5" fmla="*/ 8 h 54"/>
                <a:gd name="T6" fmla="*/ 46 w 67"/>
                <a:gd name="T7" fmla="*/ 13 h 54"/>
                <a:gd name="T8" fmla="*/ 47 w 67"/>
                <a:gd name="T9" fmla="*/ 11 h 54"/>
                <a:gd name="T10" fmla="*/ 49 w 67"/>
                <a:gd name="T11" fmla="*/ 16 h 54"/>
                <a:gd name="T12" fmla="*/ 44 w 67"/>
                <a:gd name="T13" fmla="*/ 27 h 54"/>
                <a:gd name="T14" fmla="*/ 46 w 67"/>
                <a:gd name="T15" fmla="*/ 24 h 54"/>
                <a:gd name="T16" fmla="*/ 49 w 67"/>
                <a:gd name="T17" fmla="*/ 22 h 54"/>
                <a:gd name="T18" fmla="*/ 52 w 67"/>
                <a:gd name="T19" fmla="*/ 16 h 54"/>
                <a:gd name="T20" fmla="*/ 57 w 67"/>
                <a:gd name="T21" fmla="*/ 14 h 54"/>
                <a:gd name="T22" fmla="*/ 55 w 67"/>
                <a:gd name="T23" fmla="*/ 11 h 54"/>
                <a:gd name="T24" fmla="*/ 59 w 67"/>
                <a:gd name="T25" fmla="*/ 6 h 54"/>
                <a:gd name="T26" fmla="*/ 63 w 67"/>
                <a:gd name="T27" fmla="*/ 8 h 54"/>
                <a:gd name="T28" fmla="*/ 67 w 67"/>
                <a:gd name="T29" fmla="*/ 14 h 54"/>
                <a:gd name="T30" fmla="*/ 67 w 67"/>
                <a:gd name="T31" fmla="*/ 21 h 54"/>
                <a:gd name="T32" fmla="*/ 65 w 67"/>
                <a:gd name="T33" fmla="*/ 25 h 54"/>
                <a:gd name="T34" fmla="*/ 62 w 67"/>
                <a:gd name="T35" fmla="*/ 29 h 54"/>
                <a:gd name="T36" fmla="*/ 57 w 67"/>
                <a:gd name="T37" fmla="*/ 30 h 54"/>
                <a:gd name="T38" fmla="*/ 52 w 67"/>
                <a:gd name="T39" fmla="*/ 33 h 54"/>
                <a:gd name="T40" fmla="*/ 51 w 67"/>
                <a:gd name="T41" fmla="*/ 38 h 54"/>
                <a:gd name="T42" fmla="*/ 47 w 67"/>
                <a:gd name="T43" fmla="*/ 33 h 54"/>
                <a:gd name="T44" fmla="*/ 41 w 67"/>
                <a:gd name="T45" fmla="*/ 41 h 54"/>
                <a:gd name="T46" fmla="*/ 41 w 67"/>
                <a:gd name="T47" fmla="*/ 45 h 54"/>
                <a:gd name="T48" fmla="*/ 38 w 67"/>
                <a:gd name="T49" fmla="*/ 48 h 54"/>
                <a:gd name="T50" fmla="*/ 36 w 67"/>
                <a:gd name="T51" fmla="*/ 43 h 54"/>
                <a:gd name="T52" fmla="*/ 36 w 67"/>
                <a:gd name="T53" fmla="*/ 38 h 54"/>
                <a:gd name="T54" fmla="*/ 36 w 67"/>
                <a:gd name="T55" fmla="*/ 35 h 54"/>
                <a:gd name="T56" fmla="*/ 27 w 67"/>
                <a:gd name="T57" fmla="*/ 46 h 54"/>
                <a:gd name="T58" fmla="*/ 16 w 67"/>
                <a:gd name="T59" fmla="*/ 53 h 54"/>
                <a:gd name="T60" fmla="*/ 17 w 67"/>
                <a:gd name="T61" fmla="*/ 48 h 54"/>
                <a:gd name="T62" fmla="*/ 12 w 67"/>
                <a:gd name="T63" fmla="*/ 48 h 54"/>
                <a:gd name="T64" fmla="*/ 9 w 67"/>
                <a:gd name="T65" fmla="*/ 53 h 54"/>
                <a:gd name="T66" fmla="*/ 1 w 67"/>
                <a:gd name="T67" fmla="*/ 54 h 54"/>
                <a:gd name="T68" fmla="*/ 0 w 67"/>
                <a:gd name="T69" fmla="*/ 53 h 54"/>
                <a:gd name="T70" fmla="*/ 1 w 67"/>
                <a:gd name="T71" fmla="*/ 45 h 54"/>
                <a:gd name="T72" fmla="*/ 4 w 67"/>
                <a:gd name="T73" fmla="*/ 45 h 54"/>
                <a:gd name="T74" fmla="*/ 6 w 67"/>
                <a:gd name="T75" fmla="*/ 40 h 54"/>
                <a:gd name="T76" fmla="*/ 9 w 67"/>
                <a:gd name="T77" fmla="*/ 41 h 54"/>
                <a:gd name="T78" fmla="*/ 14 w 67"/>
                <a:gd name="T79" fmla="*/ 38 h 54"/>
                <a:gd name="T80" fmla="*/ 16 w 67"/>
                <a:gd name="T81" fmla="*/ 40 h 54"/>
                <a:gd name="T82" fmla="*/ 19 w 67"/>
                <a:gd name="T83" fmla="*/ 37 h 54"/>
                <a:gd name="T84" fmla="*/ 30 w 67"/>
                <a:gd name="T85" fmla="*/ 33 h 54"/>
                <a:gd name="T86" fmla="*/ 28 w 67"/>
                <a:gd name="T87" fmla="*/ 29 h 54"/>
                <a:gd name="T88" fmla="*/ 36 w 67"/>
                <a:gd name="T89" fmla="*/ 22 h 54"/>
                <a:gd name="T90" fmla="*/ 36 w 67"/>
                <a:gd name="T91" fmla="*/ 18 h 54"/>
                <a:gd name="T92" fmla="*/ 38 w 67"/>
                <a:gd name="T93" fmla="*/ 16 h 54"/>
                <a:gd name="T94" fmla="*/ 39 w 67"/>
                <a:gd name="T95" fmla="*/ 5 h 54"/>
                <a:gd name="T96" fmla="*/ 43 w 67"/>
                <a:gd name="T97" fmla="*/ 0 h 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7"/>
                <a:gd name="T148" fmla="*/ 0 h 54"/>
                <a:gd name="T149" fmla="*/ 67 w 67"/>
                <a:gd name="T150" fmla="*/ 54 h 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7" h="54">
                  <a:moveTo>
                    <a:pt x="43" y="0"/>
                  </a:moveTo>
                  <a:lnTo>
                    <a:pt x="46" y="0"/>
                  </a:lnTo>
                  <a:lnTo>
                    <a:pt x="47" y="8"/>
                  </a:lnTo>
                  <a:lnTo>
                    <a:pt x="46" y="13"/>
                  </a:lnTo>
                  <a:lnTo>
                    <a:pt x="47" y="11"/>
                  </a:lnTo>
                  <a:lnTo>
                    <a:pt x="49" y="16"/>
                  </a:lnTo>
                  <a:lnTo>
                    <a:pt x="44" y="27"/>
                  </a:lnTo>
                  <a:lnTo>
                    <a:pt x="46" y="24"/>
                  </a:lnTo>
                  <a:lnTo>
                    <a:pt x="49" y="22"/>
                  </a:lnTo>
                  <a:lnTo>
                    <a:pt x="52" y="16"/>
                  </a:lnTo>
                  <a:lnTo>
                    <a:pt x="57" y="14"/>
                  </a:lnTo>
                  <a:lnTo>
                    <a:pt x="55" y="11"/>
                  </a:lnTo>
                  <a:lnTo>
                    <a:pt x="59" y="6"/>
                  </a:lnTo>
                  <a:lnTo>
                    <a:pt x="63" y="8"/>
                  </a:lnTo>
                  <a:lnTo>
                    <a:pt x="67" y="14"/>
                  </a:lnTo>
                  <a:lnTo>
                    <a:pt x="67" y="21"/>
                  </a:lnTo>
                  <a:lnTo>
                    <a:pt x="65" y="25"/>
                  </a:lnTo>
                  <a:lnTo>
                    <a:pt x="62" y="29"/>
                  </a:lnTo>
                  <a:lnTo>
                    <a:pt x="57" y="30"/>
                  </a:lnTo>
                  <a:lnTo>
                    <a:pt x="52" y="33"/>
                  </a:lnTo>
                  <a:lnTo>
                    <a:pt x="51" y="38"/>
                  </a:lnTo>
                  <a:lnTo>
                    <a:pt x="47" y="33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8" y="48"/>
                  </a:lnTo>
                  <a:lnTo>
                    <a:pt x="36" y="43"/>
                  </a:lnTo>
                  <a:lnTo>
                    <a:pt x="36" y="38"/>
                  </a:lnTo>
                  <a:lnTo>
                    <a:pt x="36" y="35"/>
                  </a:lnTo>
                  <a:lnTo>
                    <a:pt x="27" y="46"/>
                  </a:lnTo>
                  <a:lnTo>
                    <a:pt x="16" y="53"/>
                  </a:lnTo>
                  <a:lnTo>
                    <a:pt x="17" y="48"/>
                  </a:lnTo>
                  <a:lnTo>
                    <a:pt x="12" y="48"/>
                  </a:lnTo>
                  <a:lnTo>
                    <a:pt x="9" y="53"/>
                  </a:lnTo>
                  <a:lnTo>
                    <a:pt x="1" y="54"/>
                  </a:lnTo>
                  <a:lnTo>
                    <a:pt x="0" y="53"/>
                  </a:lnTo>
                  <a:lnTo>
                    <a:pt x="1" y="45"/>
                  </a:lnTo>
                  <a:lnTo>
                    <a:pt x="4" y="45"/>
                  </a:lnTo>
                  <a:lnTo>
                    <a:pt x="6" y="40"/>
                  </a:lnTo>
                  <a:lnTo>
                    <a:pt x="9" y="41"/>
                  </a:lnTo>
                  <a:lnTo>
                    <a:pt x="14" y="38"/>
                  </a:lnTo>
                  <a:lnTo>
                    <a:pt x="16" y="40"/>
                  </a:lnTo>
                  <a:lnTo>
                    <a:pt x="19" y="37"/>
                  </a:lnTo>
                  <a:lnTo>
                    <a:pt x="30" y="33"/>
                  </a:lnTo>
                  <a:lnTo>
                    <a:pt x="28" y="29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9" y="5"/>
                  </a:lnTo>
                  <a:lnTo>
                    <a:pt x="43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1" name="Freeform 608">
              <a:extLst>
                <a:ext uri="{FF2B5EF4-FFF2-40B4-BE49-F238E27FC236}">
                  <a16:creationId xmlns:a16="http://schemas.microsoft.com/office/drawing/2014/main" id="{447B7CC8-C6A0-37B1-899E-A2AE6C21D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" y="1190"/>
              <a:ext cx="24" cy="28"/>
            </a:xfrm>
            <a:custGeom>
              <a:avLst/>
              <a:gdLst>
                <a:gd name="T0" fmla="*/ 0 w 24"/>
                <a:gd name="T1" fmla="*/ 19 h 28"/>
                <a:gd name="T2" fmla="*/ 1 w 24"/>
                <a:gd name="T3" fmla="*/ 19 h 28"/>
                <a:gd name="T4" fmla="*/ 1 w 24"/>
                <a:gd name="T5" fmla="*/ 16 h 28"/>
                <a:gd name="T6" fmla="*/ 3 w 24"/>
                <a:gd name="T7" fmla="*/ 14 h 28"/>
                <a:gd name="T8" fmla="*/ 4 w 24"/>
                <a:gd name="T9" fmla="*/ 16 h 28"/>
                <a:gd name="T10" fmla="*/ 6 w 24"/>
                <a:gd name="T11" fmla="*/ 13 h 28"/>
                <a:gd name="T12" fmla="*/ 9 w 24"/>
                <a:gd name="T13" fmla="*/ 14 h 28"/>
                <a:gd name="T14" fmla="*/ 11 w 24"/>
                <a:gd name="T15" fmla="*/ 11 h 28"/>
                <a:gd name="T16" fmla="*/ 12 w 24"/>
                <a:gd name="T17" fmla="*/ 6 h 28"/>
                <a:gd name="T18" fmla="*/ 14 w 24"/>
                <a:gd name="T19" fmla="*/ 11 h 28"/>
                <a:gd name="T20" fmla="*/ 17 w 24"/>
                <a:gd name="T21" fmla="*/ 11 h 28"/>
                <a:gd name="T22" fmla="*/ 19 w 24"/>
                <a:gd name="T23" fmla="*/ 0 h 28"/>
                <a:gd name="T24" fmla="*/ 24 w 24"/>
                <a:gd name="T25" fmla="*/ 11 h 28"/>
                <a:gd name="T26" fmla="*/ 24 w 24"/>
                <a:gd name="T27" fmla="*/ 25 h 28"/>
                <a:gd name="T28" fmla="*/ 20 w 24"/>
                <a:gd name="T29" fmla="*/ 25 h 28"/>
                <a:gd name="T30" fmla="*/ 17 w 24"/>
                <a:gd name="T31" fmla="*/ 27 h 28"/>
                <a:gd name="T32" fmla="*/ 12 w 24"/>
                <a:gd name="T33" fmla="*/ 28 h 28"/>
                <a:gd name="T34" fmla="*/ 11 w 24"/>
                <a:gd name="T35" fmla="*/ 24 h 28"/>
                <a:gd name="T36" fmla="*/ 16 w 24"/>
                <a:gd name="T37" fmla="*/ 21 h 28"/>
                <a:gd name="T38" fmla="*/ 17 w 24"/>
                <a:gd name="T39" fmla="*/ 17 h 28"/>
                <a:gd name="T40" fmla="*/ 14 w 24"/>
                <a:gd name="T41" fmla="*/ 22 h 28"/>
                <a:gd name="T42" fmla="*/ 11 w 24"/>
                <a:gd name="T43" fmla="*/ 21 h 28"/>
                <a:gd name="T44" fmla="*/ 1 w 24"/>
                <a:gd name="T45" fmla="*/ 27 h 28"/>
                <a:gd name="T46" fmla="*/ 0 w 24"/>
                <a:gd name="T47" fmla="*/ 24 h 28"/>
                <a:gd name="T48" fmla="*/ 0 w 24"/>
                <a:gd name="T49" fmla="*/ 19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28"/>
                <a:gd name="T77" fmla="*/ 24 w 24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28">
                  <a:moveTo>
                    <a:pt x="0" y="19"/>
                  </a:moveTo>
                  <a:lnTo>
                    <a:pt x="1" y="19"/>
                  </a:lnTo>
                  <a:lnTo>
                    <a:pt x="1" y="16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6" y="13"/>
                  </a:lnTo>
                  <a:lnTo>
                    <a:pt x="9" y="14"/>
                  </a:lnTo>
                  <a:lnTo>
                    <a:pt x="11" y="11"/>
                  </a:lnTo>
                  <a:lnTo>
                    <a:pt x="12" y="6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9" y="0"/>
                  </a:lnTo>
                  <a:lnTo>
                    <a:pt x="24" y="11"/>
                  </a:lnTo>
                  <a:lnTo>
                    <a:pt x="24" y="25"/>
                  </a:lnTo>
                  <a:lnTo>
                    <a:pt x="20" y="25"/>
                  </a:lnTo>
                  <a:lnTo>
                    <a:pt x="17" y="27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6" y="21"/>
                  </a:lnTo>
                  <a:lnTo>
                    <a:pt x="17" y="17"/>
                  </a:lnTo>
                  <a:lnTo>
                    <a:pt x="14" y="22"/>
                  </a:lnTo>
                  <a:lnTo>
                    <a:pt x="11" y="21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2" name="Freeform 609">
              <a:extLst>
                <a:ext uri="{FF2B5EF4-FFF2-40B4-BE49-F238E27FC236}">
                  <a16:creationId xmlns:a16="http://schemas.microsoft.com/office/drawing/2014/main" id="{E23E4C78-2BAB-F500-8CD2-55B015EB4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" y="1190"/>
              <a:ext cx="24" cy="28"/>
            </a:xfrm>
            <a:custGeom>
              <a:avLst/>
              <a:gdLst>
                <a:gd name="T0" fmla="*/ 0 w 24"/>
                <a:gd name="T1" fmla="*/ 19 h 28"/>
                <a:gd name="T2" fmla="*/ 1 w 24"/>
                <a:gd name="T3" fmla="*/ 19 h 28"/>
                <a:gd name="T4" fmla="*/ 1 w 24"/>
                <a:gd name="T5" fmla="*/ 16 h 28"/>
                <a:gd name="T6" fmla="*/ 3 w 24"/>
                <a:gd name="T7" fmla="*/ 14 h 28"/>
                <a:gd name="T8" fmla="*/ 4 w 24"/>
                <a:gd name="T9" fmla="*/ 16 h 28"/>
                <a:gd name="T10" fmla="*/ 6 w 24"/>
                <a:gd name="T11" fmla="*/ 13 h 28"/>
                <a:gd name="T12" fmla="*/ 9 w 24"/>
                <a:gd name="T13" fmla="*/ 14 h 28"/>
                <a:gd name="T14" fmla="*/ 11 w 24"/>
                <a:gd name="T15" fmla="*/ 11 h 28"/>
                <a:gd name="T16" fmla="*/ 12 w 24"/>
                <a:gd name="T17" fmla="*/ 6 h 28"/>
                <a:gd name="T18" fmla="*/ 14 w 24"/>
                <a:gd name="T19" fmla="*/ 11 h 28"/>
                <a:gd name="T20" fmla="*/ 17 w 24"/>
                <a:gd name="T21" fmla="*/ 11 h 28"/>
                <a:gd name="T22" fmla="*/ 19 w 24"/>
                <a:gd name="T23" fmla="*/ 0 h 28"/>
                <a:gd name="T24" fmla="*/ 24 w 24"/>
                <a:gd name="T25" fmla="*/ 11 h 28"/>
                <a:gd name="T26" fmla="*/ 24 w 24"/>
                <a:gd name="T27" fmla="*/ 25 h 28"/>
                <a:gd name="T28" fmla="*/ 20 w 24"/>
                <a:gd name="T29" fmla="*/ 25 h 28"/>
                <a:gd name="T30" fmla="*/ 17 w 24"/>
                <a:gd name="T31" fmla="*/ 27 h 28"/>
                <a:gd name="T32" fmla="*/ 12 w 24"/>
                <a:gd name="T33" fmla="*/ 28 h 28"/>
                <a:gd name="T34" fmla="*/ 11 w 24"/>
                <a:gd name="T35" fmla="*/ 24 h 28"/>
                <a:gd name="T36" fmla="*/ 16 w 24"/>
                <a:gd name="T37" fmla="*/ 21 h 28"/>
                <a:gd name="T38" fmla="*/ 17 w 24"/>
                <a:gd name="T39" fmla="*/ 17 h 28"/>
                <a:gd name="T40" fmla="*/ 14 w 24"/>
                <a:gd name="T41" fmla="*/ 22 h 28"/>
                <a:gd name="T42" fmla="*/ 11 w 24"/>
                <a:gd name="T43" fmla="*/ 21 h 28"/>
                <a:gd name="T44" fmla="*/ 1 w 24"/>
                <a:gd name="T45" fmla="*/ 27 h 28"/>
                <a:gd name="T46" fmla="*/ 0 w 24"/>
                <a:gd name="T47" fmla="*/ 24 h 28"/>
                <a:gd name="T48" fmla="*/ 0 w 24"/>
                <a:gd name="T49" fmla="*/ 19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28"/>
                <a:gd name="T77" fmla="*/ 24 w 24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28">
                  <a:moveTo>
                    <a:pt x="0" y="19"/>
                  </a:moveTo>
                  <a:lnTo>
                    <a:pt x="1" y="19"/>
                  </a:lnTo>
                  <a:lnTo>
                    <a:pt x="1" y="16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6" y="13"/>
                  </a:lnTo>
                  <a:lnTo>
                    <a:pt x="9" y="14"/>
                  </a:lnTo>
                  <a:lnTo>
                    <a:pt x="11" y="11"/>
                  </a:lnTo>
                  <a:lnTo>
                    <a:pt x="12" y="6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9" y="0"/>
                  </a:lnTo>
                  <a:lnTo>
                    <a:pt x="24" y="11"/>
                  </a:lnTo>
                  <a:lnTo>
                    <a:pt x="24" y="25"/>
                  </a:lnTo>
                  <a:lnTo>
                    <a:pt x="20" y="25"/>
                  </a:lnTo>
                  <a:lnTo>
                    <a:pt x="17" y="27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6" y="21"/>
                  </a:lnTo>
                  <a:lnTo>
                    <a:pt x="17" y="17"/>
                  </a:lnTo>
                  <a:lnTo>
                    <a:pt x="14" y="22"/>
                  </a:lnTo>
                  <a:lnTo>
                    <a:pt x="11" y="21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19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3" name="Freeform 610">
              <a:extLst>
                <a:ext uri="{FF2B5EF4-FFF2-40B4-BE49-F238E27FC236}">
                  <a16:creationId xmlns:a16="http://schemas.microsoft.com/office/drawing/2014/main" id="{E04C88EB-4249-4401-B0D2-95E899DBA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1166"/>
              <a:ext cx="20" cy="24"/>
            </a:xfrm>
            <a:custGeom>
              <a:avLst/>
              <a:gdLst>
                <a:gd name="T0" fmla="*/ 8 w 20"/>
                <a:gd name="T1" fmla="*/ 8 h 24"/>
                <a:gd name="T2" fmla="*/ 12 w 20"/>
                <a:gd name="T3" fmla="*/ 8 h 24"/>
                <a:gd name="T4" fmla="*/ 13 w 20"/>
                <a:gd name="T5" fmla="*/ 0 h 24"/>
                <a:gd name="T6" fmla="*/ 16 w 20"/>
                <a:gd name="T7" fmla="*/ 0 h 24"/>
                <a:gd name="T8" fmla="*/ 20 w 20"/>
                <a:gd name="T9" fmla="*/ 3 h 24"/>
                <a:gd name="T10" fmla="*/ 13 w 20"/>
                <a:gd name="T11" fmla="*/ 19 h 24"/>
                <a:gd name="T12" fmla="*/ 5 w 20"/>
                <a:gd name="T13" fmla="*/ 24 h 24"/>
                <a:gd name="T14" fmla="*/ 2 w 20"/>
                <a:gd name="T15" fmla="*/ 22 h 24"/>
                <a:gd name="T16" fmla="*/ 0 w 20"/>
                <a:gd name="T17" fmla="*/ 21 h 24"/>
                <a:gd name="T18" fmla="*/ 2 w 20"/>
                <a:gd name="T19" fmla="*/ 14 h 24"/>
                <a:gd name="T20" fmla="*/ 8 w 20"/>
                <a:gd name="T21" fmla="*/ 11 h 24"/>
                <a:gd name="T22" fmla="*/ 8 w 20"/>
                <a:gd name="T23" fmla="*/ 8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24"/>
                <a:gd name="T38" fmla="*/ 20 w 20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24">
                  <a:moveTo>
                    <a:pt x="8" y="8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13" y="19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8" y="11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4" name="Freeform 611">
              <a:extLst>
                <a:ext uri="{FF2B5EF4-FFF2-40B4-BE49-F238E27FC236}">
                  <a16:creationId xmlns:a16="http://schemas.microsoft.com/office/drawing/2014/main" id="{8ED664D8-4B79-3D49-1AE2-5B62A79C5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1166"/>
              <a:ext cx="20" cy="24"/>
            </a:xfrm>
            <a:custGeom>
              <a:avLst/>
              <a:gdLst>
                <a:gd name="T0" fmla="*/ 8 w 20"/>
                <a:gd name="T1" fmla="*/ 8 h 24"/>
                <a:gd name="T2" fmla="*/ 12 w 20"/>
                <a:gd name="T3" fmla="*/ 8 h 24"/>
                <a:gd name="T4" fmla="*/ 13 w 20"/>
                <a:gd name="T5" fmla="*/ 0 h 24"/>
                <a:gd name="T6" fmla="*/ 16 w 20"/>
                <a:gd name="T7" fmla="*/ 0 h 24"/>
                <a:gd name="T8" fmla="*/ 20 w 20"/>
                <a:gd name="T9" fmla="*/ 3 h 24"/>
                <a:gd name="T10" fmla="*/ 13 w 20"/>
                <a:gd name="T11" fmla="*/ 19 h 24"/>
                <a:gd name="T12" fmla="*/ 5 w 20"/>
                <a:gd name="T13" fmla="*/ 24 h 24"/>
                <a:gd name="T14" fmla="*/ 2 w 20"/>
                <a:gd name="T15" fmla="*/ 22 h 24"/>
                <a:gd name="T16" fmla="*/ 0 w 20"/>
                <a:gd name="T17" fmla="*/ 21 h 24"/>
                <a:gd name="T18" fmla="*/ 2 w 20"/>
                <a:gd name="T19" fmla="*/ 14 h 24"/>
                <a:gd name="T20" fmla="*/ 8 w 20"/>
                <a:gd name="T21" fmla="*/ 11 h 24"/>
                <a:gd name="T22" fmla="*/ 8 w 20"/>
                <a:gd name="T23" fmla="*/ 8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24"/>
                <a:gd name="T38" fmla="*/ 20 w 20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24">
                  <a:moveTo>
                    <a:pt x="8" y="8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13" y="19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8" y="11"/>
                  </a:lnTo>
                  <a:lnTo>
                    <a:pt x="8" y="8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5" name="Freeform 612">
              <a:extLst>
                <a:ext uri="{FF2B5EF4-FFF2-40B4-BE49-F238E27FC236}">
                  <a16:creationId xmlns:a16="http://schemas.microsoft.com/office/drawing/2014/main" id="{C2556678-2061-9C86-A991-66DCFA06C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" y="1269"/>
              <a:ext cx="19" cy="18"/>
            </a:xfrm>
            <a:custGeom>
              <a:avLst/>
              <a:gdLst>
                <a:gd name="T0" fmla="*/ 7 w 19"/>
                <a:gd name="T1" fmla="*/ 8 h 18"/>
                <a:gd name="T2" fmla="*/ 7 w 19"/>
                <a:gd name="T3" fmla="*/ 8 h 18"/>
                <a:gd name="T4" fmla="*/ 5 w 19"/>
                <a:gd name="T5" fmla="*/ 2 h 18"/>
                <a:gd name="T6" fmla="*/ 10 w 19"/>
                <a:gd name="T7" fmla="*/ 5 h 18"/>
                <a:gd name="T8" fmla="*/ 13 w 19"/>
                <a:gd name="T9" fmla="*/ 5 h 18"/>
                <a:gd name="T10" fmla="*/ 18 w 19"/>
                <a:gd name="T11" fmla="*/ 0 h 18"/>
                <a:gd name="T12" fmla="*/ 19 w 19"/>
                <a:gd name="T13" fmla="*/ 4 h 18"/>
                <a:gd name="T14" fmla="*/ 18 w 19"/>
                <a:gd name="T15" fmla="*/ 8 h 18"/>
                <a:gd name="T16" fmla="*/ 15 w 19"/>
                <a:gd name="T17" fmla="*/ 10 h 18"/>
                <a:gd name="T18" fmla="*/ 11 w 19"/>
                <a:gd name="T19" fmla="*/ 13 h 18"/>
                <a:gd name="T20" fmla="*/ 7 w 19"/>
                <a:gd name="T21" fmla="*/ 16 h 18"/>
                <a:gd name="T22" fmla="*/ 3 w 19"/>
                <a:gd name="T23" fmla="*/ 18 h 18"/>
                <a:gd name="T24" fmla="*/ 0 w 19"/>
                <a:gd name="T25" fmla="*/ 15 h 18"/>
                <a:gd name="T26" fmla="*/ 3 w 19"/>
                <a:gd name="T27" fmla="*/ 10 h 18"/>
                <a:gd name="T28" fmla="*/ 7 w 19"/>
                <a:gd name="T29" fmla="*/ 10 h 18"/>
                <a:gd name="T30" fmla="*/ 7 w 19"/>
                <a:gd name="T31" fmla="*/ 8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8"/>
                <a:gd name="T50" fmla="*/ 19 w 19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8">
                  <a:moveTo>
                    <a:pt x="7" y="8"/>
                  </a:moveTo>
                  <a:lnTo>
                    <a:pt x="7" y="8"/>
                  </a:lnTo>
                  <a:lnTo>
                    <a:pt x="5" y="2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8" y="0"/>
                  </a:lnTo>
                  <a:lnTo>
                    <a:pt x="19" y="4"/>
                  </a:lnTo>
                  <a:lnTo>
                    <a:pt x="18" y="8"/>
                  </a:lnTo>
                  <a:lnTo>
                    <a:pt x="15" y="10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3" y="18"/>
                  </a:lnTo>
                  <a:lnTo>
                    <a:pt x="0" y="15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6" name="Freeform 613">
              <a:extLst>
                <a:ext uri="{FF2B5EF4-FFF2-40B4-BE49-F238E27FC236}">
                  <a16:creationId xmlns:a16="http://schemas.microsoft.com/office/drawing/2014/main" id="{3933DDEF-3653-6C5C-FABE-84FAF3C5F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" y="1269"/>
              <a:ext cx="19" cy="18"/>
            </a:xfrm>
            <a:custGeom>
              <a:avLst/>
              <a:gdLst>
                <a:gd name="T0" fmla="*/ 7 w 19"/>
                <a:gd name="T1" fmla="*/ 8 h 18"/>
                <a:gd name="T2" fmla="*/ 7 w 19"/>
                <a:gd name="T3" fmla="*/ 8 h 18"/>
                <a:gd name="T4" fmla="*/ 5 w 19"/>
                <a:gd name="T5" fmla="*/ 2 h 18"/>
                <a:gd name="T6" fmla="*/ 10 w 19"/>
                <a:gd name="T7" fmla="*/ 5 h 18"/>
                <a:gd name="T8" fmla="*/ 13 w 19"/>
                <a:gd name="T9" fmla="*/ 5 h 18"/>
                <a:gd name="T10" fmla="*/ 18 w 19"/>
                <a:gd name="T11" fmla="*/ 0 h 18"/>
                <a:gd name="T12" fmla="*/ 19 w 19"/>
                <a:gd name="T13" fmla="*/ 4 h 18"/>
                <a:gd name="T14" fmla="*/ 18 w 19"/>
                <a:gd name="T15" fmla="*/ 8 h 18"/>
                <a:gd name="T16" fmla="*/ 15 w 19"/>
                <a:gd name="T17" fmla="*/ 10 h 18"/>
                <a:gd name="T18" fmla="*/ 11 w 19"/>
                <a:gd name="T19" fmla="*/ 13 h 18"/>
                <a:gd name="T20" fmla="*/ 7 w 19"/>
                <a:gd name="T21" fmla="*/ 16 h 18"/>
                <a:gd name="T22" fmla="*/ 3 w 19"/>
                <a:gd name="T23" fmla="*/ 18 h 18"/>
                <a:gd name="T24" fmla="*/ 0 w 19"/>
                <a:gd name="T25" fmla="*/ 15 h 18"/>
                <a:gd name="T26" fmla="*/ 3 w 19"/>
                <a:gd name="T27" fmla="*/ 10 h 18"/>
                <a:gd name="T28" fmla="*/ 7 w 19"/>
                <a:gd name="T29" fmla="*/ 10 h 18"/>
                <a:gd name="T30" fmla="*/ 7 w 19"/>
                <a:gd name="T31" fmla="*/ 8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8"/>
                <a:gd name="T50" fmla="*/ 19 w 19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8">
                  <a:moveTo>
                    <a:pt x="7" y="8"/>
                  </a:moveTo>
                  <a:lnTo>
                    <a:pt x="7" y="8"/>
                  </a:lnTo>
                  <a:lnTo>
                    <a:pt x="5" y="2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8" y="0"/>
                  </a:lnTo>
                  <a:lnTo>
                    <a:pt x="19" y="4"/>
                  </a:lnTo>
                  <a:lnTo>
                    <a:pt x="18" y="8"/>
                  </a:lnTo>
                  <a:lnTo>
                    <a:pt x="15" y="10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3" y="18"/>
                  </a:lnTo>
                  <a:lnTo>
                    <a:pt x="0" y="15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7" y="8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7" name="Freeform 614">
              <a:extLst>
                <a:ext uri="{FF2B5EF4-FFF2-40B4-BE49-F238E27FC236}">
                  <a16:creationId xmlns:a16="http://schemas.microsoft.com/office/drawing/2014/main" id="{C48E4EDD-3DBF-9509-3A37-EDA60D5BF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" y="1148"/>
              <a:ext cx="33" cy="39"/>
            </a:xfrm>
            <a:custGeom>
              <a:avLst/>
              <a:gdLst>
                <a:gd name="T0" fmla="*/ 4 w 33"/>
                <a:gd name="T1" fmla="*/ 27 h 39"/>
                <a:gd name="T2" fmla="*/ 1 w 33"/>
                <a:gd name="T3" fmla="*/ 24 h 39"/>
                <a:gd name="T4" fmla="*/ 4 w 33"/>
                <a:gd name="T5" fmla="*/ 26 h 39"/>
                <a:gd name="T6" fmla="*/ 6 w 33"/>
                <a:gd name="T7" fmla="*/ 23 h 39"/>
                <a:gd name="T8" fmla="*/ 7 w 33"/>
                <a:gd name="T9" fmla="*/ 21 h 39"/>
                <a:gd name="T10" fmla="*/ 3 w 33"/>
                <a:gd name="T11" fmla="*/ 19 h 39"/>
                <a:gd name="T12" fmla="*/ 6 w 33"/>
                <a:gd name="T13" fmla="*/ 18 h 39"/>
                <a:gd name="T14" fmla="*/ 4 w 33"/>
                <a:gd name="T15" fmla="*/ 16 h 39"/>
                <a:gd name="T16" fmla="*/ 9 w 33"/>
                <a:gd name="T17" fmla="*/ 12 h 39"/>
                <a:gd name="T18" fmla="*/ 12 w 33"/>
                <a:gd name="T19" fmla="*/ 15 h 39"/>
                <a:gd name="T20" fmla="*/ 15 w 33"/>
                <a:gd name="T21" fmla="*/ 12 h 39"/>
                <a:gd name="T22" fmla="*/ 12 w 33"/>
                <a:gd name="T23" fmla="*/ 8 h 39"/>
                <a:gd name="T24" fmla="*/ 15 w 33"/>
                <a:gd name="T25" fmla="*/ 7 h 39"/>
                <a:gd name="T26" fmla="*/ 20 w 33"/>
                <a:gd name="T27" fmla="*/ 8 h 39"/>
                <a:gd name="T28" fmla="*/ 22 w 33"/>
                <a:gd name="T29" fmla="*/ 5 h 39"/>
                <a:gd name="T30" fmla="*/ 20 w 33"/>
                <a:gd name="T31" fmla="*/ 0 h 39"/>
                <a:gd name="T32" fmla="*/ 22 w 33"/>
                <a:gd name="T33" fmla="*/ 5 h 39"/>
                <a:gd name="T34" fmla="*/ 23 w 33"/>
                <a:gd name="T35" fmla="*/ 0 h 39"/>
                <a:gd name="T36" fmla="*/ 27 w 33"/>
                <a:gd name="T37" fmla="*/ 0 h 39"/>
                <a:gd name="T38" fmla="*/ 30 w 33"/>
                <a:gd name="T39" fmla="*/ 7 h 39"/>
                <a:gd name="T40" fmla="*/ 31 w 33"/>
                <a:gd name="T41" fmla="*/ 10 h 39"/>
                <a:gd name="T42" fmla="*/ 33 w 33"/>
                <a:gd name="T43" fmla="*/ 16 h 39"/>
                <a:gd name="T44" fmla="*/ 30 w 33"/>
                <a:gd name="T45" fmla="*/ 21 h 39"/>
                <a:gd name="T46" fmla="*/ 30 w 33"/>
                <a:gd name="T47" fmla="*/ 31 h 39"/>
                <a:gd name="T48" fmla="*/ 22 w 33"/>
                <a:gd name="T49" fmla="*/ 32 h 39"/>
                <a:gd name="T50" fmla="*/ 22 w 33"/>
                <a:gd name="T51" fmla="*/ 27 h 39"/>
                <a:gd name="T52" fmla="*/ 17 w 33"/>
                <a:gd name="T53" fmla="*/ 29 h 39"/>
                <a:gd name="T54" fmla="*/ 14 w 33"/>
                <a:gd name="T55" fmla="*/ 35 h 39"/>
                <a:gd name="T56" fmla="*/ 6 w 33"/>
                <a:gd name="T57" fmla="*/ 37 h 39"/>
                <a:gd name="T58" fmla="*/ 1 w 33"/>
                <a:gd name="T59" fmla="*/ 39 h 39"/>
                <a:gd name="T60" fmla="*/ 0 w 33"/>
                <a:gd name="T61" fmla="*/ 35 h 39"/>
                <a:gd name="T62" fmla="*/ 6 w 33"/>
                <a:gd name="T63" fmla="*/ 32 h 39"/>
                <a:gd name="T64" fmla="*/ 7 w 33"/>
                <a:gd name="T65" fmla="*/ 29 h 39"/>
                <a:gd name="T66" fmla="*/ 4 w 33"/>
                <a:gd name="T67" fmla="*/ 27 h 3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3"/>
                <a:gd name="T103" fmla="*/ 0 h 39"/>
                <a:gd name="T104" fmla="*/ 33 w 33"/>
                <a:gd name="T105" fmla="*/ 39 h 3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3" h="39">
                  <a:moveTo>
                    <a:pt x="4" y="27"/>
                  </a:moveTo>
                  <a:lnTo>
                    <a:pt x="1" y="24"/>
                  </a:lnTo>
                  <a:lnTo>
                    <a:pt x="4" y="26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9" y="12"/>
                  </a:lnTo>
                  <a:lnTo>
                    <a:pt x="12" y="15"/>
                  </a:lnTo>
                  <a:lnTo>
                    <a:pt x="15" y="12"/>
                  </a:lnTo>
                  <a:lnTo>
                    <a:pt x="12" y="8"/>
                  </a:lnTo>
                  <a:lnTo>
                    <a:pt x="15" y="7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0"/>
                  </a:lnTo>
                  <a:lnTo>
                    <a:pt x="22" y="5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0" y="7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22" y="32"/>
                  </a:lnTo>
                  <a:lnTo>
                    <a:pt x="22" y="27"/>
                  </a:lnTo>
                  <a:lnTo>
                    <a:pt x="17" y="29"/>
                  </a:lnTo>
                  <a:lnTo>
                    <a:pt x="14" y="35"/>
                  </a:lnTo>
                  <a:lnTo>
                    <a:pt x="6" y="37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6" y="32"/>
                  </a:lnTo>
                  <a:lnTo>
                    <a:pt x="7" y="29"/>
                  </a:lnTo>
                  <a:lnTo>
                    <a:pt x="4" y="27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8" name="Freeform 615">
              <a:extLst>
                <a:ext uri="{FF2B5EF4-FFF2-40B4-BE49-F238E27FC236}">
                  <a16:creationId xmlns:a16="http://schemas.microsoft.com/office/drawing/2014/main" id="{88F5154F-54E7-CD1F-69B2-EDD6275C6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" y="1148"/>
              <a:ext cx="33" cy="39"/>
            </a:xfrm>
            <a:custGeom>
              <a:avLst/>
              <a:gdLst>
                <a:gd name="T0" fmla="*/ 4 w 33"/>
                <a:gd name="T1" fmla="*/ 27 h 39"/>
                <a:gd name="T2" fmla="*/ 1 w 33"/>
                <a:gd name="T3" fmla="*/ 24 h 39"/>
                <a:gd name="T4" fmla="*/ 4 w 33"/>
                <a:gd name="T5" fmla="*/ 26 h 39"/>
                <a:gd name="T6" fmla="*/ 6 w 33"/>
                <a:gd name="T7" fmla="*/ 23 h 39"/>
                <a:gd name="T8" fmla="*/ 7 w 33"/>
                <a:gd name="T9" fmla="*/ 21 h 39"/>
                <a:gd name="T10" fmla="*/ 3 w 33"/>
                <a:gd name="T11" fmla="*/ 19 h 39"/>
                <a:gd name="T12" fmla="*/ 6 w 33"/>
                <a:gd name="T13" fmla="*/ 18 h 39"/>
                <a:gd name="T14" fmla="*/ 4 w 33"/>
                <a:gd name="T15" fmla="*/ 16 h 39"/>
                <a:gd name="T16" fmla="*/ 9 w 33"/>
                <a:gd name="T17" fmla="*/ 12 h 39"/>
                <a:gd name="T18" fmla="*/ 12 w 33"/>
                <a:gd name="T19" fmla="*/ 15 h 39"/>
                <a:gd name="T20" fmla="*/ 15 w 33"/>
                <a:gd name="T21" fmla="*/ 12 h 39"/>
                <a:gd name="T22" fmla="*/ 12 w 33"/>
                <a:gd name="T23" fmla="*/ 8 h 39"/>
                <a:gd name="T24" fmla="*/ 15 w 33"/>
                <a:gd name="T25" fmla="*/ 7 h 39"/>
                <a:gd name="T26" fmla="*/ 20 w 33"/>
                <a:gd name="T27" fmla="*/ 8 h 39"/>
                <a:gd name="T28" fmla="*/ 22 w 33"/>
                <a:gd name="T29" fmla="*/ 5 h 39"/>
                <a:gd name="T30" fmla="*/ 20 w 33"/>
                <a:gd name="T31" fmla="*/ 0 h 39"/>
                <a:gd name="T32" fmla="*/ 22 w 33"/>
                <a:gd name="T33" fmla="*/ 5 h 39"/>
                <a:gd name="T34" fmla="*/ 23 w 33"/>
                <a:gd name="T35" fmla="*/ 0 h 39"/>
                <a:gd name="T36" fmla="*/ 27 w 33"/>
                <a:gd name="T37" fmla="*/ 0 h 39"/>
                <a:gd name="T38" fmla="*/ 30 w 33"/>
                <a:gd name="T39" fmla="*/ 7 h 39"/>
                <a:gd name="T40" fmla="*/ 31 w 33"/>
                <a:gd name="T41" fmla="*/ 10 h 39"/>
                <a:gd name="T42" fmla="*/ 33 w 33"/>
                <a:gd name="T43" fmla="*/ 16 h 39"/>
                <a:gd name="T44" fmla="*/ 30 w 33"/>
                <a:gd name="T45" fmla="*/ 21 h 39"/>
                <a:gd name="T46" fmla="*/ 30 w 33"/>
                <a:gd name="T47" fmla="*/ 31 h 39"/>
                <a:gd name="T48" fmla="*/ 22 w 33"/>
                <a:gd name="T49" fmla="*/ 32 h 39"/>
                <a:gd name="T50" fmla="*/ 22 w 33"/>
                <a:gd name="T51" fmla="*/ 27 h 39"/>
                <a:gd name="T52" fmla="*/ 17 w 33"/>
                <a:gd name="T53" fmla="*/ 29 h 39"/>
                <a:gd name="T54" fmla="*/ 14 w 33"/>
                <a:gd name="T55" fmla="*/ 35 h 39"/>
                <a:gd name="T56" fmla="*/ 6 w 33"/>
                <a:gd name="T57" fmla="*/ 37 h 39"/>
                <a:gd name="T58" fmla="*/ 1 w 33"/>
                <a:gd name="T59" fmla="*/ 39 h 39"/>
                <a:gd name="T60" fmla="*/ 0 w 33"/>
                <a:gd name="T61" fmla="*/ 35 h 39"/>
                <a:gd name="T62" fmla="*/ 6 w 33"/>
                <a:gd name="T63" fmla="*/ 32 h 39"/>
                <a:gd name="T64" fmla="*/ 7 w 33"/>
                <a:gd name="T65" fmla="*/ 29 h 39"/>
                <a:gd name="T66" fmla="*/ 4 w 33"/>
                <a:gd name="T67" fmla="*/ 27 h 3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3"/>
                <a:gd name="T103" fmla="*/ 0 h 39"/>
                <a:gd name="T104" fmla="*/ 33 w 33"/>
                <a:gd name="T105" fmla="*/ 39 h 3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3" h="39">
                  <a:moveTo>
                    <a:pt x="4" y="27"/>
                  </a:moveTo>
                  <a:lnTo>
                    <a:pt x="1" y="24"/>
                  </a:lnTo>
                  <a:lnTo>
                    <a:pt x="4" y="26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9" y="12"/>
                  </a:lnTo>
                  <a:lnTo>
                    <a:pt x="12" y="15"/>
                  </a:lnTo>
                  <a:lnTo>
                    <a:pt x="15" y="12"/>
                  </a:lnTo>
                  <a:lnTo>
                    <a:pt x="12" y="8"/>
                  </a:lnTo>
                  <a:lnTo>
                    <a:pt x="15" y="7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0"/>
                  </a:lnTo>
                  <a:lnTo>
                    <a:pt x="22" y="5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0" y="7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22" y="32"/>
                  </a:lnTo>
                  <a:lnTo>
                    <a:pt x="22" y="27"/>
                  </a:lnTo>
                  <a:lnTo>
                    <a:pt x="17" y="29"/>
                  </a:lnTo>
                  <a:lnTo>
                    <a:pt x="14" y="35"/>
                  </a:lnTo>
                  <a:lnTo>
                    <a:pt x="6" y="37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6" y="32"/>
                  </a:lnTo>
                  <a:lnTo>
                    <a:pt x="7" y="29"/>
                  </a:lnTo>
                  <a:lnTo>
                    <a:pt x="4" y="27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" name="Freeform 616">
              <a:extLst>
                <a:ext uri="{FF2B5EF4-FFF2-40B4-BE49-F238E27FC236}">
                  <a16:creationId xmlns:a16="http://schemas.microsoft.com/office/drawing/2014/main" id="{3700377E-14E8-6E3E-8EEC-68B8DDA27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1128"/>
              <a:ext cx="26" cy="22"/>
            </a:xfrm>
            <a:custGeom>
              <a:avLst/>
              <a:gdLst>
                <a:gd name="T0" fmla="*/ 5 w 26"/>
                <a:gd name="T1" fmla="*/ 11 h 22"/>
                <a:gd name="T2" fmla="*/ 11 w 26"/>
                <a:gd name="T3" fmla="*/ 11 h 22"/>
                <a:gd name="T4" fmla="*/ 13 w 26"/>
                <a:gd name="T5" fmla="*/ 9 h 22"/>
                <a:gd name="T6" fmla="*/ 13 w 26"/>
                <a:gd name="T7" fmla="*/ 4 h 22"/>
                <a:gd name="T8" fmla="*/ 16 w 26"/>
                <a:gd name="T9" fmla="*/ 8 h 22"/>
                <a:gd name="T10" fmla="*/ 18 w 26"/>
                <a:gd name="T11" fmla="*/ 8 h 22"/>
                <a:gd name="T12" fmla="*/ 19 w 26"/>
                <a:gd name="T13" fmla="*/ 0 h 22"/>
                <a:gd name="T14" fmla="*/ 22 w 26"/>
                <a:gd name="T15" fmla="*/ 1 h 22"/>
                <a:gd name="T16" fmla="*/ 26 w 26"/>
                <a:gd name="T17" fmla="*/ 6 h 22"/>
                <a:gd name="T18" fmla="*/ 21 w 26"/>
                <a:gd name="T19" fmla="*/ 14 h 22"/>
                <a:gd name="T20" fmla="*/ 21 w 26"/>
                <a:gd name="T21" fmla="*/ 19 h 22"/>
                <a:gd name="T22" fmla="*/ 8 w 26"/>
                <a:gd name="T23" fmla="*/ 22 h 22"/>
                <a:gd name="T24" fmla="*/ 0 w 26"/>
                <a:gd name="T25" fmla="*/ 20 h 22"/>
                <a:gd name="T26" fmla="*/ 0 w 26"/>
                <a:gd name="T27" fmla="*/ 17 h 22"/>
                <a:gd name="T28" fmla="*/ 5 w 26"/>
                <a:gd name="T29" fmla="*/ 19 h 22"/>
                <a:gd name="T30" fmla="*/ 5 w 26"/>
                <a:gd name="T31" fmla="*/ 16 h 22"/>
                <a:gd name="T32" fmla="*/ 5 w 26"/>
                <a:gd name="T33" fmla="*/ 11 h 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22"/>
                <a:gd name="T53" fmla="*/ 26 w 26"/>
                <a:gd name="T54" fmla="*/ 22 h 2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22">
                  <a:moveTo>
                    <a:pt x="5" y="11"/>
                  </a:moveTo>
                  <a:lnTo>
                    <a:pt x="11" y="11"/>
                  </a:lnTo>
                  <a:lnTo>
                    <a:pt x="13" y="9"/>
                  </a:lnTo>
                  <a:lnTo>
                    <a:pt x="13" y="4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6"/>
                  </a:lnTo>
                  <a:lnTo>
                    <a:pt x="21" y="14"/>
                  </a:lnTo>
                  <a:lnTo>
                    <a:pt x="21" y="19"/>
                  </a:lnTo>
                  <a:lnTo>
                    <a:pt x="8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" name="Freeform 617">
              <a:extLst>
                <a:ext uri="{FF2B5EF4-FFF2-40B4-BE49-F238E27FC236}">
                  <a16:creationId xmlns:a16="http://schemas.microsoft.com/office/drawing/2014/main" id="{97BB307D-74C4-2907-0148-4DA2D8554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1128"/>
              <a:ext cx="26" cy="22"/>
            </a:xfrm>
            <a:custGeom>
              <a:avLst/>
              <a:gdLst>
                <a:gd name="T0" fmla="*/ 5 w 26"/>
                <a:gd name="T1" fmla="*/ 11 h 22"/>
                <a:gd name="T2" fmla="*/ 11 w 26"/>
                <a:gd name="T3" fmla="*/ 11 h 22"/>
                <a:gd name="T4" fmla="*/ 13 w 26"/>
                <a:gd name="T5" fmla="*/ 9 h 22"/>
                <a:gd name="T6" fmla="*/ 13 w 26"/>
                <a:gd name="T7" fmla="*/ 4 h 22"/>
                <a:gd name="T8" fmla="*/ 16 w 26"/>
                <a:gd name="T9" fmla="*/ 8 h 22"/>
                <a:gd name="T10" fmla="*/ 18 w 26"/>
                <a:gd name="T11" fmla="*/ 8 h 22"/>
                <a:gd name="T12" fmla="*/ 19 w 26"/>
                <a:gd name="T13" fmla="*/ 0 h 22"/>
                <a:gd name="T14" fmla="*/ 22 w 26"/>
                <a:gd name="T15" fmla="*/ 1 h 22"/>
                <a:gd name="T16" fmla="*/ 26 w 26"/>
                <a:gd name="T17" fmla="*/ 6 h 22"/>
                <a:gd name="T18" fmla="*/ 21 w 26"/>
                <a:gd name="T19" fmla="*/ 14 h 22"/>
                <a:gd name="T20" fmla="*/ 21 w 26"/>
                <a:gd name="T21" fmla="*/ 19 h 22"/>
                <a:gd name="T22" fmla="*/ 8 w 26"/>
                <a:gd name="T23" fmla="*/ 22 h 22"/>
                <a:gd name="T24" fmla="*/ 0 w 26"/>
                <a:gd name="T25" fmla="*/ 20 h 22"/>
                <a:gd name="T26" fmla="*/ 0 w 26"/>
                <a:gd name="T27" fmla="*/ 17 h 22"/>
                <a:gd name="T28" fmla="*/ 5 w 26"/>
                <a:gd name="T29" fmla="*/ 19 h 22"/>
                <a:gd name="T30" fmla="*/ 5 w 26"/>
                <a:gd name="T31" fmla="*/ 16 h 22"/>
                <a:gd name="T32" fmla="*/ 5 w 26"/>
                <a:gd name="T33" fmla="*/ 11 h 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22"/>
                <a:gd name="T53" fmla="*/ 26 w 26"/>
                <a:gd name="T54" fmla="*/ 22 h 2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22">
                  <a:moveTo>
                    <a:pt x="5" y="11"/>
                  </a:moveTo>
                  <a:lnTo>
                    <a:pt x="11" y="11"/>
                  </a:lnTo>
                  <a:lnTo>
                    <a:pt x="13" y="9"/>
                  </a:lnTo>
                  <a:lnTo>
                    <a:pt x="13" y="4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6"/>
                  </a:lnTo>
                  <a:lnTo>
                    <a:pt x="21" y="14"/>
                  </a:lnTo>
                  <a:lnTo>
                    <a:pt x="21" y="19"/>
                  </a:lnTo>
                  <a:lnTo>
                    <a:pt x="8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5" y="11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" name="Freeform 618">
              <a:extLst>
                <a:ext uri="{FF2B5EF4-FFF2-40B4-BE49-F238E27FC236}">
                  <a16:creationId xmlns:a16="http://schemas.microsoft.com/office/drawing/2014/main" id="{C13FDE7E-9882-F4FD-191F-9E4AEB5E3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" y="1110"/>
              <a:ext cx="22" cy="21"/>
            </a:xfrm>
            <a:custGeom>
              <a:avLst/>
              <a:gdLst>
                <a:gd name="T0" fmla="*/ 4 w 22"/>
                <a:gd name="T1" fmla="*/ 5 h 21"/>
                <a:gd name="T2" fmla="*/ 1 w 22"/>
                <a:gd name="T3" fmla="*/ 6 h 21"/>
                <a:gd name="T4" fmla="*/ 1 w 22"/>
                <a:gd name="T5" fmla="*/ 5 h 21"/>
                <a:gd name="T6" fmla="*/ 0 w 22"/>
                <a:gd name="T7" fmla="*/ 2 h 21"/>
                <a:gd name="T8" fmla="*/ 1 w 22"/>
                <a:gd name="T9" fmla="*/ 0 h 21"/>
                <a:gd name="T10" fmla="*/ 4 w 22"/>
                <a:gd name="T11" fmla="*/ 2 h 21"/>
                <a:gd name="T12" fmla="*/ 9 w 22"/>
                <a:gd name="T13" fmla="*/ 2 h 21"/>
                <a:gd name="T14" fmla="*/ 11 w 22"/>
                <a:gd name="T15" fmla="*/ 2 h 21"/>
                <a:gd name="T16" fmla="*/ 11 w 22"/>
                <a:gd name="T17" fmla="*/ 3 h 21"/>
                <a:gd name="T18" fmla="*/ 11 w 22"/>
                <a:gd name="T19" fmla="*/ 10 h 21"/>
                <a:gd name="T20" fmla="*/ 12 w 22"/>
                <a:gd name="T21" fmla="*/ 10 h 21"/>
                <a:gd name="T22" fmla="*/ 14 w 22"/>
                <a:gd name="T23" fmla="*/ 6 h 21"/>
                <a:gd name="T24" fmla="*/ 17 w 22"/>
                <a:gd name="T25" fmla="*/ 6 h 21"/>
                <a:gd name="T26" fmla="*/ 22 w 22"/>
                <a:gd name="T27" fmla="*/ 8 h 21"/>
                <a:gd name="T28" fmla="*/ 17 w 22"/>
                <a:gd name="T29" fmla="*/ 19 h 21"/>
                <a:gd name="T30" fmla="*/ 12 w 22"/>
                <a:gd name="T31" fmla="*/ 21 h 21"/>
                <a:gd name="T32" fmla="*/ 3 w 22"/>
                <a:gd name="T33" fmla="*/ 13 h 21"/>
                <a:gd name="T34" fmla="*/ 3 w 22"/>
                <a:gd name="T35" fmla="*/ 10 h 21"/>
                <a:gd name="T36" fmla="*/ 4 w 22"/>
                <a:gd name="T37" fmla="*/ 11 h 21"/>
                <a:gd name="T38" fmla="*/ 6 w 22"/>
                <a:gd name="T39" fmla="*/ 5 h 21"/>
                <a:gd name="T40" fmla="*/ 4 w 22"/>
                <a:gd name="T41" fmla="*/ 5 h 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21"/>
                <a:gd name="T65" fmla="*/ 22 w 22"/>
                <a:gd name="T66" fmla="*/ 21 h 2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21">
                  <a:moveTo>
                    <a:pt x="4" y="5"/>
                  </a:move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22" y="8"/>
                  </a:lnTo>
                  <a:lnTo>
                    <a:pt x="17" y="19"/>
                  </a:lnTo>
                  <a:lnTo>
                    <a:pt x="12" y="21"/>
                  </a:lnTo>
                  <a:lnTo>
                    <a:pt x="3" y="13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6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2" name="Freeform 619">
              <a:extLst>
                <a:ext uri="{FF2B5EF4-FFF2-40B4-BE49-F238E27FC236}">
                  <a16:creationId xmlns:a16="http://schemas.microsoft.com/office/drawing/2014/main" id="{62101EF0-3955-7D23-F3F9-ADB3E3848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" y="1110"/>
              <a:ext cx="22" cy="21"/>
            </a:xfrm>
            <a:custGeom>
              <a:avLst/>
              <a:gdLst>
                <a:gd name="T0" fmla="*/ 4 w 22"/>
                <a:gd name="T1" fmla="*/ 5 h 21"/>
                <a:gd name="T2" fmla="*/ 1 w 22"/>
                <a:gd name="T3" fmla="*/ 6 h 21"/>
                <a:gd name="T4" fmla="*/ 1 w 22"/>
                <a:gd name="T5" fmla="*/ 5 h 21"/>
                <a:gd name="T6" fmla="*/ 0 w 22"/>
                <a:gd name="T7" fmla="*/ 2 h 21"/>
                <a:gd name="T8" fmla="*/ 1 w 22"/>
                <a:gd name="T9" fmla="*/ 0 h 21"/>
                <a:gd name="T10" fmla="*/ 4 w 22"/>
                <a:gd name="T11" fmla="*/ 2 h 21"/>
                <a:gd name="T12" fmla="*/ 9 w 22"/>
                <a:gd name="T13" fmla="*/ 2 h 21"/>
                <a:gd name="T14" fmla="*/ 11 w 22"/>
                <a:gd name="T15" fmla="*/ 2 h 21"/>
                <a:gd name="T16" fmla="*/ 11 w 22"/>
                <a:gd name="T17" fmla="*/ 3 h 21"/>
                <a:gd name="T18" fmla="*/ 11 w 22"/>
                <a:gd name="T19" fmla="*/ 10 h 21"/>
                <a:gd name="T20" fmla="*/ 12 w 22"/>
                <a:gd name="T21" fmla="*/ 10 h 21"/>
                <a:gd name="T22" fmla="*/ 14 w 22"/>
                <a:gd name="T23" fmla="*/ 6 h 21"/>
                <a:gd name="T24" fmla="*/ 17 w 22"/>
                <a:gd name="T25" fmla="*/ 6 h 21"/>
                <a:gd name="T26" fmla="*/ 22 w 22"/>
                <a:gd name="T27" fmla="*/ 8 h 21"/>
                <a:gd name="T28" fmla="*/ 17 w 22"/>
                <a:gd name="T29" fmla="*/ 19 h 21"/>
                <a:gd name="T30" fmla="*/ 12 w 22"/>
                <a:gd name="T31" fmla="*/ 21 h 21"/>
                <a:gd name="T32" fmla="*/ 3 w 22"/>
                <a:gd name="T33" fmla="*/ 13 h 21"/>
                <a:gd name="T34" fmla="*/ 3 w 22"/>
                <a:gd name="T35" fmla="*/ 10 h 21"/>
                <a:gd name="T36" fmla="*/ 4 w 22"/>
                <a:gd name="T37" fmla="*/ 11 h 21"/>
                <a:gd name="T38" fmla="*/ 6 w 22"/>
                <a:gd name="T39" fmla="*/ 5 h 21"/>
                <a:gd name="T40" fmla="*/ 4 w 22"/>
                <a:gd name="T41" fmla="*/ 5 h 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21"/>
                <a:gd name="T65" fmla="*/ 22 w 22"/>
                <a:gd name="T66" fmla="*/ 21 h 2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21">
                  <a:moveTo>
                    <a:pt x="4" y="5"/>
                  </a:move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22" y="8"/>
                  </a:lnTo>
                  <a:lnTo>
                    <a:pt x="17" y="19"/>
                  </a:lnTo>
                  <a:lnTo>
                    <a:pt x="12" y="21"/>
                  </a:lnTo>
                  <a:lnTo>
                    <a:pt x="3" y="13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6" y="5"/>
                  </a:lnTo>
                  <a:lnTo>
                    <a:pt x="4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" name="Freeform 620">
              <a:extLst>
                <a:ext uri="{FF2B5EF4-FFF2-40B4-BE49-F238E27FC236}">
                  <a16:creationId xmlns:a16="http://schemas.microsoft.com/office/drawing/2014/main" id="{241D778B-598A-FFA2-273E-42C71935D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" y="1099"/>
              <a:ext cx="14" cy="16"/>
            </a:xfrm>
            <a:custGeom>
              <a:avLst/>
              <a:gdLst>
                <a:gd name="T0" fmla="*/ 8 w 14"/>
                <a:gd name="T1" fmla="*/ 5 h 16"/>
                <a:gd name="T2" fmla="*/ 8 w 14"/>
                <a:gd name="T3" fmla="*/ 5 h 16"/>
                <a:gd name="T4" fmla="*/ 8 w 14"/>
                <a:gd name="T5" fmla="*/ 6 h 16"/>
                <a:gd name="T6" fmla="*/ 11 w 14"/>
                <a:gd name="T7" fmla="*/ 6 h 16"/>
                <a:gd name="T8" fmla="*/ 14 w 14"/>
                <a:gd name="T9" fmla="*/ 11 h 16"/>
                <a:gd name="T10" fmla="*/ 11 w 14"/>
                <a:gd name="T11" fmla="*/ 16 h 16"/>
                <a:gd name="T12" fmla="*/ 5 w 14"/>
                <a:gd name="T13" fmla="*/ 13 h 16"/>
                <a:gd name="T14" fmla="*/ 0 w 14"/>
                <a:gd name="T15" fmla="*/ 0 h 16"/>
                <a:gd name="T16" fmla="*/ 2 w 14"/>
                <a:gd name="T17" fmla="*/ 0 h 16"/>
                <a:gd name="T18" fmla="*/ 3 w 14"/>
                <a:gd name="T19" fmla="*/ 2 h 16"/>
                <a:gd name="T20" fmla="*/ 5 w 14"/>
                <a:gd name="T21" fmla="*/ 6 h 16"/>
                <a:gd name="T22" fmla="*/ 8 w 14"/>
                <a:gd name="T23" fmla="*/ 5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"/>
                <a:gd name="T37" fmla="*/ 0 h 16"/>
                <a:gd name="T38" fmla="*/ 14 w 14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" h="16">
                  <a:moveTo>
                    <a:pt x="8" y="5"/>
                  </a:moveTo>
                  <a:lnTo>
                    <a:pt x="8" y="5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11"/>
                  </a:lnTo>
                  <a:lnTo>
                    <a:pt x="11" y="16"/>
                  </a:lnTo>
                  <a:lnTo>
                    <a:pt x="5" y="13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4" name="Freeform 621">
              <a:extLst>
                <a:ext uri="{FF2B5EF4-FFF2-40B4-BE49-F238E27FC236}">
                  <a16:creationId xmlns:a16="http://schemas.microsoft.com/office/drawing/2014/main" id="{D79D0612-20C4-078B-7BC1-C749C1956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" y="1099"/>
              <a:ext cx="14" cy="16"/>
            </a:xfrm>
            <a:custGeom>
              <a:avLst/>
              <a:gdLst>
                <a:gd name="T0" fmla="*/ 8 w 14"/>
                <a:gd name="T1" fmla="*/ 5 h 16"/>
                <a:gd name="T2" fmla="*/ 8 w 14"/>
                <a:gd name="T3" fmla="*/ 5 h 16"/>
                <a:gd name="T4" fmla="*/ 8 w 14"/>
                <a:gd name="T5" fmla="*/ 6 h 16"/>
                <a:gd name="T6" fmla="*/ 11 w 14"/>
                <a:gd name="T7" fmla="*/ 6 h 16"/>
                <a:gd name="T8" fmla="*/ 14 w 14"/>
                <a:gd name="T9" fmla="*/ 11 h 16"/>
                <a:gd name="T10" fmla="*/ 11 w 14"/>
                <a:gd name="T11" fmla="*/ 16 h 16"/>
                <a:gd name="T12" fmla="*/ 5 w 14"/>
                <a:gd name="T13" fmla="*/ 13 h 16"/>
                <a:gd name="T14" fmla="*/ 0 w 14"/>
                <a:gd name="T15" fmla="*/ 0 h 16"/>
                <a:gd name="T16" fmla="*/ 2 w 14"/>
                <a:gd name="T17" fmla="*/ 0 h 16"/>
                <a:gd name="T18" fmla="*/ 3 w 14"/>
                <a:gd name="T19" fmla="*/ 2 h 16"/>
                <a:gd name="T20" fmla="*/ 5 w 14"/>
                <a:gd name="T21" fmla="*/ 6 h 16"/>
                <a:gd name="T22" fmla="*/ 8 w 14"/>
                <a:gd name="T23" fmla="*/ 5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"/>
                <a:gd name="T37" fmla="*/ 0 h 16"/>
                <a:gd name="T38" fmla="*/ 14 w 14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" h="16">
                  <a:moveTo>
                    <a:pt x="8" y="5"/>
                  </a:moveTo>
                  <a:lnTo>
                    <a:pt x="8" y="5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11"/>
                  </a:lnTo>
                  <a:lnTo>
                    <a:pt x="11" y="16"/>
                  </a:lnTo>
                  <a:lnTo>
                    <a:pt x="5" y="13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8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5" name="Freeform 622">
              <a:extLst>
                <a:ext uri="{FF2B5EF4-FFF2-40B4-BE49-F238E27FC236}">
                  <a16:creationId xmlns:a16="http://schemas.microsoft.com/office/drawing/2014/main" id="{A98730C8-9C3F-DCA1-AA33-EF7882DEC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" y="1099"/>
              <a:ext cx="9" cy="16"/>
            </a:xfrm>
            <a:custGeom>
              <a:avLst/>
              <a:gdLst>
                <a:gd name="T0" fmla="*/ 6 w 9"/>
                <a:gd name="T1" fmla="*/ 2 h 16"/>
                <a:gd name="T2" fmla="*/ 8 w 9"/>
                <a:gd name="T3" fmla="*/ 0 h 16"/>
                <a:gd name="T4" fmla="*/ 9 w 9"/>
                <a:gd name="T5" fmla="*/ 5 h 16"/>
                <a:gd name="T6" fmla="*/ 8 w 9"/>
                <a:gd name="T7" fmla="*/ 14 h 16"/>
                <a:gd name="T8" fmla="*/ 6 w 9"/>
                <a:gd name="T9" fmla="*/ 16 h 16"/>
                <a:gd name="T10" fmla="*/ 5 w 9"/>
                <a:gd name="T11" fmla="*/ 14 h 16"/>
                <a:gd name="T12" fmla="*/ 5 w 9"/>
                <a:gd name="T13" fmla="*/ 10 h 16"/>
                <a:gd name="T14" fmla="*/ 3 w 9"/>
                <a:gd name="T15" fmla="*/ 13 h 16"/>
                <a:gd name="T16" fmla="*/ 0 w 9"/>
                <a:gd name="T17" fmla="*/ 11 h 16"/>
                <a:gd name="T18" fmla="*/ 0 w 9"/>
                <a:gd name="T19" fmla="*/ 6 h 16"/>
                <a:gd name="T20" fmla="*/ 1 w 9"/>
                <a:gd name="T21" fmla="*/ 3 h 16"/>
                <a:gd name="T22" fmla="*/ 6 w 9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"/>
                <a:gd name="T37" fmla="*/ 0 h 16"/>
                <a:gd name="T38" fmla="*/ 9 w 9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" h="16">
                  <a:moveTo>
                    <a:pt x="6" y="2"/>
                  </a:moveTo>
                  <a:lnTo>
                    <a:pt x="8" y="0"/>
                  </a:lnTo>
                  <a:lnTo>
                    <a:pt x="9" y="5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6"/>
                  </a:lnTo>
                  <a:lnTo>
                    <a:pt x="1" y="3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6" name="Freeform 623">
              <a:extLst>
                <a:ext uri="{FF2B5EF4-FFF2-40B4-BE49-F238E27FC236}">
                  <a16:creationId xmlns:a16="http://schemas.microsoft.com/office/drawing/2014/main" id="{1D5D4437-4031-B7B3-D78C-D8C01FFFD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" y="1099"/>
              <a:ext cx="9" cy="16"/>
            </a:xfrm>
            <a:custGeom>
              <a:avLst/>
              <a:gdLst>
                <a:gd name="T0" fmla="*/ 6 w 9"/>
                <a:gd name="T1" fmla="*/ 2 h 16"/>
                <a:gd name="T2" fmla="*/ 8 w 9"/>
                <a:gd name="T3" fmla="*/ 0 h 16"/>
                <a:gd name="T4" fmla="*/ 9 w 9"/>
                <a:gd name="T5" fmla="*/ 5 h 16"/>
                <a:gd name="T6" fmla="*/ 8 w 9"/>
                <a:gd name="T7" fmla="*/ 14 h 16"/>
                <a:gd name="T8" fmla="*/ 6 w 9"/>
                <a:gd name="T9" fmla="*/ 16 h 16"/>
                <a:gd name="T10" fmla="*/ 5 w 9"/>
                <a:gd name="T11" fmla="*/ 14 h 16"/>
                <a:gd name="T12" fmla="*/ 5 w 9"/>
                <a:gd name="T13" fmla="*/ 10 h 16"/>
                <a:gd name="T14" fmla="*/ 3 w 9"/>
                <a:gd name="T15" fmla="*/ 13 h 16"/>
                <a:gd name="T16" fmla="*/ 0 w 9"/>
                <a:gd name="T17" fmla="*/ 11 h 16"/>
                <a:gd name="T18" fmla="*/ 0 w 9"/>
                <a:gd name="T19" fmla="*/ 6 h 16"/>
                <a:gd name="T20" fmla="*/ 1 w 9"/>
                <a:gd name="T21" fmla="*/ 3 h 16"/>
                <a:gd name="T22" fmla="*/ 6 w 9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"/>
                <a:gd name="T37" fmla="*/ 0 h 16"/>
                <a:gd name="T38" fmla="*/ 9 w 9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" h="16">
                  <a:moveTo>
                    <a:pt x="6" y="2"/>
                  </a:moveTo>
                  <a:lnTo>
                    <a:pt x="8" y="0"/>
                  </a:lnTo>
                  <a:lnTo>
                    <a:pt x="9" y="5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5" y="1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6"/>
                  </a:lnTo>
                  <a:lnTo>
                    <a:pt x="1" y="3"/>
                  </a:lnTo>
                  <a:lnTo>
                    <a:pt x="6" y="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7" name="Freeform 624">
              <a:extLst>
                <a:ext uri="{FF2B5EF4-FFF2-40B4-BE49-F238E27FC236}">
                  <a16:creationId xmlns:a16="http://schemas.microsoft.com/office/drawing/2014/main" id="{609D55AF-EEBA-4702-1FF8-895C29704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" y="1088"/>
              <a:ext cx="13" cy="9"/>
            </a:xfrm>
            <a:custGeom>
              <a:avLst/>
              <a:gdLst>
                <a:gd name="T0" fmla="*/ 8 w 13"/>
                <a:gd name="T1" fmla="*/ 9 h 9"/>
                <a:gd name="T2" fmla="*/ 1 w 13"/>
                <a:gd name="T3" fmla="*/ 6 h 9"/>
                <a:gd name="T4" fmla="*/ 0 w 13"/>
                <a:gd name="T5" fmla="*/ 3 h 9"/>
                <a:gd name="T6" fmla="*/ 1 w 13"/>
                <a:gd name="T7" fmla="*/ 0 h 9"/>
                <a:gd name="T8" fmla="*/ 9 w 13"/>
                <a:gd name="T9" fmla="*/ 1 h 9"/>
                <a:gd name="T10" fmla="*/ 13 w 13"/>
                <a:gd name="T11" fmla="*/ 5 h 9"/>
                <a:gd name="T12" fmla="*/ 13 w 13"/>
                <a:gd name="T13" fmla="*/ 9 h 9"/>
                <a:gd name="T14" fmla="*/ 8 w 13"/>
                <a:gd name="T15" fmla="*/ 9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9"/>
                <a:gd name="T26" fmla="*/ 13 w 13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9">
                  <a:moveTo>
                    <a:pt x="8" y="9"/>
                  </a:moveTo>
                  <a:lnTo>
                    <a:pt x="1" y="6"/>
                  </a:lnTo>
                  <a:lnTo>
                    <a:pt x="0" y="3"/>
                  </a:lnTo>
                  <a:lnTo>
                    <a:pt x="1" y="0"/>
                  </a:lnTo>
                  <a:lnTo>
                    <a:pt x="9" y="1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8" name="Freeform 625">
              <a:extLst>
                <a:ext uri="{FF2B5EF4-FFF2-40B4-BE49-F238E27FC236}">
                  <a16:creationId xmlns:a16="http://schemas.microsoft.com/office/drawing/2014/main" id="{E5A55548-19F1-286B-E029-AAE7C4A7B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" y="1088"/>
              <a:ext cx="13" cy="9"/>
            </a:xfrm>
            <a:custGeom>
              <a:avLst/>
              <a:gdLst>
                <a:gd name="T0" fmla="*/ 8 w 13"/>
                <a:gd name="T1" fmla="*/ 9 h 9"/>
                <a:gd name="T2" fmla="*/ 1 w 13"/>
                <a:gd name="T3" fmla="*/ 6 h 9"/>
                <a:gd name="T4" fmla="*/ 0 w 13"/>
                <a:gd name="T5" fmla="*/ 3 h 9"/>
                <a:gd name="T6" fmla="*/ 1 w 13"/>
                <a:gd name="T7" fmla="*/ 0 h 9"/>
                <a:gd name="T8" fmla="*/ 9 w 13"/>
                <a:gd name="T9" fmla="*/ 1 h 9"/>
                <a:gd name="T10" fmla="*/ 13 w 13"/>
                <a:gd name="T11" fmla="*/ 5 h 9"/>
                <a:gd name="T12" fmla="*/ 13 w 13"/>
                <a:gd name="T13" fmla="*/ 9 h 9"/>
                <a:gd name="T14" fmla="*/ 8 w 13"/>
                <a:gd name="T15" fmla="*/ 9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9"/>
                <a:gd name="T26" fmla="*/ 13 w 13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9">
                  <a:moveTo>
                    <a:pt x="8" y="9"/>
                  </a:moveTo>
                  <a:lnTo>
                    <a:pt x="1" y="6"/>
                  </a:lnTo>
                  <a:lnTo>
                    <a:pt x="0" y="3"/>
                  </a:lnTo>
                  <a:lnTo>
                    <a:pt x="1" y="0"/>
                  </a:lnTo>
                  <a:lnTo>
                    <a:pt x="9" y="1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8" y="9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9" name="Freeform 626">
              <a:extLst>
                <a:ext uri="{FF2B5EF4-FFF2-40B4-BE49-F238E27FC236}">
                  <a16:creationId xmlns:a16="http://schemas.microsoft.com/office/drawing/2014/main" id="{A77B1867-E7B1-DFCC-853B-6215DA5A9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" y="1061"/>
              <a:ext cx="27" cy="20"/>
            </a:xfrm>
            <a:custGeom>
              <a:avLst/>
              <a:gdLst>
                <a:gd name="T0" fmla="*/ 8 w 27"/>
                <a:gd name="T1" fmla="*/ 6 h 20"/>
                <a:gd name="T2" fmla="*/ 9 w 27"/>
                <a:gd name="T3" fmla="*/ 4 h 20"/>
                <a:gd name="T4" fmla="*/ 9 w 27"/>
                <a:gd name="T5" fmla="*/ 3 h 20"/>
                <a:gd name="T6" fmla="*/ 11 w 27"/>
                <a:gd name="T7" fmla="*/ 3 h 20"/>
                <a:gd name="T8" fmla="*/ 12 w 27"/>
                <a:gd name="T9" fmla="*/ 1 h 20"/>
                <a:gd name="T10" fmla="*/ 12 w 27"/>
                <a:gd name="T11" fmla="*/ 1 h 20"/>
                <a:gd name="T12" fmla="*/ 14 w 27"/>
                <a:gd name="T13" fmla="*/ 8 h 20"/>
                <a:gd name="T14" fmla="*/ 19 w 27"/>
                <a:gd name="T15" fmla="*/ 4 h 20"/>
                <a:gd name="T16" fmla="*/ 19 w 27"/>
                <a:gd name="T17" fmla="*/ 0 h 20"/>
                <a:gd name="T18" fmla="*/ 22 w 27"/>
                <a:gd name="T19" fmla="*/ 0 h 20"/>
                <a:gd name="T20" fmla="*/ 22 w 27"/>
                <a:gd name="T21" fmla="*/ 3 h 20"/>
                <a:gd name="T22" fmla="*/ 25 w 27"/>
                <a:gd name="T23" fmla="*/ 4 h 20"/>
                <a:gd name="T24" fmla="*/ 27 w 27"/>
                <a:gd name="T25" fmla="*/ 6 h 20"/>
                <a:gd name="T26" fmla="*/ 27 w 27"/>
                <a:gd name="T27" fmla="*/ 9 h 20"/>
                <a:gd name="T28" fmla="*/ 25 w 27"/>
                <a:gd name="T29" fmla="*/ 9 h 20"/>
                <a:gd name="T30" fmla="*/ 24 w 27"/>
                <a:gd name="T31" fmla="*/ 12 h 20"/>
                <a:gd name="T32" fmla="*/ 22 w 27"/>
                <a:gd name="T33" fmla="*/ 16 h 20"/>
                <a:gd name="T34" fmla="*/ 19 w 27"/>
                <a:gd name="T35" fmla="*/ 14 h 20"/>
                <a:gd name="T36" fmla="*/ 17 w 27"/>
                <a:gd name="T37" fmla="*/ 17 h 20"/>
                <a:gd name="T38" fmla="*/ 14 w 27"/>
                <a:gd name="T39" fmla="*/ 17 h 20"/>
                <a:gd name="T40" fmla="*/ 12 w 27"/>
                <a:gd name="T41" fmla="*/ 16 h 20"/>
                <a:gd name="T42" fmla="*/ 9 w 27"/>
                <a:gd name="T43" fmla="*/ 17 h 20"/>
                <a:gd name="T44" fmla="*/ 8 w 27"/>
                <a:gd name="T45" fmla="*/ 16 h 20"/>
                <a:gd name="T46" fmla="*/ 6 w 27"/>
                <a:gd name="T47" fmla="*/ 20 h 20"/>
                <a:gd name="T48" fmla="*/ 5 w 27"/>
                <a:gd name="T49" fmla="*/ 11 h 20"/>
                <a:gd name="T50" fmla="*/ 0 w 27"/>
                <a:gd name="T51" fmla="*/ 9 h 20"/>
                <a:gd name="T52" fmla="*/ 3 w 27"/>
                <a:gd name="T53" fmla="*/ 6 h 20"/>
                <a:gd name="T54" fmla="*/ 6 w 27"/>
                <a:gd name="T55" fmla="*/ 8 h 20"/>
                <a:gd name="T56" fmla="*/ 8 w 27"/>
                <a:gd name="T57" fmla="*/ 6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"/>
                <a:gd name="T88" fmla="*/ 0 h 20"/>
                <a:gd name="T89" fmla="*/ 27 w 27"/>
                <a:gd name="T90" fmla="*/ 20 h 2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" h="20">
                  <a:moveTo>
                    <a:pt x="8" y="6"/>
                  </a:moveTo>
                  <a:lnTo>
                    <a:pt x="9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9"/>
                  </a:lnTo>
                  <a:lnTo>
                    <a:pt x="25" y="9"/>
                  </a:lnTo>
                  <a:lnTo>
                    <a:pt x="24" y="12"/>
                  </a:lnTo>
                  <a:lnTo>
                    <a:pt x="22" y="16"/>
                  </a:lnTo>
                  <a:lnTo>
                    <a:pt x="19" y="14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5" y="11"/>
                  </a:lnTo>
                  <a:lnTo>
                    <a:pt x="0" y="9"/>
                  </a:lnTo>
                  <a:lnTo>
                    <a:pt x="3" y="6"/>
                  </a:lnTo>
                  <a:lnTo>
                    <a:pt x="6" y="8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0" name="Freeform 627">
              <a:extLst>
                <a:ext uri="{FF2B5EF4-FFF2-40B4-BE49-F238E27FC236}">
                  <a16:creationId xmlns:a16="http://schemas.microsoft.com/office/drawing/2014/main" id="{64294C9C-D273-1B00-6106-303EF416F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" y="1061"/>
              <a:ext cx="27" cy="20"/>
            </a:xfrm>
            <a:custGeom>
              <a:avLst/>
              <a:gdLst>
                <a:gd name="T0" fmla="*/ 8 w 27"/>
                <a:gd name="T1" fmla="*/ 6 h 20"/>
                <a:gd name="T2" fmla="*/ 9 w 27"/>
                <a:gd name="T3" fmla="*/ 4 h 20"/>
                <a:gd name="T4" fmla="*/ 9 w 27"/>
                <a:gd name="T5" fmla="*/ 3 h 20"/>
                <a:gd name="T6" fmla="*/ 11 w 27"/>
                <a:gd name="T7" fmla="*/ 3 h 20"/>
                <a:gd name="T8" fmla="*/ 12 w 27"/>
                <a:gd name="T9" fmla="*/ 1 h 20"/>
                <a:gd name="T10" fmla="*/ 12 w 27"/>
                <a:gd name="T11" fmla="*/ 1 h 20"/>
                <a:gd name="T12" fmla="*/ 14 w 27"/>
                <a:gd name="T13" fmla="*/ 8 h 20"/>
                <a:gd name="T14" fmla="*/ 19 w 27"/>
                <a:gd name="T15" fmla="*/ 4 h 20"/>
                <a:gd name="T16" fmla="*/ 19 w 27"/>
                <a:gd name="T17" fmla="*/ 0 h 20"/>
                <a:gd name="T18" fmla="*/ 22 w 27"/>
                <a:gd name="T19" fmla="*/ 0 h 20"/>
                <a:gd name="T20" fmla="*/ 22 w 27"/>
                <a:gd name="T21" fmla="*/ 3 h 20"/>
                <a:gd name="T22" fmla="*/ 25 w 27"/>
                <a:gd name="T23" fmla="*/ 4 h 20"/>
                <a:gd name="T24" fmla="*/ 27 w 27"/>
                <a:gd name="T25" fmla="*/ 6 h 20"/>
                <a:gd name="T26" fmla="*/ 27 w 27"/>
                <a:gd name="T27" fmla="*/ 9 h 20"/>
                <a:gd name="T28" fmla="*/ 25 w 27"/>
                <a:gd name="T29" fmla="*/ 9 h 20"/>
                <a:gd name="T30" fmla="*/ 24 w 27"/>
                <a:gd name="T31" fmla="*/ 12 h 20"/>
                <a:gd name="T32" fmla="*/ 22 w 27"/>
                <a:gd name="T33" fmla="*/ 16 h 20"/>
                <a:gd name="T34" fmla="*/ 19 w 27"/>
                <a:gd name="T35" fmla="*/ 14 h 20"/>
                <a:gd name="T36" fmla="*/ 17 w 27"/>
                <a:gd name="T37" fmla="*/ 17 h 20"/>
                <a:gd name="T38" fmla="*/ 14 w 27"/>
                <a:gd name="T39" fmla="*/ 17 h 20"/>
                <a:gd name="T40" fmla="*/ 12 w 27"/>
                <a:gd name="T41" fmla="*/ 16 h 20"/>
                <a:gd name="T42" fmla="*/ 9 w 27"/>
                <a:gd name="T43" fmla="*/ 17 h 20"/>
                <a:gd name="T44" fmla="*/ 8 w 27"/>
                <a:gd name="T45" fmla="*/ 16 h 20"/>
                <a:gd name="T46" fmla="*/ 6 w 27"/>
                <a:gd name="T47" fmla="*/ 20 h 20"/>
                <a:gd name="T48" fmla="*/ 5 w 27"/>
                <a:gd name="T49" fmla="*/ 11 h 20"/>
                <a:gd name="T50" fmla="*/ 0 w 27"/>
                <a:gd name="T51" fmla="*/ 9 h 20"/>
                <a:gd name="T52" fmla="*/ 3 w 27"/>
                <a:gd name="T53" fmla="*/ 6 h 20"/>
                <a:gd name="T54" fmla="*/ 6 w 27"/>
                <a:gd name="T55" fmla="*/ 8 h 20"/>
                <a:gd name="T56" fmla="*/ 8 w 27"/>
                <a:gd name="T57" fmla="*/ 6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"/>
                <a:gd name="T88" fmla="*/ 0 h 20"/>
                <a:gd name="T89" fmla="*/ 27 w 27"/>
                <a:gd name="T90" fmla="*/ 20 h 2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" h="20">
                  <a:moveTo>
                    <a:pt x="8" y="6"/>
                  </a:moveTo>
                  <a:lnTo>
                    <a:pt x="9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9"/>
                  </a:lnTo>
                  <a:lnTo>
                    <a:pt x="25" y="9"/>
                  </a:lnTo>
                  <a:lnTo>
                    <a:pt x="24" y="12"/>
                  </a:lnTo>
                  <a:lnTo>
                    <a:pt x="22" y="16"/>
                  </a:lnTo>
                  <a:lnTo>
                    <a:pt x="19" y="14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5" y="11"/>
                  </a:lnTo>
                  <a:lnTo>
                    <a:pt x="0" y="9"/>
                  </a:lnTo>
                  <a:lnTo>
                    <a:pt x="3" y="6"/>
                  </a:lnTo>
                  <a:lnTo>
                    <a:pt x="6" y="8"/>
                  </a:lnTo>
                  <a:lnTo>
                    <a:pt x="8" y="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" name="Freeform 628">
              <a:extLst>
                <a:ext uri="{FF2B5EF4-FFF2-40B4-BE49-F238E27FC236}">
                  <a16:creationId xmlns:a16="http://schemas.microsoft.com/office/drawing/2014/main" id="{84A05F65-19B6-880D-8B08-C78308C26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" y="1072"/>
              <a:ext cx="16" cy="21"/>
            </a:xfrm>
            <a:custGeom>
              <a:avLst/>
              <a:gdLst>
                <a:gd name="T0" fmla="*/ 12 w 16"/>
                <a:gd name="T1" fmla="*/ 17 h 21"/>
                <a:gd name="T2" fmla="*/ 11 w 16"/>
                <a:gd name="T3" fmla="*/ 17 h 21"/>
                <a:gd name="T4" fmla="*/ 11 w 16"/>
                <a:gd name="T5" fmla="*/ 19 h 21"/>
                <a:gd name="T6" fmla="*/ 8 w 16"/>
                <a:gd name="T7" fmla="*/ 21 h 21"/>
                <a:gd name="T8" fmla="*/ 3 w 16"/>
                <a:gd name="T9" fmla="*/ 21 h 21"/>
                <a:gd name="T10" fmla="*/ 1 w 16"/>
                <a:gd name="T11" fmla="*/ 17 h 21"/>
                <a:gd name="T12" fmla="*/ 1 w 16"/>
                <a:gd name="T13" fmla="*/ 14 h 21"/>
                <a:gd name="T14" fmla="*/ 1 w 16"/>
                <a:gd name="T15" fmla="*/ 13 h 21"/>
                <a:gd name="T16" fmla="*/ 0 w 16"/>
                <a:gd name="T17" fmla="*/ 9 h 21"/>
                <a:gd name="T18" fmla="*/ 1 w 16"/>
                <a:gd name="T19" fmla="*/ 6 h 21"/>
                <a:gd name="T20" fmla="*/ 4 w 16"/>
                <a:gd name="T21" fmla="*/ 8 h 21"/>
                <a:gd name="T22" fmla="*/ 6 w 16"/>
                <a:gd name="T23" fmla="*/ 3 h 21"/>
                <a:gd name="T24" fmla="*/ 9 w 16"/>
                <a:gd name="T25" fmla="*/ 3 h 21"/>
                <a:gd name="T26" fmla="*/ 12 w 16"/>
                <a:gd name="T27" fmla="*/ 0 h 21"/>
                <a:gd name="T28" fmla="*/ 16 w 16"/>
                <a:gd name="T29" fmla="*/ 5 h 21"/>
                <a:gd name="T30" fmla="*/ 16 w 16"/>
                <a:gd name="T31" fmla="*/ 8 h 21"/>
                <a:gd name="T32" fmla="*/ 12 w 16"/>
                <a:gd name="T33" fmla="*/ 17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"/>
                <a:gd name="T52" fmla="*/ 0 h 21"/>
                <a:gd name="T53" fmla="*/ 16 w 16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" h="21">
                  <a:moveTo>
                    <a:pt x="12" y="17"/>
                  </a:moveTo>
                  <a:lnTo>
                    <a:pt x="11" y="17"/>
                  </a:lnTo>
                  <a:lnTo>
                    <a:pt x="11" y="19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8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2" y="17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" name="Freeform 629">
              <a:extLst>
                <a:ext uri="{FF2B5EF4-FFF2-40B4-BE49-F238E27FC236}">
                  <a16:creationId xmlns:a16="http://schemas.microsoft.com/office/drawing/2014/main" id="{20E4B98F-2479-1F49-0F22-C40FAB961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" y="1072"/>
              <a:ext cx="16" cy="21"/>
            </a:xfrm>
            <a:custGeom>
              <a:avLst/>
              <a:gdLst>
                <a:gd name="T0" fmla="*/ 12 w 16"/>
                <a:gd name="T1" fmla="*/ 17 h 21"/>
                <a:gd name="T2" fmla="*/ 11 w 16"/>
                <a:gd name="T3" fmla="*/ 17 h 21"/>
                <a:gd name="T4" fmla="*/ 11 w 16"/>
                <a:gd name="T5" fmla="*/ 19 h 21"/>
                <a:gd name="T6" fmla="*/ 8 w 16"/>
                <a:gd name="T7" fmla="*/ 21 h 21"/>
                <a:gd name="T8" fmla="*/ 3 w 16"/>
                <a:gd name="T9" fmla="*/ 21 h 21"/>
                <a:gd name="T10" fmla="*/ 1 w 16"/>
                <a:gd name="T11" fmla="*/ 17 h 21"/>
                <a:gd name="T12" fmla="*/ 1 w 16"/>
                <a:gd name="T13" fmla="*/ 14 h 21"/>
                <a:gd name="T14" fmla="*/ 1 w 16"/>
                <a:gd name="T15" fmla="*/ 13 h 21"/>
                <a:gd name="T16" fmla="*/ 0 w 16"/>
                <a:gd name="T17" fmla="*/ 9 h 21"/>
                <a:gd name="T18" fmla="*/ 1 w 16"/>
                <a:gd name="T19" fmla="*/ 6 h 21"/>
                <a:gd name="T20" fmla="*/ 4 w 16"/>
                <a:gd name="T21" fmla="*/ 8 h 21"/>
                <a:gd name="T22" fmla="*/ 6 w 16"/>
                <a:gd name="T23" fmla="*/ 3 h 21"/>
                <a:gd name="T24" fmla="*/ 9 w 16"/>
                <a:gd name="T25" fmla="*/ 3 h 21"/>
                <a:gd name="T26" fmla="*/ 12 w 16"/>
                <a:gd name="T27" fmla="*/ 0 h 21"/>
                <a:gd name="T28" fmla="*/ 16 w 16"/>
                <a:gd name="T29" fmla="*/ 5 h 21"/>
                <a:gd name="T30" fmla="*/ 16 w 16"/>
                <a:gd name="T31" fmla="*/ 8 h 21"/>
                <a:gd name="T32" fmla="*/ 12 w 16"/>
                <a:gd name="T33" fmla="*/ 17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"/>
                <a:gd name="T52" fmla="*/ 0 h 21"/>
                <a:gd name="T53" fmla="*/ 16 w 16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" h="21">
                  <a:moveTo>
                    <a:pt x="12" y="17"/>
                  </a:moveTo>
                  <a:lnTo>
                    <a:pt x="11" y="17"/>
                  </a:lnTo>
                  <a:lnTo>
                    <a:pt x="11" y="19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8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2" y="17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3" name="Freeform 630">
              <a:extLst>
                <a:ext uri="{FF2B5EF4-FFF2-40B4-BE49-F238E27FC236}">
                  <a16:creationId xmlns:a16="http://schemas.microsoft.com/office/drawing/2014/main" id="{E0716CB5-5B02-BEAA-7E64-93493A97B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1059"/>
              <a:ext cx="9" cy="18"/>
            </a:xfrm>
            <a:custGeom>
              <a:avLst/>
              <a:gdLst>
                <a:gd name="T0" fmla="*/ 6 w 9"/>
                <a:gd name="T1" fmla="*/ 14 h 18"/>
                <a:gd name="T2" fmla="*/ 5 w 9"/>
                <a:gd name="T3" fmla="*/ 18 h 18"/>
                <a:gd name="T4" fmla="*/ 0 w 9"/>
                <a:gd name="T5" fmla="*/ 2 h 18"/>
                <a:gd name="T6" fmla="*/ 0 w 9"/>
                <a:gd name="T7" fmla="*/ 0 h 18"/>
                <a:gd name="T8" fmla="*/ 1 w 9"/>
                <a:gd name="T9" fmla="*/ 3 h 18"/>
                <a:gd name="T10" fmla="*/ 5 w 9"/>
                <a:gd name="T11" fmla="*/ 2 h 18"/>
                <a:gd name="T12" fmla="*/ 8 w 9"/>
                <a:gd name="T13" fmla="*/ 5 h 18"/>
                <a:gd name="T14" fmla="*/ 9 w 9"/>
                <a:gd name="T15" fmla="*/ 11 h 18"/>
                <a:gd name="T16" fmla="*/ 9 w 9"/>
                <a:gd name="T17" fmla="*/ 14 h 18"/>
                <a:gd name="T18" fmla="*/ 6 w 9"/>
                <a:gd name="T19" fmla="*/ 14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8"/>
                <a:gd name="T32" fmla="*/ 9 w 9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8">
                  <a:moveTo>
                    <a:pt x="6" y="14"/>
                  </a:moveTo>
                  <a:lnTo>
                    <a:pt x="5" y="18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3"/>
                  </a:lnTo>
                  <a:lnTo>
                    <a:pt x="5" y="2"/>
                  </a:lnTo>
                  <a:lnTo>
                    <a:pt x="8" y="5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6" y="1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" name="Freeform 631">
              <a:extLst>
                <a:ext uri="{FF2B5EF4-FFF2-40B4-BE49-F238E27FC236}">
                  <a16:creationId xmlns:a16="http://schemas.microsoft.com/office/drawing/2014/main" id="{FA034C58-A29E-E7AB-C68B-DE26C4E37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1059"/>
              <a:ext cx="9" cy="18"/>
            </a:xfrm>
            <a:custGeom>
              <a:avLst/>
              <a:gdLst>
                <a:gd name="T0" fmla="*/ 6 w 9"/>
                <a:gd name="T1" fmla="*/ 14 h 18"/>
                <a:gd name="T2" fmla="*/ 5 w 9"/>
                <a:gd name="T3" fmla="*/ 18 h 18"/>
                <a:gd name="T4" fmla="*/ 0 w 9"/>
                <a:gd name="T5" fmla="*/ 2 h 18"/>
                <a:gd name="T6" fmla="*/ 0 w 9"/>
                <a:gd name="T7" fmla="*/ 0 h 18"/>
                <a:gd name="T8" fmla="*/ 1 w 9"/>
                <a:gd name="T9" fmla="*/ 3 h 18"/>
                <a:gd name="T10" fmla="*/ 5 w 9"/>
                <a:gd name="T11" fmla="*/ 2 h 18"/>
                <a:gd name="T12" fmla="*/ 8 w 9"/>
                <a:gd name="T13" fmla="*/ 5 h 18"/>
                <a:gd name="T14" fmla="*/ 9 w 9"/>
                <a:gd name="T15" fmla="*/ 11 h 18"/>
                <a:gd name="T16" fmla="*/ 9 w 9"/>
                <a:gd name="T17" fmla="*/ 14 h 18"/>
                <a:gd name="T18" fmla="*/ 6 w 9"/>
                <a:gd name="T19" fmla="*/ 14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8"/>
                <a:gd name="T32" fmla="*/ 9 w 9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8">
                  <a:moveTo>
                    <a:pt x="6" y="14"/>
                  </a:moveTo>
                  <a:lnTo>
                    <a:pt x="5" y="18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3"/>
                  </a:lnTo>
                  <a:lnTo>
                    <a:pt x="5" y="2"/>
                  </a:lnTo>
                  <a:lnTo>
                    <a:pt x="8" y="5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6" y="1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" name="Freeform 632">
              <a:extLst>
                <a:ext uri="{FF2B5EF4-FFF2-40B4-BE49-F238E27FC236}">
                  <a16:creationId xmlns:a16="http://schemas.microsoft.com/office/drawing/2014/main" id="{72192CC4-4F29-EE16-4B95-976208F7E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1027"/>
              <a:ext cx="18" cy="15"/>
            </a:xfrm>
            <a:custGeom>
              <a:avLst/>
              <a:gdLst>
                <a:gd name="T0" fmla="*/ 13 w 18"/>
                <a:gd name="T1" fmla="*/ 3 h 15"/>
                <a:gd name="T2" fmla="*/ 18 w 18"/>
                <a:gd name="T3" fmla="*/ 8 h 15"/>
                <a:gd name="T4" fmla="*/ 18 w 18"/>
                <a:gd name="T5" fmla="*/ 11 h 15"/>
                <a:gd name="T6" fmla="*/ 14 w 18"/>
                <a:gd name="T7" fmla="*/ 10 h 15"/>
                <a:gd name="T8" fmla="*/ 11 w 18"/>
                <a:gd name="T9" fmla="*/ 15 h 15"/>
                <a:gd name="T10" fmla="*/ 10 w 18"/>
                <a:gd name="T11" fmla="*/ 13 h 15"/>
                <a:gd name="T12" fmla="*/ 3 w 18"/>
                <a:gd name="T13" fmla="*/ 13 h 15"/>
                <a:gd name="T14" fmla="*/ 3 w 18"/>
                <a:gd name="T15" fmla="*/ 11 h 15"/>
                <a:gd name="T16" fmla="*/ 6 w 18"/>
                <a:gd name="T17" fmla="*/ 10 h 15"/>
                <a:gd name="T18" fmla="*/ 6 w 18"/>
                <a:gd name="T19" fmla="*/ 7 h 15"/>
                <a:gd name="T20" fmla="*/ 0 w 18"/>
                <a:gd name="T21" fmla="*/ 8 h 15"/>
                <a:gd name="T22" fmla="*/ 0 w 18"/>
                <a:gd name="T23" fmla="*/ 5 h 15"/>
                <a:gd name="T24" fmla="*/ 3 w 18"/>
                <a:gd name="T25" fmla="*/ 5 h 15"/>
                <a:gd name="T26" fmla="*/ 8 w 18"/>
                <a:gd name="T27" fmla="*/ 5 h 15"/>
                <a:gd name="T28" fmla="*/ 8 w 18"/>
                <a:gd name="T29" fmla="*/ 2 h 15"/>
                <a:gd name="T30" fmla="*/ 8 w 18"/>
                <a:gd name="T31" fmla="*/ 0 h 15"/>
                <a:gd name="T32" fmla="*/ 13 w 18"/>
                <a:gd name="T33" fmla="*/ 3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5"/>
                <a:gd name="T53" fmla="*/ 18 w 18"/>
                <a:gd name="T54" fmla="*/ 15 h 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5">
                  <a:moveTo>
                    <a:pt x="13" y="3"/>
                  </a:moveTo>
                  <a:lnTo>
                    <a:pt x="18" y="8"/>
                  </a:lnTo>
                  <a:lnTo>
                    <a:pt x="18" y="11"/>
                  </a:lnTo>
                  <a:lnTo>
                    <a:pt x="14" y="10"/>
                  </a:lnTo>
                  <a:lnTo>
                    <a:pt x="11" y="15"/>
                  </a:lnTo>
                  <a:lnTo>
                    <a:pt x="10" y="13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6" y="7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0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" name="Freeform 633">
              <a:extLst>
                <a:ext uri="{FF2B5EF4-FFF2-40B4-BE49-F238E27FC236}">
                  <a16:creationId xmlns:a16="http://schemas.microsoft.com/office/drawing/2014/main" id="{6A0FFBA9-5C92-48F6-D4AB-764F87622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1027"/>
              <a:ext cx="18" cy="15"/>
            </a:xfrm>
            <a:custGeom>
              <a:avLst/>
              <a:gdLst>
                <a:gd name="T0" fmla="*/ 13 w 18"/>
                <a:gd name="T1" fmla="*/ 3 h 15"/>
                <a:gd name="T2" fmla="*/ 18 w 18"/>
                <a:gd name="T3" fmla="*/ 8 h 15"/>
                <a:gd name="T4" fmla="*/ 18 w 18"/>
                <a:gd name="T5" fmla="*/ 11 h 15"/>
                <a:gd name="T6" fmla="*/ 14 w 18"/>
                <a:gd name="T7" fmla="*/ 10 h 15"/>
                <a:gd name="T8" fmla="*/ 11 w 18"/>
                <a:gd name="T9" fmla="*/ 15 h 15"/>
                <a:gd name="T10" fmla="*/ 10 w 18"/>
                <a:gd name="T11" fmla="*/ 13 h 15"/>
                <a:gd name="T12" fmla="*/ 3 w 18"/>
                <a:gd name="T13" fmla="*/ 13 h 15"/>
                <a:gd name="T14" fmla="*/ 3 w 18"/>
                <a:gd name="T15" fmla="*/ 11 h 15"/>
                <a:gd name="T16" fmla="*/ 6 w 18"/>
                <a:gd name="T17" fmla="*/ 10 h 15"/>
                <a:gd name="T18" fmla="*/ 6 w 18"/>
                <a:gd name="T19" fmla="*/ 7 h 15"/>
                <a:gd name="T20" fmla="*/ 0 w 18"/>
                <a:gd name="T21" fmla="*/ 8 h 15"/>
                <a:gd name="T22" fmla="*/ 0 w 18"/>
                <a:gd name="T23" fmla="*/ 5 h 15"/>
                <a:gd name="T24" fmla="*/ 3 w 18"/>
                <a:gd name="T25" fmla="*/ 5 h 15"/>
                <a:gd name="T26" fmla="*/ 8 w 18"/>
                <a:gd name="T27" fmla="*/ 5 h 15"/>
                <a:gd name="T28" fmla="*/ 8 w 18"/>
                <a:gd name="T29" fmla="*/ 2 h 15"/>
                <a:gd name="T30" fmla="*/ 8 w 18"/>
                <a:gd name="T31" fmla="*/ 0 h 15"/>
                <a:gd name="T32" fmla="*/ 13 w 18"/>
                <a:gd name="T33" fmla="*/ 3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5"/>
                <a:gd name="T53" fmla="*/ 18 w 18"/>
                <a:gd name="T54" fmla="*/ 15 h 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5">
                  <a:moveTo>
                    <a:pt x="13" y="3"/>
                  </a:moveTo>
                  <a:lnTo>
                    <a:pt x="18" y="8"/>
                  </a:lnTo>
                  <a:lnTo>
                    <a:pt x="18" y="11"/>
                  </a:lnTo>
                  <a:lnTo>
                    <a:pt x="14" y="10"/>
                  </a:lnTo>
                  <a:lnTo>
                    <a:pt x="11" y="15"/>
                  </a:lnTo>
                  <a:lnTo>
                    <a:pt x="10" y="13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6" y="7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0"/>
                  </a:lnTo>
                  <a:lnTo>
                    <a:pt x="13" y="3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" name="Freeform 634">
              <a:extLst>
                <a:ext uri="{FF2B5EF4-FFF2-40B4-BE49-F238E27FC236}">
                  <a16:creationId xmlns:a16="http://schemas.microsoft.com/office/drawing/2014/main" id="{83B3FC81-2E59-7E8F-0EED-C90530C35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1563"/>
              <a:ext cx="26" cy="14"/>
            </a:xfrm>
            <a:custGeom>
              <a:avLst/>
              <a:gdLst>
                <a:gd name="T0" fmla="*/ 0 w 26"/>
                <a:gd name="T1" fmla="*/ 6 h 14"/>
                <a:gd name="T2" fmla="*/ 4 w 26"/>
                <a:gd name="T3" fmla="*/ 6 h 14"/>
                <a:gd name="T4" fmla="*/ 4 w 26"/>
                <a:gd name="T5" fmla="*/ 4 h 14"/>
                <a:gd name="T6" fmla="*/ 8 w 26"/>
                <a:gd name="T7" fmla="*/ 6 h 14"/>
                <a:gd name="T8" fmla="*/ 10 w 26"/>
                <a:gd name="T9" fmla="*/ 4 h 14"/>
                <a:gd name="T10" fmla="*/ 12 w 26"/>
                <a:gd name="T11" fmla="*/ 1 h 14"/>
                <a:gd name="T12" fmla="*/ 20 w 26"/>
                <a:gd name="T13" fmla="*/ 0 h 14"/>
                <a:gd name="T14" fmla="*/ 24 w 26"/>
                <a:gd name="T15" fmla="*/ 0 h 14"/>
                <a:gd name="T16" fmla="*/ 23 w 26"/>
                <a:gd name="T17" fmla="*/ 3 h 14"/>
                <a:gd name="T18" fmla="*/ 26 w 26"/>
                <a:gd name="T19" fmla="*/ 4 h 14"/>
                <a:gd name="T20" fmla="*/ 26 w 26"/>
                <a:gd name="T21" fmla="*/ 9 h 14"/>
                <a:gd name="T22" fmla="*/ 4 w 26"/>
                <a:gd name="T23" fmla="*/ 14 h 14"/>
                <a:gd name="T24" fmla="*/ 2 w 26"/>
                <a:gd name="T25" fmla="*/ 9 h 14"/>
                <a:gd name="T26" fmla="*/ 0 w 26"/>
                <a:gd name="T27" fmla="*/ 6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6"/>
                <a:gd name="T43" fmla="*/ 0 h 14"/>
                <a:gd name="T44" fmla="*/ 26 w 26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6" h="14">
                  <a:moveTo>
                    <a:pt x="0" y="6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1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4" y="14"/>
                  </a:lnTo>
                  <a:lnTo>
                    <a:pt x="2" y="9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8" name="Freeform 635">
              <a:extLst>
                <a:ext uri="{FF2B5EF4-FFF2-40B4-BE49-F238E27FC236}">
                  <a16:creationId xmlns:a16="http://schemas.microsoft.com/office/drawing/2014/main" id="{EA0FC88D-B099-3295-E46A-DD72CD68F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1563"/>
              <a:ext cx="26" cy="14"/>
            </a:xfrm>
            <a:custGeom>
              <a:avLst/>
              <a:gdLst>
                <a:gd name="T0" fmla="*/ 0 w 26"/>
                <a:gd name="T1" fmla="*/ 6 h 14"/>
                <a:gd name="T2" fmla="*/ 4 w 26"/>
                <a:gd name="T3" fmla="*/ 6 h 14"/>
                <a:gd name="T4" fmla="*/ 4 w 26"/>
                <a:gd name="T5" fmla="*/ 4 h 14"/>
                <a:gd name="T6" fmla="*/ 8 w 26"/>
                <a:gd name="T7" fmla="*/ 6 h 14"/>
                <a:gd name="T8" fmla="*/ 10 w 26"/>
                <a:gd name="T9" fmla="*/ 4 h 14"/>
                <a:gd name="T10" fmla="*/ 12 w 26"/>
                <a:gd name="T11" fmla="*/ 1 h 14"/>
                <a:gd name="T12" fmla="*/ 20 w 26"/>
                <a:gd name="T13" fmla="*/ 0 h 14"/>
                <a:gd name="T14" fmla="*/ 24 w 26"/>
                <a:gd name="T15" fmla="*/ 0 h 14"/>
                <a:gd name="T16" fmla="*/ 23 w 26"/>
                <a:gd name="T17" fmla="*/ 3 h 14"/>
                <a:gd name="T18" fmla="*/ 26 w 26"/>
                <a:gd name="T19" fmla="*/ 4 h 14"/>
                <a:gd name="T20" fmla="*/ 26 w 26"/>
                <a:gd name="T21" fmla="*/ 9 h 14"/>
                <a:gd name="T22" fmla="*/ 4 w 26"/>
                <a:gd name="T23" fmla="*/ 14 h 14"/>
                <a:gd name="T24" fmla="*/ 2 w 26"/>
                <a:gd name="T25" fmla="*/ 9 h 14"/>
                <a:gd name="T26" fmla="*/ 0 w 26"/>
                <a:gd name="T27" fmla="*/ 6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6"/>
                <a:gd name="T43" fmla="*/ 0 h 14"/>
                <a:gd name="T44" fmla="*/ 26 w 26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6" h="14">
                  <a:moveTo>
                    <a:pt x="0" y="6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1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4" y="14"/>
                  </a:lnTo>
                  <a:lnTo>
                    <a:pt x="2" y="9"/>
                  </a:lnTo>
                  <a:lnTo>
                    <a:pt x="0" y="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9" name="Freeform 636">
              <a:extLst>
                <a:ext uri="{FF2B5EF4-FFF2-40B4-BE49-F238E27FC236}">
                  <a16:creationId xmlns:a16="http://schemas.microsoft.com/office/drawing/2014/main" id="{F706EC2D-14A2-0C96-7BCE-3FD6302B6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" y="1725"/>
              <a:ext cx="8" cy="11"/>
            </a:xfrm>
            <a:custGeom>
              <a:avLst/>
              <a:gdLst>
                <a:gd name="T0" fmla="*/ 8 w 8"/>
                <a:gd name="T1" fmla="*/ 2 h 11"/>
                <a:gd name="T2" fmla="*/ 8 w 8"/>
                <a:gd name="T3" fmla="*/ 0 h 11"/>
                <a:gd name="T4" fmla="*/ 1 w 8"/>
                <a:gd name="T5" fmla="*/ 5 h 11"/>
                <a:gd name="T6" fmla="*/ 0 w 8"/>
                <a:gd name="T7" fmla="*/ 10 h 11"/>
                <a:gd name="T8" fmla="*/ 0 w 8"/>
                <a:gd name="T9" fmla="*/ 11 h 11"/>
                <a:gd name="T10" fmla="*/ 4 w 8"/>
                <a:gd name="T11" fmla="*/ 10 h 11"/>
                <a:gd name="T12" fmla="*/ 8 w 8"/>
                <a:gd name="T13" fmla="*/ 2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1"/>
                <a:gd name="T23" fmla="*/ 8 w 8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1">
                  <a:moveTo>
                    <a:pt x="8" y="2"/>
                  </a:moveTo>
                  <a:lnTo>
                    <a:pt x="8" y="0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4" y="1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0" name="Freeform 637">
              <a:extLst>
                <a:ext uri="{FF2B5EF4-FFF2-40B4-BE49-F238E27FC236}">
                  <a16:creationId xmlns:a16="http://schemas.microsoft.com/office/drawing/2014/main" id="{66F47FEE-6CEF-19E6-9B82-7C451B784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" y="1725"/>
              <a:ext cx="8" cy="11"/>
            </a:xfrm>
            <a:custGeom>
              <a:avLst/>
              <a:gdLst>
                <a:gd name="T0" fmla="*/ 8 w 8"/>
                <a:gd name="T1" fmla="*/ 2 h 11"/>
                <a:gd name="T2" fmla="*/ 8 w 8"/>
                <a:gd name="T3" fmla="*/ 0 h 11"/>
                <a:gd name="T4" fmla="*/ 1 w 8"/>
                <a:gd name="T5" fmla="*/ 5 h 11"/>
                <a:gd name="T6" fmla="*/ 0 w 8"/>
                <a:gd name="T7" fmla="*/ 10 h 11"/>
                <a:gd name="T8" fmla="*/ 0 w 8"/>
                <a:gd name="T9" fmla="*/ 11 h 11"/>
                <a:gd name="T10" fmla="*/ 4 w 8"/>
                <a:gd name="T11" fmla="*/ 10 h 11"/>
                <a:gd name="T12" fmla="*/ 8 w 8"/>
                <a:gd name="T13" fmla="*/ 2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1"/>
                <a:gd name="T23" fmla="*/ 8 w 8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1">
                  <a:moveTo>
                    <a:pt x="8" y="2"/>
                  </a:moveTo>
                  <a:lnTo>
                    <a:pt x="8" y="0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4" y="10"/>
                  </a:lnTo>
                  <a:lnTo>
                    <a:pt x="8" y="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" name="Freeform 638">
              <a:extLst>
                <a:ext uri="{FF2B5EF4-FFF2-40B4-BE49-F238E27FC236}">
                  <a16:creationId xmlns:a16="http://schemas.microsoft.com/office/drawing/2014/main" id="{FC82A81B-FBA5-766E-3167-F69B0C064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8" y="1641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8 w 8"/>
                <a:gd name="T3" fmla="*/ 3 h 11"/>
                <a:gd name="T4" fmla="*/ 8 w 8"/>
                <a:gd name="T5" fmla="*/ 1 h 11"/>
                <a:gd name="T6" fmla="*/ 3 w 8"/>
                <a:gd name="T7" fmla="*/ 0 h 11"/>
                <a:gd name="T8" fmla="*/ 2 w 8"/>
                <a:gd name="T9" fmla="*/ 1 h 11"/>
                <a:gd name="T10" fmla="*/ 0 w 8"/>
                <a:gd name="T11" fmla="*/ 11 h 11"/>
                <a:gd name="T12" fmla="*/ 2 w 8"/>
                <a:gd name="T13" fmla="*/ 1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1"/>
                <a:gd name="T23" fmla="*/ 8 w 8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1">
                  <a:moveTo>
                    <a:pt x="2" y="11"/>
                  </a:moveTo>
                  <a:lnTo>
                    <a:pt x="8" y="3"/>
                  </a:lnTo>
                  <a:lnTo>
                    <a:pt x="8" y="1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2" name="Freeform 639">
              <a:extLst>
                <a:ext uri="{FF2B5EF4-FFF2-40B4-BE49-F238E27FC236}">
                  <a16:creationId xmlns:a16="http://schemas.microsoft.com/office/drawing/2014/main" id="{1AAF3E58-C178-E89A-AC3A-AA8DCE453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8" y="1641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8 w 8"/>
                <a:gd name="T3" fmla="*/ 3 h 11"/>
                <a:gd name="T4" fmla="*/ 8 w 8"/>
                <a:gd name="T5" fmla="*/ 1 h 11"/>
                <a:gd name="T6" fmla="*/ 3 w 8"/>
                <a:gd name="T7" fmla="*/ 0 h 11"/>
                <a:gd name="T8" fmla="*/ 2 w 8"/>
                <a:gd name="T9" fmla="*/ 1 h 11"/>
                <a:gd name="T10" fmla="*/ 0 w 8"/>
                <a:gd name="T11" fmla="*/ 11 h 11"/>
                <a:gd name="T12" fmla="*/ 2 w 8"/>
                <a:gd name="T13" fmla="*/ 1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1"/>
                <a:gd name="T23" fmla="*/ 8 w 8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1">
                  <a:moveTo>
                    <a:pt x="2" y="11"/>
                  </a:moveTo>
                  <a:lnTo>
                    <a:pt x="8" y="3"/>
                  </a:lnTo>
                  <a:lnTo>
                    <a:pt x="8" y="1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1"/>
                  </a:lnTo>
                  <a:lnTo>
                    <a:pt x="2" y="11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3" name="Freeform 640">
              <a:extLst>
                <a:ext uri="{FF2B5EF4-FFF2-40B4-BE49-F238E27FC236}">
                  <a16:creationId xmlns:a16="http://schemas.microsoft.com/office/drawing/2014/main" id="{A14A5C5A-1412-588F-B1DC-B35CA7463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1673"/>
              <a:ext cx="7" cy="8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4 h 8"/>
                <a:gd name="T4" fmla="*/ 7 w 7"/>
                <a:gd name="T5" fmla="*/ 4 h 8"/>
                <a:gd name="T6" fmla="*/ 7 w 7"/>
                <a:gd name="T7" fmla="*/ 3 h 8"/>
                <a:gd name="T8" fmla="*/ 2 w 7"/>
                <a:gd name="T9" fmla="*/ 0 h 8"/>
                <a:gd name="T10" fmla="*/ 0 w 7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0" y="8"/>
                  </a:moveTo>
                  <a:lnTo>
                    <a:pt x="2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2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4" name="Freeform 641">
              <a:extLst>
                <a:ext uri="{FF2B5EF4-FFF2-40B4-BE49-F238E27FC236}">
                  <a16:creationId xmlns:a16="http://schemas.microsoft.com/office/drawing/2014/main" id="{37B61EDF-4036-3227-2C03-0649C0386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1673"/>
              <a:ext cx="7" cy="8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4 h 8"/>
                <a:gd name="T4" fmla="*/ 7 w 7"/>
                <a:gd name="T5" fmla="*/ 4 h 8"/>
                <a:gd name="T6" fmla="*/ 7 w 7"/>
                <a:gd name="T7" fmla="*/ 3 h 8"/>
                <a:gd name="T8" fmla="*/ 2 w 7"/>
                <a:gd name="T9" fmla="*/ 0 h 8"/>
                <a:gd name="T10" fmla="*/ 0 w 7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0" y="8"/>
                  </a:moveTo>
                  <a:lnTo>
                    <a:pt x="2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2" y="0"/>
                  </a:lnTo>
                  <a:lnTo>
                    <a:pt x="0" y="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5" name="Freeform 642">
              <a:extLst>
                <a:ext uri="{FF2B5EF4-FFF2-40B4-BE49-F238E27FC236}">
                  <a16:creationId xmlns:a16="http://schemas.microsoft.com/office/drawing/2014/main" id="{E52EBC51-CB3F-8A9E-06E9-83125DB5C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1818"/>
              <a:ext cx="8" cy="16"/>
            </a:xfrm>
            <a:custGeom>
              <a:avLst/>
              <a:gdLst>
                <a:gd name="T0" fmla="*/ 5 w 8"/>
                <a:gd name="T1" fmla="*/ 16 h 16"/>
                <a:gd name="T2" fmla="*/ 8 w 8"/>
                <a:gd name="T3" fmla="*/ 4 h 16"/>
                <a:gd name="T4" fmla="*/ 6 w 8"/>
                <a:gd name="T5" fmla="*/ 0 h 16"/>
                <a:gd name="T6" fmla="*/ 3 w 8"/>
                <a:gd name="T7" fmla="*/ 0 h 16"/>
                <a:gd name="T8" fmla="*/ 0 w 8"/>
                <a:gd name="T9" fmla="*/ 11 h 16"/>
                <a:gd name="T10" fmla="*/ 5 w 8"/>
                <a:gd name="T11" fmla="*/ 16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6"/>
                <a:gd name="T20" fmla="*/ 8 w 8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6">
                  <a:moveTo>
                    <a:pt x="5" y="16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1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6" name="Freeform 643">
              <a:extLst>
                <a:ext uri="{FF2B5EF4-FFF2-40B4-BE49-F238E27FC236}">
                  <a16:creationId xmlns:a16="http://schemas.microsoft.com/office/drawing/2014/main" id="{59FC5594-9E94-1893-48EF-369DC1451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" y="1818"/>
              <a:ext cx="8" cy="16"/>
            </a:xfrm>
            <a:custGeom>
              <a:avLst/>
              <a:gdLst>
                <a:gd name="T0" fmla="*/ 5 w 8"/>
                <a:gd name="T1" fmla="*/ 16 h 16"/>
                <a:gd name="T2" fmla="*/ 8 w 8"/>
                <a:gd name="T3" fmla="*/ 4 h 16"/>
                <a:gd name="T4" fmla="*/ 6 w 8"/>
                <a:gd name="T5" fmla="*/ 0 h 16"/>
                <a:gd name="T6" fmla="*/ 3 w 8"/>
                <a:gd name="T7" fmla="*/ 0 h 16"/>
                <a:gd name="T8" fmla="*/ 0 w 8"/>
                <a:gd name="T9" fmla="*/ 11 h 16"/>
                <a:gd name="T10" fmla="*/ 5 w 8"/>
                <a:gd name="T11" fmla="*/ 16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6"/>
                <a:gd name="T20" fmla="*/ 8 w 8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6">
                  <a:moveTo>
                    <a:pt x="5" y="16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1"/>
                  </a:lnTo>
                  <a:lnTo>
                    <a:pt x="5" y="1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7" name="Freeform 644">
              <a:extLst>
                <a:ext uri="{FF2B5EF4-FFF2-40B4-BE49-F238E27FC236}">
                  <a16:creationId xmlns:a16="http://schemas.microsoft.com/office/drawing/2014/main" id="{E4AA3A1A-2327-33F9-76F2-306D71A71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1861"/>
              <a:ext cx="6" cy="14"/>
            </a:xfrm>
            <a:custGeom>
              <a:avLst/>
              <a:gdLst>
                <a:gd name="T0" fmla="*/ 3 w 6"/>
                <a:gd name="T1" fmla="*/ 14 h 14"/>
                <a:gd name="T2" fmla="*/ 6 w 6"/>
                <a:gd name="T3" fmla="*/ 1 h 14"/>
                <a:gd name="T4" fmla="*/ 5 w 6"/>
                <a:gd name="T5" fmla="*/ 0 h 14"/>
                <a:gd name="T6" fmla="*/ 3 w 6"/>
                <a:gd name="T7" fmla="*/ 1 h 14"/>
                <a:gd name="T8" fmla="*/ 0 w 6"/>
                <a:gd name="T9" fmla="*/ 12 h 14"/>
                <a:gd name="T10" fmla="*/ 3 w 6"/>
                <a:gd name="T11" fmla="*/ 14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4"/>
                <a:gd name="T20" fmla="*/ 6 w 6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4">
                  <a:moveTo>
                    <a:pt x="3" y="14"/>
                  </a:move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0" y="12"/>
                  </a:lnTo>
                  <a:lnTo>
                    <a:pt x="3" y="1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8" name="Freeform 645">
              <a:extLst>
                <a:ext uri="{FF2B5EF4-FFF2-40B4-BE49-F238E27FC236}">
                  <a16:creationId xmlns:a16="http://schemas.microsoft.com/office/drawing/2014/main" id="{C26124E9-D87B-4BF3-F137-F08F2B1EA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1861"/>
              <a:ext cx="6" cy="14"/>
            </a:xfrm>
            <a:custGeom>
              <a:avLst/>
              <a:gdLst>
                <a:gd name="T0" fmla="*/ 3 w 6"/>
                <a:gd name="T1" fmla="*/ 14 h 14"/>
                <a:gd name="T2" fmla="*/ 6 w 6"/>
                <a:gd name="T3" fmla="*/ 1 h 14"/>
                <a:gd name="T4" fmla="*/ 5 w 6"/>
                <a:gd name="T5" fmla="*/ 0 h 14"/>
                <a:gd name="T6" fmla="*/ 3 w 6"/>
                <a:gd name="T7" fmla="*/ 1 h 14"/>
                <a:gd name="T8" fmla="*/ 0 w 6"/>
                <a:gd name="T9" fmla="*/ 12 h 14"/>
                <a:gd name="T10" fmla="*/ 3 w 6"/>
                <a:gd name="T11" fmla="*/ 14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4"/>
                <a:gd name="T20" fmla="*/ 6 w 6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4">
                  <a:moveTo>
                    <a:pt x="3" y="14"/>
                  </a:move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0" y="12"/>
                  </a:lnTo>
                  <a:lnTo>
                    <a:pt x="3" y="1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9" name="Freeform 646">
              <a:extLst>
                <a:ext uri="{FF2B5EF4-FFF2-40B4-BE49-F238E27FC236}">
                  <a16:creationId xmlns:a16="http://schemas.microsoft.com/office/drawing/2014/main" id="{9DAF4A5F-61D5-9847-2EE8-4BC76500B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3316"/>
              <a:ext cx="19" cy="16"/>
            </a:xfrm>
            <a:custGeom>
              <a:avLst/>
              <a:gdLst>
                <a:gd name="T0" fmla="*/ 16 w 19"/>
                <a:gd name="T1" fmla="*/ 0 h 16"/>
                <a:gd name="T2" fmla="*/ 19 w 19"/>
                <a:gd name="T3" fmla="*/ 1 h 16"/>
                <a:gd name="T4" fmla="*/ 19 w 19"/>
                <a:gd name="T5" fmla="*/ 0 h 16"/>
                <a:gd name="T6" fmla="*/ 19 w 19"/>
                <a:gd name="T7" fmla="*/ 9 h 16"/>
                <a:gd name="T8" fmla="*/ 6 w 19"/>
                <a:gd name="T9" fmla="*/ 16 h 16"/>
                <a:gd name="T10" fmla="*/ 0 w 19"/>
                <a:gd name="T11" fmla="*/ 9 h 16"/>
                <a:gd name="T12" fmla="*/ 6 w 19"/>
                <a:gd name="T13" fmla="*/ 3 h 16"/>
                <a:gd name="T14" fmla="*/ 16 w 19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6"/>
                <a:gd name="T26" fmla="*/ 19 w 1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6">
                  <a:moveTo>
                    <a:pt x="16" y="0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19" y="9"/>
                  </a:lnTo>
                  <a:lnTo>
                    <a:pt x="6" y="16"/>
                  </a:lnTo>
                  <a:lnTo>
                    <a:pt x="0" y="9"/>
                  </a:lnTo>
                  <a:lnTo>
                    <a:pt x="6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0" name="Freeform 647">
              <a:extLst>
                <a:ext uri="{FF2B5EF4-FFF2-40B4-BE49-F238E27FC236}">
                  <a16:creationId xmlns:a16="http://schemas.microsoft.com/office/drawing/2014/main" id="{EDFAAC9D-6A0C-123A-AF9B-2F48CDDCC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3316"/>
              <a:ext cx="19" cy="16"/>
            </a:xfrm>
            <a:custGeom>
              <a:avLst/>
              <a:gdLst>
                <a:gd name="T0" fmla="*/ 16 w 19"/>
                <a:gd name="T1" fmla="*/ 0 h 16"/>
                <a:gd name="T2" fmla="*/ 19 w 19"/>
                <a:gd name="T3" fmla="*/ 1 h 16"/>
                <a:gd name="T4" fmla="*/ 19 w 19"/>
                <a:gd name="T5" fmla="*/ 0 h 16"/>
                <a:gd name="T6" fmla="*/ 19 w 19"/>
                <a:gd name="T7" fmla="*/ 9 h 16"/>
                <a:gd name="T8" fmla="*/ 6 w 19"/>
                <a:gd name="T9" fmla="*/ 16 h 16"/>
                <a:gd name="T10" fmla="*/ 0 w 19"/>
                <a:gd name="T11" fmla="*/ 9 h 16"/>
                <a:gd name="T12" fmla="*/ 6 w 19"/>
                <a:gd name="T13" fmla="*/ 3 h 16"/>
                <a:gd name="T14" fmla="*/ 16 w 19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6"/>
                <a:gd name="T26" fmla="*/ 19 w 1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6">
                  <a:moveTo>
                    <a:pt x="16" y="0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19" y="9"/>
                  </a:lnTo>
                  <a:lnTo>
                    <a:pt x="6" y="16"/>
                  </a:lnTo>
                  <a:lnTo>
                    <a:pt x="0" y="9"/>
                  </a:lnTo>
                  <a:lnTo>
                    <a:pt x="6" y="3"/>
                  </a:lnTo>
                  <a:lnTo>
                    <a:pt x="16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1" name="Freeform 648">
              <a:extLst>
                <a:ext uri="{FF2B5EF4-FFF2-40B4-BE49-F238E27FC236}">
                  <a16:creationId xmlns:a16="http://schemas.microsoft.com/office/drawing/2014/main" id="{7FEB290D-4820-945D-EECE-4A59B338E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3273"/>
              <a:ext cx="58" cy="51"/>
            </a:xfrm>
            <a:custGeom>
              <a:avLst/>
              <a:gdLst>
                <a:gd name="T0" fmla="*/ 50 w 58"/>
                <a:gd name="T1" fmla="*/ 1 h 51"/>
                <a:gd name="T2" fmla="*/ 47 w 58"/>
                <a:gd name="T3" fmla="*/ 11 h 51"/>
                <a:gd name="T4" fmla="*/ 47 w 58"/>
                <a:gd name="T5" fmla="*/ 16 h 51"/>
                <a:gd name="T6" fmla="*/ 55 w 58"/>
                <a:gd name="T7" fmla="*/ 17 h 51"/>
                <a:gd name="T8" fmla="*/ 58 w 58"/>
                <a:gd name="T9" fmla="*/ 27 h 51"/>
                <a:gd name="T10" fmla="*/ 50 w 58"/>
                <a:gd name="T11" fmla="*/ 41 h 51"/>
                <a:gd name="T12" fmla="*/ 35 w 58"/>
                <a:gd name="T13" fmla="*/ 51 h 51"/>
                <a:gd name="T14" fmla="*/ 21 w 58"/>
                <a:gd name="T15" fmla="*/ 36 h 51"/>
                <a:gd name="T16" fmla="*/ 20 w 58"/>
                <a:gd name="T17" fmla="*/ 27 h 51"/>
                <a:gd name="T18" fmla="*/ 12 w 58"/>
                <a:gd name="T19" fmla="*/ 27 h 51"/>
                <a:gd name="T20" fmla="*/ 5 w 58"/>
                <a:gd name="T21" fmla="*/ 28 h 51"/>
                <a:gd name="T22" fmla="*/ 0 w 58"/>
                <a:gd name="T23" fmla="*/ 19 h 51"/>
                <a:gd name="T24" fmla="*/ 13 w 58"/>
                <a:gd name="T25" fmla="*/ 9 h 51"/>
                <a:gd name="T26" fmla="*/ 50 w 58"/>
                <a:gd name="T27" fmla="*/ 0 h 51"/>
                <a:gd name="T28" fmla="*/ 51 w 58"/>
                <a:gd name="T29" fmla="*/ 0 h 51"/>
                <a:gd name="T30" fmla="*/ 50 w 58"/>
                <a:gd name="T31" fmla="*/ 1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8"/>
                <a:gd name="T49" fmla="*/ 0 h 51"/>
                <a:gd name="T50" fmla="*/ 58 w 58"/>
                <a:gd name="T51" fmla="*/ 51 h 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8" h="51">
                  <a:moveTo>
                    <a:pt x="50" y="1"/>
                  </a:moveTo>
                  <a:lnTo>
                    <a:pt x="47" y="11"/>
                  </a:lnTo>
                  <a:lnTo>
                    <a:pt x="47" y="16"/>
                  </a:lnTo>
                  <a:lnTo>
                    <a:pt x="55" y="17"/>
                  </a:lnTo>
                  <a:lnTo>
                    <a:pt x="58" y="27"/>
                  </a:lnTo>
                  <a:lnTo>
                    <a:pt x="50" y="41"/>
                  </a:lnTo>
                  <a:lnTo>
                    <a:pt x="35" y="51"/>
                  </a:lnTo>
                  <a:lnTo>
                    <a:pt x="21" y="36"/>
                  </a:lnTo>
                  <a:lnTo>
                    <a:pt x="20" y="27"/>
                  </a:lnTo>
                  <a:lnTo>
                    <a:pt x="12" y="27"/>
                  </a:lnTo>
                  <a:lnTo>
                    <a:pt x="5" y="28"/>
                  </a:lnTo>
                  <a:lnTo>
                    <a:pt x="0" y="19"/>
                  </a:lnTo>
                  <a:lnTo>
                    <a:pt x="13" y="9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0" y="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2" name="Freeform 649">
              <a:extLst>
                <a:ext uri="{FF2B5EF4-FFF2-40B4-BE49-F238E27FC236}">
                  <a16:creationId xmlns:a16="http://schemas.microsoft.com/office/drawing/2014/main" id="{3E401603-0482-BF52-8788-840D9991E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3273"/>
              <a:ext cx="58" cy="51"/>
            </a:xfrm>
            <a:custGeom>
              <a:avLst/>
              <a:gdLst>
                <a:gd name="T0" fmla="*/ 50 w 58"/>
                <a:gd name="T1" fmla="*/ 1 h 51"/>
                <a:gd name="T2" fmla="*/ 47 w 58"/>
                <a:gd name="T3" fmla="*/ 11 h 51"/>
                <a:gd name="T4" fmla="*/ 47 w 58"/>
                <a:gd name="T5" fmla="*/ 16 h 51"/>
                <a:gd name="T6" fmla="*/ 55 w 58"/>
                <a:gd name="T7" fmla="*/ 17 h 51"/>
                <a:gd name="T8" fmla="*/ 58 w 58"/>
                <a:gd name="T9" fmla="*/ 27 h 51"/>
                <a:gd name="T10" fmla="*/ 50 w 58"/>
                <a:gd name="T11" fmla="*/ 41 h 51"/>
                <a:gd name="T12" fmla="*/ 35 w 58"/>
                <a:gd name="T13" fmla="*/ 51 h 51"/>
                <a:gd name="T14" fmla="*/ 21 w 58"/>
                <a:gd name="T15" fmla="*/ 36 h 51"/>
                <a:gd name="T16" fmla="*/ 20 w 58"/>
                <a:gd name="T17" fmla="*/ 27 h 51"/>
                <a:gd name="T18" fmla="*/ 12 w 58"/>
                <a:gd name="T19" fmla="*/ 27 h 51"/>
                <a:gd name="T20" fmla="*/ 5 w 58"/>
                <a:gd name="T21" fmla="*/ 28 h 51"/>
                <a:gd name="T22" fmla="*/ 0 w 58"/>
                <a:gd name="T23" fmla="*/ 19 h 51"/>
                <a:gd name="T24" fmla="*/ 13 w 58"/>
                <a:gd name="T25" fmla="*/ 9 h 51"/>
                <a:gd name="T26" fmla="*/ 50 w 58"/>
                <a:gd name="T27" fmla="*/ 0 h 51"/>
                <a:gd name="T28" fmla="*/ 51 w 58"/>
                <a:gd name="T29" fmla="*/ 0 h 51"/>
                <a:gd name="T30" fmla="*/ 50 w 58"/>
                <a:gd name="T31" fmla="*/ 1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8"/>
                <a:gd name="T49" fmla="*/ 0 h 51"/>
                <a:gd name="T50" fmla="*/ 58 w 58"/>
                <a:gd name="T51" fmla="*/ 51 h 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8" h="51">
                  <a:moveTo>
                    <a:pt x="50" y="1"/>
                  </a:moveTo>
                  <a:lnTo>
                    <a:pt x="47" y="11"/>
                  </a:lnTo>
                  <a:lnTo>
                    <a:pt x="47" y="16"/>
                  </a:lnTo>
                  <a:lnTo>
                    <a:pt x="55" y="17"/>
                  </a:lnTo>
                  <a:lnTo>
                    <a:pt x="58" y="27"/>
                  </a:lnTo>
                  <a:lnTo>
                    <a:pt x="50" y="41"/>
                  </a:lnTo>
                  <a:lnTo>
                    <a:pt x="35" y="51"/>
                  </a:lnTo>
                  <a:lnTo>
                    <a:pt x="21" y="36"/>
                  </a:lnTo>
                  <a:lnTo>
                    <a:pt x="20" y="27"/>
                  </a:lnTo>
                  <a:lnTo>
                    <a:pt x="12" y="27"/>
                  </a:lnTo>
                  <a:lnTo>
                    <a:pt x="5" y="28"/>
                  </a:lnTo>
                  <a:lnTo>
                    <a:pt x="0" y="19"/>
                  </a:lnTo>
                  <a:lnTo>
                    <a:pt x="13" y="9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0" y="1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3" name="Freeform 650">
              <a:extLst>
                <a:ext uri="{FF2B5EF4-FFF2-40B4-BE49-F238E27FC236}">
                  <a16:creationId xmlns:a16="http://schemas.microsoft.com/office/drawing/2014/main" id="{B4B9738F-DC0D-928B-8F65-8B49CD867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3276"/>
              <a:ext cx="20" cy="19"/>
            </a:xfrm>
            <a:custGeom>
              <a:avLst/>
              <a:gdLst>
                <a:gd name="T0" fmla="*/ 19 w 20"/>
                <a:gd name="T1" fmla="*/ 6 h 19"/>
                <a:gd name="T2" fmla="*/ 20 w 20"/>
                <a:gd name="T3" fmla="*/ 6 h 19"/>
                <a:gd name="T4" fmla="*/ 19 w 20"/>
                <a:gd name="T5" fmla="*/ 19 h 19"/>
                <a:gd name="T6" fmla="*/ 14 w 20"/>
                <a:gd name="T7" fmla="*/ 17 h 19"/>
                <a:gd name="T8" fmla="*/ 4 w 20"/>
                <a:gd name="T9" fmla="*/ 13 h 19"/>
                <a:gd name="T10" fmla="*/ 0 w 20"/>
                <a:gd name="T11" fmla="*/ 3 h 19"/>
                <a:gd name="T12" fmla="*/ 4 w 20"/>
                <a:gd name="T13" fmla="*/ 0 h 19"/>
                <a:gd name="T14" fmla="*/ 14 w 20"/>
                <a:gd name="T15" fmla="*/ 1 h 19"/>
                <a:gd name="T16" fmla="*/ 17 w 20"/>
                <a:gd name="T17" fmla="*/ 3 h 19"/>
                <a:gd name="T18" fmla="*/ 19 w 20"/>
                <a:gd name="T19" fmla="*/ 6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19"/>
                <a:gd name="T32" fmla="*/ 20 w 20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19">
                  <a:moveTo>
                    <a:pt x="19" y="6"/>
                  </a:moveTo>
                  <a:lnTo>
                    <a:pt x="20" y="6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4" y="13"/>
                  </a:lnTo>
                  <a:lnTo>
                    <a:pt x="0" y="3"/>
                  </a:lnTo>
                  <a:lnTo>
                    <a:pt x="4" y="0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4" name="Freeform 651">
              <a:extLst>
                <a:ext uri="{FF2B5EF4-FFF2-40B4-BE49-F238E27FC236}">
                  <a16:creationId xmlns:a16="http://schemas.microsoft.com/office/drawing/2014/main" id="{665A2AE3-50BE-6CED-15F0-A92D4CFB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3276"/>
              <a:ext cx="20" cy="19"/>
            </a:xfrm>
            <a:custGeom>
              <a:avLst/>
              <a:gdLst>
                <a:gd name="T0" fmla="*/ 19 w 20"/>
                <a:gd name="T1" fmla="*/ 6 h 19"/>
                <a:gd name="T2" fmla="*/ 20 w 20"/>
                <a:gd name="T3" fmla="*/ 6 h 19"/>
                <a:gd name="T4" fmla="*/ 19 w 20"/>
                <a:gd name="T5" fmla="*/ 19 h 19"/>
                <a:gd name="T6" fmla="*/ 14 w 20"/>
                <a:gd name="T7" fmla="*/ 17 h 19"/>
                <a:gd name="T8" fmla="*/ 4 w 20"/>
                <a:gd name="T9" fmla="*/ 13 h 19"/>
                <a:gd name="T10" fmla="*/ 0 w 20"/>
                <a:gd name="T11" fmla="*/ 3 h 19"/>
                <a:gd name="T12" fmla="*/ 4 w 20"/>
                <a:gd name="T13" fmla="*/ 0 h 19"/>
                <a:gd name="T14" fmla="*/ 14 w 20"/>
                <a:gd name="T15" fmla="*/ 1 h 19"/>
                <a:gd name="T16" fmla="*/ 17 w 20"/>
                <a:gd name="T17" fmla="*/ 3 h 19"/>
                <a:gd name="T18" fmla="*/ 19 w 20"/>
                <a:gd name="T19" fmla="*/ 6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19"/>
                <a:gd name="T32" fmla="*/ 20 w 20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19">
                  <a:moveTo>
                    <a:pt x="19" y="6"/>
                  </a:moveTo>
                  <a:lnTo>
                    <a:pt x="20" y="6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4" y="13"/>
                  </a:lnTo>
                  <a:lnTo>
                    <a:pt x="0" y="3"/>
                  </a:lnTo>
                  <a:lnTo>
                    <a:pt x="4" y="0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5" name="Freeform 652">
              <a:extLst>
                <a:ext uri="{FF2B5EF4-FFF2-40B4-BE49-F238E27FC236}">
                  <a16:creationId xmlns:a16="http://schemas.microsoft.com/office/drawing/2014/main" id="{678B4C15-8FF0-AC2B-F6A9-717976C6F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2006"/>
              <a:ext cx="105" cy="113"/>
            </a:xfrm>
            <a:custGeom>
              <a:avLst/>
              <a:gdLst>
                <a:gd name="T0" fmla="*/ 35 w 105"/>
                <a:gd name="T1" fmla="*/ 24 h 113"/>
                <a:gd name="T2" fmla="*/ 30 w 105"/>
                <a:gd name="T3" fmla="*/ 32 h 113"/>
                <a:gd name="T4" fmla="*/ 23 w 105"/>
                <a:gd name="T5" fmla="*/ 38 h 113"/>
                <a:gd name="T6" fmla="*/ 15 w 105"/>
                <a:gd name="T7" fmla="*/ 35 h 113"/>
                <a:gd name="T8" fmla="*/ 11 w 105"/>
                <a:gd name="T9" fmla="*/ 44 h 113"/>
                <a:gd name="T10" fmla="*/ 0 w 105"/>
                <a:gd name="T11" fmla="*/ 48 h 113"/>
                <a:gd name="T12" fmla="*/ 8 w 105"/>
                <a:gd name="T13" fmla="*/ 60 h 113"/>
                <a:gd name="T14" fmla="*/ 8 w 105"/>
                <a:gd name="T15" fmla="*/ 76 h 113"/>
                <a:gd name="T16" fmla="*/ 16 w 105"/>
                <a:gd name="T17" fmla="*/ 84 h 113"/>
                <a:gd name="T18" fmla="*/ 27 w 105"/>
                <a:gd name="T19" fmla="*/ 79 h 113"/>
                <a:gd name="T20" fmla="*/ 35 w 105"/>
                <a:gd name="T21" fmla="*/ 71 h 113"/>
                <a:gd name="T22" fmla="*/ 61 w 105"/>
                <a:gd name="T23" fmla="*/ 75 h 113"/>
                <a:gd name="T24" fmla="*/ 67 w 105"/>
                <a:gd name="T25" fmla="*/ 91 h 113"/>
                <a:gd name="T26" fmla="*/ 67 w 105"/>
                <a:gd name="T27" fmla="*/ 95 h 113"/>
                <a:gd name="T28" fmla="*/ 62 w 105"/>
                <a:gd name="T29" fmla="*/ 108 h 113"/>
                <a:gd name="T30" fmla="*/ 62 w 105"/>
                <a:gd name="T31" fmla="*/ 111 h 113"/>
                <a:gd name="T32" fmla="*/ 64 w 105"/>
                <a:gd name="T33" fmla="*/ 113 h 113"/>
                <a:gd name="T34" fmla="*/ 77 w 105"/>
                <a:gd name="T35" fmla="*/ 110 h 113"/>
                <a:gd name="T36" fmla="*/ 81 w 105"/>
                <a:gd name="T37" fmla="*/ 103 h 113"/>
                <a:gd name="T38" fmla="*/ 93 w 105"/>
                <a:gd name="T39" fmla="*/ 103 h 113"/>
                <a:gd name="T40" fmla="*/ 97 w 105"/>
                <a:gd name="T41" fmla="*/ 100 h 113"/>
                <a:gd name="T42" fmla="*/ 97 w 105"/>
                <a:gd name="T43" fmla="*/ 84 h 113"/>
                <a:gd name="T44" fmla="*/ 101 w 105"/>
                <a:gd name="T45" fmla="*/ 95 h 113"/>
                <a:gd name="T46" fmla="*/ 105 w 105"/>
                <a:gd name="T47" fmla="*/ 87 h 113"/>
                <a:gd name="T48" fmla="*/ 104 w 105"/>
                <a:gd name="T49" fmla="*/ 78 h 113"/>
                <a:gd name="T50" fmla="*/ 102 w 105"/>
                <a:gd name="T51" fmla="*/ 73 h 113"/>
                <a:gd name="T52" fmla="*/ 91 w 105"/>
                <a:gd name="T53" fmla="*/ 71 h 113"/>
                <a:gd name="T54" fmla="*/ 97 w 105"/>
                <a:gd name="T55" fmla="*/ 65 h 113"/>
                <a:gd name="T56" fmla="*/ 102 w 105"/>
                <a:gd name="T57" fmla="*/ 52 h 113"/>
                <a:gd name="T58" fmla="*/ 97 w 105"/>
                <a:gd name="T59" fmla="*/ 30 h 113"/>
                <a:gd name="T60" fmla="*/ 86 w 105"/>
                <a:gd name="T61" fmla="*/ 20 h 113"/>
                <a:gd name="T62" fmla="*/ 67 w 105"/>
                <a:gd name="T63" fmla="*/ 20 h 113"/>
                <a:gd name="T64" fmla="*/ 59 w 105"/>
                <a:gd name="T65" fmla="*/ 22 h 113"/>
                <a:gd name="T66" fmla="*/ 54 w 105"/>
                <a:gd name="T67" fmla="*/ 22 h 113"/>
                <a:gd name="T68" fmla="*/ 53 w 105"/>
                <a:gd name="T69" fmla="*/ 19 h 113"/>
                <a:gd name="T70" fmla="*/ 64 w 105"/>
                <a:gd name="T71" fmla="*/ 12 h 113"/>
                <a:gd name="T72" fmla="*/ 64 w 105"/>
                <a:gd name="T73" fmla="*/ 9 h 113"/>
                <a:gd name="T74" fmla="*/ 59 w 105"/>
                <a:gd name="T75" fmla="*/ 3 h 113"/>
                <a:gd name="T76" fmla="*/ 53 w 105"/>
                <a:gd name="T77" fmla="*/ 0 h 113"/>
                <a:gd name="T78" fmla="*/ 51 w 105"/>
                <a:gd name="T79" fmla="*/ 3 h 113"/>
                <a:gd name="T80" fmla="*/ 48 w 105"/>
                <a:gd name="T81" fmla="*/ 5 h 113"/>
                <a:gd name="T82" fmla="*/ 45 w 105"/>
                <a:gd name="T83" fmla="*/ 8 h 113"/>
                <a:gd name="T84" fmla="*/ 42 w 105"/>
                <a:gd name="T85" fmla="*/ 19 h 113"/>
                <a:gd name="T86" fmla="*/ 38 w 105"/>
                <a:gd name="T87" fmla="*/ 22 h 113"/>
                <a:gd name="T88" fmla="*/ 35 w 105"/>
                <a:gd name="T89" fmla="*/ 24 h 1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5"/>
                <a:gd name="T136" fmla="*/ 0 h 113"/>
                <a:gd name="T137" fmla="*/ 105 w 105"/>
                <a:gd name="T138" fmla="*/ 113 h 11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5" h="113">
                  <a:moveTo>
                    <a:pt x="35" y="24"/>
                  </a:moveTo>
                  <a:lnTo>
                    <a:pt x="30" y="32"/>
                  </a:lnTo>
                  <a:lnTo>
                    <a:pt x="23" y="38"/>
                  </a:lnTo>
                  <a:lnTo>
                    <a:pt x="15" y="35"/>
                  </a:lnTo>
                  <a:lnTo>
                    <a:pt x="11" y="44"/>
                  </a:lnTo>
                  <a:lnTo>
                    <a:pt x="0" y="48"/>
                  </a:lnTo>
                  <a:lnTo>
                    <a:pt x="8" y="60"/>
                  </a:lnTo>
                  <a:lnTo>
                    <a:pt x="8" y="76"/>
                  </a:lnTo>
                  <a:lnTo>
                    <a:pt x="16" y="84"/>
                  </a:lnTo>
                  <a:lnTo>
                    <a:pt x="27" y="79"/>
                  </a:lnTo>
                  <a:lnTo>
                    <a:pt x="35" y="71"/>
                  </a:lnTo>
                  <a:lnTo>
                    <a:pt x="61" y="75"/>
                  </a:lnTo>
                  <a:lnTo>
                    <a:pt x="67" y="91"/>
                  </a:lnTo>
                  <a:lnTo>
                    <a:pt x="67" y="95"/>
                  </a:lnTo>
                  <a:lnTo>
                    <a:pt x="62" y="108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77" y="110"/>
                  </a:lnTo>
                  <a:lnTo>
                    <a:pt x="81" y="103"/>
                  </a:lnTo>
                  <a:lnTo>
                    <a:pt x="93" y="103"/>
                  </a:lnTo>
                  <a:lnTo>
                    <a:pt x="97" y="100"/>
                  </a:lnTo>
                  <a:lnTo>
                    <a:pt x="97" y="84"/>
                  </a:lnTo>
                  <a:lnTo>
                    <a:pt x="101" y="95"/>
                  </a:lnTo>
                  <a:lnTo>
                    <a:pt x="105" y="87"/>
                  </a:lnTo>
                  <a:lnTo>
                    <a:pt x="104" y="78"/>
                  </a:lnTo>
                  <a:lnTo>
                    <a:pt x="102" y="73"/>
                  </a:lnTo>
                  <a:lnTo>
                    <a:pt x="91" y="71"/>
                  </a:lnTo>
                  <a:lnTo>
                    <a:pt x="97" y="65"/>
                  </a:lnTo>
                  <a:lnTo>
                    <a:pt x="102" y="52"/>
                  </a:lnTo>
                  <a:lnTo>
                    <a:pt x="97" y="30"/>
                  </a:lnTo>
                  <a:lnTo>
                    <a:pt x="86" y="20"/>
                  </a:lnTo>
                  <a:lnTo>
                    <a:pt x="67" y="20"/>
                  </a:lnTo>
                  <a:lnTo>
                    <a:pt x="59" y="22"/>
                  </a:lnTo>
                  <a:lnTo>
                    <a:pt x="54" y="22"/>
                  </a:lnTo>
                  <a:lnTo>
                    <a:pt x="53" y="19"/>
                  </a:lnTo>
                  <a:lnTo>
                    <a:pt x="64" y="12"/>
                  </a:lnTo>
                  <a:lnTo>
                    <a:pt x="64" y="9"/>
                  </a:lnTo>
                  <a:lnTo>
                    <a:pt x="59" y="3"/>
                  </a:lnTo>
                  <a:lnTo>
                    <a:pt x="53" y="0"/>
                  </a:lnTo>
                  <a:lnTo>
                    <a:pt x="51" y="3"/>
                  </a:lnTo>
                  <a:lnTo>
                    <a:pt x="48" y="5"/>
                  </a:lnTo>
                  <a:lnTo>
                    <a:pt x="45" y="8"/>
                  </a:lnTo>
                  <a:lnTo>
                    <a:pt x="42" y="19"/>
                  </a:lnTo>
                  <a:lnTo>
                    <a:pt x="38" y="22"/>
                  </a:lnTo>
                  <a:lnTo>
                    <a:pt x="35" y="2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6" name="Freeform 653">
              <a:extLst>
                <a:ext uri="{FF2B5EF4-FFF2-40B4-BE49-F238E27FC236}">
                  <a16:creationId xmlns:a16="http://schemas.microsoft.com/office/drawing/2014/main" id="{B902D300-A288-AB26-18A5-FAC00DC6B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2006"/>
              <a:ext cx="105" cy="113"/>
            </a:xfrm>
            <a:custGeom>
              <a:avLst/>
              <a:gdLst>
                <a:gd name="T0" fmla="*/ 35 w 105"/>
                <a:gd name="T1" fmla="*/ 24 h 113"/>
                <a:gd name="T2" fmla="*/ 30 w 105"/>
                <a:gd name="T3" fmla="*/ 32 h 113"/>
                <a:gd name="T4" fmla="*/ 23 w 105"/>
                <a:gd name="T5" fmla="*/ 38 h 113"/>
                <a:gd name="T6" fmla="*/ 15 w 105"/>
                <a:gd name="T7" fmla="*/ 35 h 113"/>
                <a:gd name="T8" fmla="*/ 11 w 105"/>
                <a:gd name="T9" fmla="*/ 44 h 113"/>
                <a:gd name="T10" fmla="*/ 0 w 105"/>
                <a:gd name="T11" fmla="*/ 48 h 113"/>
                <a:gd name="T12" fmla="*/ 8 w 105"/>
                <a:gd name="T13" fmla="*/ 60 h 113"/>
                <a:gd name="T14" fmla="*/ 8 w 105"/>
                <a:gd name="T15" fmla="*/ 76 h 113"/>
                <a:gd name="T16" fmla="*/ 16 w 105"/>
                <a:gd name="T17" fmla="*/ 84 h 113"/>
                <a:gd name="T18" fmla="*/ 27 w 105"/>
                <a:gd name="T19" fmla="*/ 79 h 113"/>
                <a:gd name="T20" fmla="*/ 35 w 105"/>
                <a:gd name="T21" fmla="*/ 71 h 113"/>
                <a:gd name="T22" fmla="*/ 61 w 105"/>
                <a:gd name="T23" fmla="*/ 75 h 113"/>
                <a:gd name="T24" fmla="*/ 67 w 105"/>
                <a:gd name="T25" fmla="*/ 91 h 113"/>
                <a:gd name="T26" fmla="*/ 67 w 105"/>
                <a:gd name="T27" fmla="*/ 95 h 113"/>
                <a:gd name="T28" fmla="*/ 62 w 105"/>
                <a:gd name="T29" fmla="*/ 108 h 113"/>
                <a:gd name="T30" fmla="*/ 62 w 105"/>
                <a:gd name="T31" fmla="*/ 111 h 113"/>
                <a:gd name="T32" fmla="*/ 64 w 105"/>
                <a:gd name="T33" fmla="*/ 113 h 113"/>
                <a:gd name="T34" fmla="*/ 77 w 105"/>
                <a:gd name="T35" fmla="*/ 110 h 113"/>
                <a:gd name="T36" fmla="*/ 81 w 105"/>
                <a:gd name="T37" fmla="*/ 103 h 113"/>
                <a:gd name="T38" fmla="*/ 93 w 105"/>
                <a:gd name="T39" fmla="*/ 103 h 113"/>
                <a:gd name="T40" fmla="*/ 97 w 105"/>
                <a:gd name="T41" fmla="*/ 100 h 113"/>
                <a:gd name="T42" fmla="*/ 97 w 105"/>
                <a:gd name="T43" fmla="*/ 84 h 113"/>
                <a:gd name="T44" fmla="*/ 101 w 105"/>
                <a:gd name="T45" fmla="*/ 95 h 113"/>
                <a:gd name="T46" fmla="*/ 105 w 105"/>
                <a:gd name="T47" fmla="*/ 87 h 113"/>
                <a:gd name="T48" fmla="*/ 104 w 105"/>
                <a:gd name="T49" fmla="*/ 78 h 113"/>
                <a:gd name="T50" fmla="*/ 102 w 105"/>
                <a:gd name="T51" fmla="*/ 73 h 113"/>
                <a:gd name="T52" fmla="*/ 91 w 105"/>
                <a:gd name="T53" fmla="*/ 71 h 113"/>
                <a:gd name="T54" fmla="*/ 97 w 105"/>
                <a:gd name="T55" fmla="*/ 65 h 113"/>
                <a:gd name="T56" fmla="*/ 102 w 105"/>
                <a:gd name="T57" fmla="*/ 52 h 113"/>
                <a:gd name="T58" fmla="*/ 97 w 105"/>
                <a:gd name="T59" fmla="*/ 30 h 113"/>
                <a:gd name="T60" fmla="*/ 86 w 105"/>
                <a:gd name="T61" fmla="*/ 20 h 113"/>
                <a:gd name="T62" fmla="*/ 67 w 105"/>
                <a:gd name="T63" fmla="*/ 20 h 113"/>
                <a:gd name="T64" fmla="*/ 59 w 105"/>
                <a:gd name="T65" fmla="*/ 22 h 113"/>
                <a:gd name="T66" fmla="*/ 54 w 105"/>
                <a:gd name="T67" fmla="*/ 22 h 113"/>
                <a:gd name="T68" fmla="*/ 53 w 105"/>
                <a:gd name="T69" fmla="*/ 19 h 113"/>
                <a:gd name="T70" fmla="*/ 64 w 105"/>
                <a:gd name="T71" fmla="*/ 12 h 113"/>
                <a:gd name="T72" fmla="*/ 64 w 105"/>
                <a:gd name="T73" fmla="*/ 9 h 113"/>
                <a:gd name="T74" fmla="*/ 59 w 105"/>
                <a:gd name="T75" fmla="*/ 3 h 113"/>
                <a:gd name="T76" fmla="*/ 53 w 105"/>
                <a:gd name="T77" fmla="*/ 0 h 113"/>
                <a:gd name="T78" fmla="*/ 51 w 105"/>
                <a:gd name="T79" fmla="*/ 3 h 113"/>
                <a:gd name="T80" fmla="*/ 48 w 105"/>
                <a:gd name="T81" fmla="*/ 5 h 113"/>
                <a:gd name="T82" fmla="*/ 45 w 105"/>
                <a:gd name="T83" fmla="*/ 8 h 113"/>
                <a:gd name="T84" fmla="*/ 42 w 105"/>
                <a:gd name="T85" fmla="*/ 19 h 113"/>
                <a:gd name="T86" fmla="*/ 38 w 105"/>
                <a:gd name="T87" fmla="*/ 22 h 113"/>
                <a:gd name="T88" fmla="*/ 35 w 105"/>
                <a:gd name="T89" fmla="*/ 24 h 1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5"/>
                <a:gd name="T136" fmla="*/ 0 h 113"/>
                <a:gd name="T137" fmla="*/ 105 w 105"/>
                <a:gd name="T138" fmla="*/ 113 h 11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5" h="113">
                  <a:moveTo>
                    <a:pt x="35" y="24"/>
                  </a:moveTo>
                  <a:lnTo>
                    <a:pt x="30" y="32"/>
                  </a:lnTo>
                  <a:lnTo>
                    <a:pt x="23" y="38"/>
                  </a:lnTo>
                  <a:lnTo>
                    <a:pt x="15" y="35"/>
                  </a:lnTo>
                  <a:lnTo>
                    <a:pt x="11" y="44"/>
                  </a:lnTo>
                  <a:lnTo>
                    <a:pt x="0" y="48"/>
                  </a:lnTo>
                  <a:lnTo>
                    <a:pt x="8" y="60"/>
                  </a:lnTo>
                  <a:lnTo>
                    <a:pt x="8" y="76"/>
                  </a:lnTo>
                  <a:lnTo>
                    <a:pt x="16" y="84"/>
                  </a:lnTo>
                  <a:lnTo>
                    <a:pt x="27" y="79"/>
                  </a:lnTo>
                  <a:lnTo>
                    <a:pt x="35" y="71"/>
                  </a:lnTo>
                  <a:lnTo>
                    <a:pt x="61" y="75"/>
                  </a:lnTo>
                  <a:lnTo>
                    <a:pt x="67" y="91"/>
                  </a:lnTo>
                  <a:lnTo>
                    <a:pt x="67" y="95"/>
                  </a:lnTo>
                  <a:lnTo>
                    <a:pt x="62" y="108"/>
                  </a:lnTo>
                  <a:lnTo>
                    <a:pt x="62" y="111"/>
                  </a:lnTo>
                  <a:lnTo>
                    <a:pt x="64" y="113"/>
                  </a:lnTo>
                  <a:lnTo>
                    <a:pt x="77" y="110"/>
                  </a:lnTo>
                  <a:lnTo>
                    <a:pt x="81" y="103"/>
                  </a:lnTo>
                  <a:lnTo>
                    <a:pt x="93" y="103"/>
                  </a:lnTo>
                  <a:lnTo>
                    <a:pt x="97" y="100"/>
                  </a:lnTo>
                  <a:lnTo>
                    <a:pt x="97" y="84"/>
                  </a:lnTo>
                  <a:lnTo>
                    <a:pt x="101" y="95"/>
                  </a:lnTo>
                  <a:lnTo>
                    <a:pt x="105" y="87"/>
                  </a:lnTo>
                  <a:lnTo>
                    <a:pt x="104" y="78"/>
                  </a:lnTo>
                  <a:lnTo>
                    <a:pt x="102" y="73"/>
                  </a:lnTo>
                  <a:lnTo>
                    <a:pt x="91" y="71"/>
                  </a:lnTo>
                  <a:lnTo>
                    <a:pt x="97" y="65"/>
                  </a:lnTo>
                  <a:lnTo>
                    <a:pt x="102" y="52"/>
                  </a:lnTo>
                  <a:lnTo>
                    <a:pt x="97" y="30"/>
                  </a:lnTo>
                  <a:lnTo>
                    <a:pt x="86" y="20"/>
                  </a:lnTo>
                  <a:lnTo>
                    <a:pt x="67" y="20"/>
                  </a:lnTo>
                  <a:lnTo>
                    <a:pt x="59" y="22"/>
                  </a:lnTo>
                  <a:lnTo>
                    <a:pt x="54" y="22"/>
                  </a:lnTo>
                  <a:lnTo>
                    <a:pt x="53" y="19"/>
                  </a:lnTo>
                  <a:lnTo>
                    <a:pt x="64" y="12"/>
                  </a:lnTo>
                  <a:lnTo>
                    <a:pt x="64" y="9"/>
                  </a:lnTo>
                  <a:lnTo>
                    <a:pt x="59" y="3"/>
                  </a:lnTo>
                  <a:lnTo>
                    <a:pt x="53" y="0"/>
                  </a:lnTo>
                  <a:lnTo>
                    <a:pt x="51" y="3"/>
                  </a:lnTo>
                  <a:lnTo>
                    <a:pt x="48" y="5"/>
                  </a:lnTo>
                  <a:lnTo>
                    <a:pt x="45" y="8"/>
                  </a:lnTo>
                  <a:lnTo>
                    <a:pt x="42" y="19"/>
                  </a:lnTo>
                  <a:lnTo>
                    <a:pt x="38" y="22"/>
                  </a:lnTo>
                  <a:lnTo>
                    <a:pt x="35" y="2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7" name="Freeform 654">
              <a:extLst>
                <a:ext uri="{FF2B5EF4-FFF2-40B4-BE49-F238E27FC236}">
                  <a16:creationId xmlns:a16="http://schemas.microsoft.com/office/drawing/2014/main" id="{CB6ECD6B-27D4-9E7B-9246-73230B778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8" y="1024"/>
              <a:ext cx="859" cy="951"/>
            </a:xfrm>
            <a:custGeom>
              <a:avLst/>
              <a:gdLst>
                <a:gd name="T0" fmla="*/ 824 w 859"/>
                <a:gd name="T1" fmla="*/ 94 h 951"/>
                <a:gd name="T2" fmla="*/ 830 w 859"/>
                <a:gd name="T3" fmla="*/ 67 h 951"/>
                <a:gd name="T4" fmla="*/ 816 w 859"/>
                <a:gd name="T5" fmla="*/ 27 h 951"/>
                <a:gd name="T6" fmla="*/ 785 w 859"/>
                <a:gd name="T7" fmla="*/ 22 h 951"/>
                <a:gd name="T8" fmla="*/ 769 w 859"/>
                <a:gd name="T9" fmla="*/ 21 h 951"/>
                <a:gd name="T10" fmla="*/ 752 w 859"/>
                <a:gd name="T11" fmla="*/ 37 h 951"/>
                <a:gd name="T12" fmla="*/ 711 w 859"/>
                <a:gd name="T13" fmla="*/ 65 h 951"/>
                <a:gd name="T14" fmla="*/ 696 w 859"/>
                <a:gd name="T15" fmla="*/ 21 h 951"/>
                <a:gd name="T16" fmla="*/ 679 w 859"/>
                <a:gd name="T17" fmla="*/ 54 h 951"/>
                <a:gd name="T18" fmla="*/ 645 w 859"/>
                <a:gd name="T19" fmla="*/ 78 h 951"/>
                <a:gd name="T20" fmla="*/ 615 w 859"/>
                <a:gd name="T21" fmla="*/ 81 h 951"/>
                <a:gd name="T22" fmla="*/ 597 w 859"/>
                <a:gd name="T23" fmla="*/ 105 h 951"/>
                <a:gd name="T24" fmla="*/ 575 w 859"/>
                <a:gd name="T25" fmla="*/ 134 h 951"/>
                <a:gd name="T26" fmla="*/ 550 w 859"/>
                <a:gd name="T27" fmla="*/ 151 h 951"/>
                <a:gd name="T28" fmla="*/ 523 w 859"/>
                <a:gd name="T29" fmla="*/ 134 h 951"/>
                <a:gd name="T30" fmla="*/ 495 w 859"/>
                <a:gd name="T31" fmla="*/ 185 h 951"/>
                <a:gd name="T32" fmla="*/ 491 w 859"/>
                <a:gd name="T33" fmla="*/ 207 h 951"/>
                <a:gd name="T34" fmla="*/ 465 w 859"/>
                <a:gd name="T35" fmla="*/ 225 h 951"/>
                <a:gd name="T36" fmla="*/ 448 w 859"/>
                <a:gd name="T37" fmla="*/ 238 h 951"/>
                <a:gd name="T38" fmla="*/ 429 w 859"/>
                <a:gd name="T39" fmla="*/ 271 h 951"/>
                <a:gd name="T40" fmla="*/ 403 w 859"/>
                <a:gd name="T41" fmla="*/ 300 h 951"/>
                <a:gd name="T42" fmla="*/ 365 w 859"/>
                <a:gd name="T43" fmla="*/ 336 h 951"/>
                <a:gd name="T44" fmla="*/ 350 w 859"/>
                <a:gd name="T45" fmla="*/ 367 h 951"/>
                <a:gd name="T46" fmla="*/ 341 w 859"/>
                <a:gd name="T47" fmla="*/ 397 h 951"/>
                <a:gd name="T48" fmla="*/ 322 w 859"/>
                <a:gd name="T49" fmla="*/ 426 h 951"/>
                <a:gd name="T50" fmla="*/ 303 w 859"/>
                <a:gd name="T51" fmla="*/ 448 h 951"/>
                <a:gd name="T52" fmla="*/ 274 w 859"/>
                <a:gd name="T53" fmla="*/ 480 h 951"/>
                <a:gd name="T54" fmla="*/ 233 w 859"/>
                <a:gd name="T55" fmla="*/ 553 h 951"/>
                <a:gd name="T56" fmla="*/ 234 w 859"/>
                <a:gd name="T57" fmla="*/ 561 h 951"/>
                <a:gd name="T58" fmla="*/ 201 w 859"/>
                <a:gd name="T59" fmla="*/ 566 h 951"/>
                <a:gd name="T60" fmla="*/ 161 w 859"/>
                <a:gd name="T61" fmla="*/ 567 h 951"/>
                <a:gd name="T62" fmla="*/ 132 w 859"/>
                <a:gd name="T63" fmla="*/ 599 h 951"/>
                <a:gd name="T64" fmla="*/ 92 w 859"/>
                <a:gd name="T65" fmla="*/ 617 h 951"/>
                <a:gd name="T66" fmla="*/ 72 w 859"/>
                <a:gd name="T67" fmla="*/ 634 h 951"/>
                <a:gd name="T68" fmla="*/ 83 w 859"/>
                <a:gd name="T69" fmla="*/ 655 h 951"/>
                <a:gd name="T70" fmla="*/ 38 w 859"/>
                <a:gd name="T71" fmla="*/ 677 h 951"/>
                <a:gd name="T72" fmla="*/ 78 w 859"/>
                <a:gd name="T73" fmla="*/ 709 h 951"/>
                <a:gd name="T74" fmla="*/ 119 w 859"/>
                <a:gd name="T75" fmla="*/ 714 h 951"/>
                <a:gd name="T76" fmla="*/ 40 w 859"/>
                <a:gd name="T77" fmla="*/ 716 h 951"/>
                <a:gd name="T78" fmla="*/ 24 w 859"/>
                <a:gd name="T79" fmla="*/ 746 h 951"/>
                <a:gd name="T80" fmla="*/ 25 w 859"/>
                <a:gd name="T81" fmla="*/ 786 h 951"/>
                <a:gd name="T82" fmla="*/ 86 w 859"/>
                <a:gd name="T83" fmla="*/ 760 h 951"/>
                <a:gd name="T84" fmla="*/ 51 w 859"/>
                <a:gd name="T85" fmla="*/ 810 h 951"/>
                <a:gd name="T86" fmla="*/ 16 w 859"/>
                <a:gd name="T87" fmla="*/ 841 h 951"/>
                <a:gd name="T88" fmla="*/ 22 w 859"/>
                <a:gd name="T89" fmla="*/ 869 h 951"/>
                <a:gd name="T90" fmla="*/ 53 w 859"/>
                <a:gd name="T91" fmla="*/ 937 h 951"/>
                <a:gd name="T92" fmla="*/ 150 w 859"/>
                <a:gd name="T93" fmla="*/ 902 h 951"/>
                <a:gd name="T94" fmla="*/ 194 w 859"/>
                <a:gd name="T95" fmla="*/ 841 h 951"/>
                <a:gd name="T96" fmla="*/ 207 w 859"/>
                <a:gd name="T97" fmla="*/ 840 h 951"/>
                <a:gd name="T98" fmla="*/ 255 w 859"/>
                <a:gd name="T99" fmla="*/ 837 h 951"/>
                <a:gd name="T100" fmla="*/ 290 w 859"/>
                <a:gd name="T101" fmla="*/ 706 h 951"/>
                <a:gd name="T102" fmla="*/ 346 w 859"/>
                <a:gd name="T103" fmla="*/ 529 h 951"/>
                <a:gd name="T104" fmla="*/ 460 w 859"/>
                <a:gd name="T105" fmla="*/ 300 h 951"/>
                <a:gd name="T106" fmla="*/ 518 w 859"/>
                <a:gd name="T107" fmla="*/ 206 h 951"/>
                <a:gd name="T108" fmla="*/ 570 w 859"/>
                <a:gd name="T109" fmla="*/ 169 h 951"/>
                <a:gd name="T110" fmla="*/ 636 w 859"/>
                <a:gd name="T111" fmla="*/ 185 h 951"/>
                <a:gd name="T112" fmla="*/ 728 w 859"/>
                <a:gd name="T113" fmla="*/ 102 h 951"/>
                <a:gd name="T114" fmla="*/ 811 w 859"/>
                <a:gd name="T115" fmla="*/ 143 h 951"/>
                <a:gd name="T116" fmla="*/ 859 w 859"/>
                <a:gd name="T117" fmla="*/ 89 h 95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59"/>
                <a:gd name="T178" fmla="*/ 0 h 951"/>
                <a:gd name="T179" fmla="*/ 859 w 859"/>
                <a:gd name="T180" fmla="*/ 951 h 95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59" h="951">
                  <a:moveTo>
                    <a:pt x="857" y="88"/>
                  </a:moveTo>
                  <a:lnTo>
                    <a:pt x="846" y="88"/>
                  </a:lnTo>
                  <a:lnTo>
                    <a:pt x="846" y="97"/>
                  </a:lnTo>
                  <a:lnTo>
                    <a:pt x="843" y="97"/>
                  </a:lnTo>
                  <a:lnTo>
                    <a:pt x="843" y="96"/>
                  </a:lnTo>
                  <a:lnTo>
                    <a:pt x="838" y="96"/>
                  </a:lnTo>
                  <a:lnTo>
                    <a:pt x="836" y="92"/>
                  </a:lnTo>
                  <a:lnTo>
                    <a:pt x="836" y="99"/>
                  </a:lnTo>
                  <a:lnTo>
                    <a:pt x="833" y="96"/>
                  </a:lnTo>
                  <a:lnTo>
                    <a:pt x="827" y="97"/>
                  </a:lnTo>
                  <a:lnTo>
                    <a:pt x="822" y="100"/>
                  </a:lnTo>
                  <a:lnTo>
                    <a:pt x="824" y="94"/>
                  </a:lnTo>
                  <a:lnTo>
                    <a:pt x="827" y="91"/>
                  </a:lnTo>
                  <a:lnTo>
                    <a:pt x="830" y="89"/>
                  </a:lnTo>
                  <a:lnTo>
                    <a:pt x="832" y="86"/>
                  </a:lnTo>
                  <a:lnTo>
                    <a:pt x="830" y="85"/>
                  </a:lnTo>
                  <a:lnTo>
                    <a:pt x="827" y="81"/>
                  </a:lnTo>
                  <a:lnTo>
                    <a:pt x="817" y="83"/>
                  </a:lnTo>
                  <a:lnTo>
                    <a:pt x="819" y="81"/>
                  </a:lnTo>
                  <a:lnTo>
                    <a:pt x="803" y="72"/>
                  </a:lnTo>
                  <a:lnTo>
                    <a:pt x="797" y="70"/>
                  </a:lnTo>
                  <a:lnTo>
                    <a:pt x="793" y="69"/>
                  </a:lnTo>
                  <a:lnTo>
                    <a:pt x="795" y="67"/>
                  </a:lnTo>
                  <a:lnTo>
                    <a:pt x="793" y="65"/>
                  </a:lnTo>
                  <a:lnTo>
                    <a:pt x="830" y="67"/>
                  </a:lnTo>
                  <a:lnTo>
                    <a:pt x="844" y="51"/>
                  </a:lnTo>
                  <a:lnTo>
                    <a:pt x="849" y="48"/>
                  </a:lnTo>
                  <a:lnTo>
                    <a:pt x="852" y="45"/>
                  </a:lnTo>
                  <a:lnTo>
                    <a:pt x="851" y="38"/>
                  </a:lnTo>
                  <a:lnTo>
                    <a:pt x="844" y="37"/>
                  </a:lnTo>
                  <a:lnTo>
                    <a:pt x="840" y="32"/>
                  </a:lnTo>
                  <a:lnTo>
                    <a:pt x="832" y="32"/>
                  </a:lnTo>
                  <a:lnTo>
                    <a:pt x="828" y="30"/>
                  </a:lnTo>
                  <a:lnTo>
                    <a:pt x="832" y="27"/>
                  </a:lnTo>
                  <a:lnTo>
                    <a:pt x="824" y="24"/>
                  </a:lnTo>
                  <a:lnTo>
                    <a:pt x="820" y="21"/>
                  </a:lnTo>
                  <a:lnTo>
                    <a:pt x="819" y="26"/>
                  </a:lnTo>
                  <a:lnTo>
                    <a:pt x="816" y="27"/>
                  </a:lnTo>
                  <a:lnTo>
                    <a:pt x="816" y="24"/>
                  </a:lnTo>
                  <a:lnTo>
                    <a:pt x="814" y="22"/>
                  </a:lnTo>
                  <a:lnTo>
                    <a:pt x="805" y="27"/>
                  </a:lnTo>
                  <a:lnTo>
                    <a:pt x="805" y="26"/>
                  </a:lnTo>
                  <a:lnTo>
                    <a:pt x="803" y="24"/>
                  </a:lnTo>
                  <a:lnTo>
                    <a:pt x="805" y="21"/>
                  </a:lnTo>
                  <a:lnTo>
                    <a:pt x="803" y="18"/>
                  </a:lnTo>
                  <a:lnTo>
                    <a:pt x="801" y="16"/>
                  </a:lnTo>
                  <a:lnTo>
                    <a:pt x="800" y="13"/>
                  </a:lnTo>
                  <a:lnTo>
                    <a:pt x="795" y="14"/>
                  </a:lnTo>
                  <a:lnTo>
                    <a:pt x="792" y="13"/>
                  </a:lnTo>
                  <a:lnTo>
                    <a:pt x="789" y="14"/>
                  </a:lnTo>
                  <a:lnTo>
                    <a:pt x="785" y="22"/>
                  </a:lnTo>
                  <a:lnTo>
                    <a:pt x="789" y="45"/>
                  </a:lnTo>
                  <a:lnTo>
                    <a:pt x="782" y="48"/>
                  </a:lnTo>
                  <a:lnTo>
                    <a:pt x="777" y="45"/>
                  </a:lnTo>
                  <a:lnTo>
                    <a:pt x="773" y="46"/>
                  </a:lnTo>
                  <a:lnTo>
                    <a:pt x="771" y="45"/>
                  </a:lnTo>
                  <a:lnTo>
                    <a:pt x="776" y="40"/>
                  </a:lnTo>
                  <a:lnTo>
                    <a:pt x="779" y="32"/>
                  </a:lnTo>
                  <a:lnTo>
                    <a:pt x="777" y="29"/>
                  </a:lnTo>
                  <a:lnTo>
                    <a:pt x="769" y="35"/>
                  </a:lnTo>
                  <a:lnTo>
                    <a:pt x="766" y="35"/>
                  </a:lnTo>
                  <a:lnTo>
                    <a:pt x="773" y="29"/>
                  </a:lnTo>
                  <a:lnTo>
                    <a:pt x="768" y="24"/>
                  </a:lnTo>
                  <a:lnTo>
                    <a:pt x="769" y="21"/>
                  </a:lnTo>
                  <a:lnTo>
                    <a:pt x="777" y="21"/>
                  </a:lnTo>
                  <a:lnTo>
                    <a:pt x="781" y="13"/>
                  </a:lnTo>
                  <a:lnTo>
                    <a:pt x="781" y="6"/>
                  </a:lnTo>
                  <a:lnTo>
                    <a:pt x="774" y="6"/>
                  </a:lnTo>
                  <a:lnTo>
                    <a:pt x="774" y="3"/>
                  </a:lnTo>
                  <a:lnTo>
                    <a:pt x="771" y="0"/>
                  </a:lnTo>
                  <a:lnTo>
                    <a:pt x="768" y="0"/>
                  </a:lnTo>
                  <a:lnTo>
                    <a:pt x="763" y="6"/>
                  </a:lnTo>
                  <a:lnTo>
                    <a:pt x="757" y="0"/>
                  </a:lnTo>
                  <a:lnTo>
                    <a:pt x="755" y="24"/>
                  </a:lnTo>
                  <a:lnTo>
                    <a:pt x="752" y="27"/>
                  </a:lnTo>
                  <a:lnTo>
                    <a:pt x="752" y="32"/>
                  </a:lnTo>
                  <a:lnTo>
                    <a:pt x="752" y="37"/>
                  </a:lnTo>
                  <a:lnTo>
                    <a:pt x="749" y="37"/>
                  </a:lnTo>
                  <a:lnTo>
                    <a:pt x="749" y="41"/>
                  </a:lnTo>
                  <a:lnTo>
                    <a:pt x="749" y="49"/>
                  </a:lnTo>
                  <a:lnTo>
                    <a:pt x="744" y="49"/>
                  </a:lnTo>
                  <a:lnTo>
                    <a:pt x="738" y="57"/>
                  </a:lnTo>
                  <a:lnTo>
                    <a:pt x="739" y="41"/>
                  </a:lnTo>
                  <a:lnTo>
                    <a:pt x="733" y="35"/>
                  </a:lnTo>
                  <a:lnTo>
                    <a:pt x="738" y="30"/>
                  </a:lnTo>
                  <a:lnTo>
                    <a:pt x="734" y="16"/>
                  </a:lnTo>
                  <a:lnTo>
                    <a:pt x="733" y="14"/>
                  </a:lnTo>
                  <a:lnTo>
                    <a:pt x="730" y="18"/>
                  </a:lnTo>
                  <a:lnTo>
                    <a:pt x="707" y="70"/>
                  </a:lnTo>
                  <a:lnTo>
                    <a:pt x="711" y="65"/>
                  </a:lnTo>
                  <a:lnTo>
                    <a:pt x="701" y="83"/>
                  </a:lnTo>
                  <a:lnTo>
                    <a:pt x="698" y="85"/>
                  </a:lnTo>
                  <a:lnTo>
                    <a:pt x="696" y="73"/>
                  </a:lnTo>
                  <a:lnTo>
                    <a:pt x="699" y="70"/>
                  </a:lnTo>
                  <a:lnTo>
                    <a:pt x="701" y="69"/>
                  </a:lnTo>
                  <a:lnTo>
                    <a:pt x="701" y="56"/>
                  </a:lnTo>
                  <a:lnTo>
                    <a:pt x="701" y="53"/>
                  </a:lnTo>
                  <a:lnTo>
                    <a:pt x="715" y="24"/>
                  </a:lnTo>
                  <a:lnTo>
                    <a:pt x="711" y="22"/>
                  </a:lnTo>
                  <a:lnTo>
                    <a:pt x="704" y="27"/>
                  </a:lnTo>
                  <a:lnTo>
                    <a:pt x="699" y="29"/>
                  </a:lnTo>
                  <a:lnTo>
                    <a:pt x="699" y="22"/>
                  </a:lnTo>
                  <a:lnTo>
                    <a:pt x="696" y="21"/>
                  </a:lnTo>
                  <a:lnTo>
                    <a:pt x="693" y="19"/>
                  </a:lnTo>
                  <a:lnTo>
                    <a:pt x="693" y="16"/>
                  </a:lnTo>
                  <a:lnTo>
                    <a:pt x="688" y="21"/>
                  </a:lnTo>
                  <a:lnTo>
                    <a:pt x="687" y="19"/>
                  </a:lnTo>
                  <a:lnTo>
                    <a:pt x="683" y="19"/>
                  </a:lnTo>
                  <a:lnTo>
                    <a:pt x="683" y="30"/>
                  </a:lnTo>
                  <a:lnTo>
                    <a:pt x="677" y="29"/>
                  </a:lnTo>
                  <a:lnTo>
                    <a:pt x="680" y="34"/>
                  </a:lnTo>
                  <a:lnTo>
                    <a:pt x="685" y="37"/>
                  </a:lnTo>
                  <a:lnTo>
                    <a:pt x="685" y="40"/>
                  </a:lnTo>
                  <a:lnTo>
                    <a:pt x="679" y="43"/>
                  </a:lnTo>
                  <a:lnTo>
                    <a:pt x="675" y="49"/>
                  </a:lnTo>
                  <a:lnTo>
                    <a:pt x="679" y="54"/>
                  </a:lnTo>
                  <a:lnTo>
                    <a:pt x="666" y="56"/>
                  </a:lnTo>
                  <a:lnTo>
                    <a:pt x="661" y="62"/>
                  </a:lnTo>
                  <a:lnTo>
                    <a:pt x="660" y="67"/>
                  </a:lnTo>
                  <a:lnTo>
                    <a:pt x="653" y="75"/>
                  </a:lnTo>
                  <a:lnTo>
                    <a:pt x="653" y="78"/>
                  </a:lnTo>
                  <a:lnTo>
                    <a:pt x="655" y="81"/>
                  </a:lnTo>
                  <a:lnTo>
                    <a:pt x="653" y="94"/>
                  </a:lnTo>
                  <a:lnTo>
                    <a:pt x="650" y="94"/>
                  </a:lnTo>
                  <a:lnTo>
                    <a:pt x="647" y="91"/>
                  </a:lnTo>
                  <a:lnTo>
                    <a:pt x="647" y="88"/>
                  </a:lnTo>
                  <a:lnTo>
                    <a:pt x="648" y="85"/>
                  </a:lnTo>
                  <a:lnTo>
                    <a:pt x="642" y="83"/>
                  </a:lnTo>
                  <a:lnTo>
                    <a:pt x="645" y="78"/>
                  </a:lnTo>
                  <a:lnTo>
                    <a:pt x="631" y="77"/>
                  </a:lnTo>
                  <a:lnTo>
                    <a:pt x="632" y="83"/>
                  </a:lnTo>
                  <a:lnTo>
                    <a:pt x="629" y="83"/>
                  </a:lnTo>
                  <a:lnTo>
                    <a:pt x="626" y="81"/>
                  </a:lnTo>
                  <a:lnTo>
                    <a:pt x="626" y="78"/>
                  </a:lnTo>
                  <a:lnTo>
                    <a:pt x="625" y="73"/>
                  </a:lnTo>
                  <a:lnTo>
                    <a:pt x="623" y="75"/>
                  </a:lnTo>
                  <a:lnTo>
                    <a:pt x="621" y="70"/>
                  </a:lnTo>
                  <a:lnTo>
                    <a:pt x="618" y="73"/>
                  </a:lnTo>
                  <a:lnTo>
                    <a:pt x="617" y="70"/>
                  </a:lnTo>
                  <a:lnTo>
                    <a:pt x="615" y="73"/>
                  </a:lnTo>
                  <a:lnTo>
                    <a:pt x="615" y="81"/>
                  </a:lnTo>
                  <a:lnTo>
                    <a:pt x="610" y="72"/>
                  </a:lnTo>
                  <a:lnTo>
                    <a:pt x="609" y="70"/>
                  </a:lnTo>
                  <a:lnTo>
                    <a:pt x="609" y="83"/>
                  </a:lnTo>
                  <a:lnTo>
                    <a:pt x="617" y="86"/>
                  </a:lnTo>
                  <a:lnTo>
                    <a:pt x="620" y="86"/>
                  </a:lnTo>
                  <a:lnTo>
                    <a:pt x="620" y="102"/>
                  </a:lnTo>
                  <a:lnTo>
                    <a:pt x="621" y="107"/>
                  </a:lnTo>
                  <a:lnTo>
                    <a:pt x="621" y="115"/>
                  </a:lnTo>
                  <a:lnTo>
                    <a:pt x="601" y="91"/>
                  </a:lnTo>
                  <a:lnTo>
                    <a:pt x="604" y="100"/>
                  </a:lnTo>
                  <a:lnTo>
                    <a:pt x="601" y="100"/>
                  </a:lnTo>
                  <a:lnTo>
                    <a:pt x="599" y="105"/>
                  </a:lnTo>
                  <a:lnTo>
                    <a:pt x="597" y="105"/>
                  </a:lnTo>
                  <a:lnTo>
                    <a:pt x="594" y="108"/>
                  </a:lnTo>
                  <a:lnTo>
                    <a:pt x="593" y="107"/>
                  </a:lnTo>
                  <a:lnTo>
                    <a:pt x="593" y="104"/>
                  </a:lnTo>
                  <a:lnTo>
                    <a:pt x="594" y="99"/>
                  </a:lnTo>
                  <a:lnTo>
                    <a:pt x="591" y="100"/>
                  </a:lnTo>
                  <a:lnTo>
                    <a:pt x="588" y="105"/>
                  </a:lnTo>
                  <a:lnTo>
                    <a:pt x="586" y="112"/>
                  </a:lnTo>
                  <a:lnTo>
                    <a:pt x="583" y="112"/>
                  </a:lnTo>
                  <a:lnTo>
                    <a:pt x="585" y="123"/>
                  </a:lnTo>
                  <a:lnTo>
                    <a:pt x="577" y="129"/>
                  </a:lnTo>
                  <a:lnTo>
                    <a:pt x="574" y="139"/>
                  </a:lnTo>
                  <a:lnTo>
                    <a:pt x="570" y="143"/>
                  </a:lnTo>
                  <a:lnTo>
                    <a:pt x="575" y="134"/>
                  </a:lnTo>
                  <a:lnTo>
                    <a:pt x="575" y="99"/>
                  </a:lnTo>
                  <a:lnTo>
                    <a:pt x="570" y="100"/>
                  </a:lnTo>
                  <a:lnTo>
                    <a:pt x="562" y="113"/>
                  </a:lnTo>
                  <a:lnTo>
                    <a:pt x="559" y="134"/>
                  </a:lnTo>
                  <a:lnTo>
                    <a:pt x="558" y="110"/>
                  </a:lnTo>
                  <a:lnTo>
                    <a:pt x="546" y="112"/>
                  </a:lnTo>
                  <a:lnTo>
                    <a:pt x="542" y="120"/>
                  </a:lnTo>
                  <a:lnTo>
                    <a:pt x="542" y="132"/>
                  </a:lnTo>
                  <a:lnTo>
                    <a:pt x="546" y="139"/>
                  </a:lnTo>
                  <a:lnTo>
                    <a:pt x="551" y="140"/>
                  </a:lnTo>
                  <a:lnTo>
                    <a:pt x="554" y="147"/>
                  </a:lnTo>
                  <a:lnTo>
                    <a:pt x="553" y="151"/>
                  </a:lnTo>
                  <a:lnTo>
                    <a:pt x="550" y="151"/>
                  </a:lnTo>
                  <a:lnTo>
                    <a:pt x="546" y="143"/>
                  </a:lnTo>
                  <a:lnTo>
                    <a:pt x="542" y="140"/>
                  </a:lnTo>
                  <a:lnTo>
                    <a:pt x="534" y="128"/>
                  </a:lnTo>
                  <a:lnTo>
                    <a:pt x="527" y="129"/>
                  </a:lnTo>
                  <a:lnTo>
                    <a:pt x="531" y="137"/>
                  </a:lnTo>
                  <a:lnTo>
                    <a:pt x="537" y="143"/>
                  </a:lnTo>
                  <a:lnTo>
                    <a:pt x="532" y="148"/>
                  </a:lnTo>
                  <a:lnTo>
                    <a:pt x="527" y="145"/>
                  </a:lnTo>
                  <a:lnTo>
                    <a:pt x="526" y="147"/>
                  </a:lnTo>
                  <a:lnTo>
                    <a:pt x="524" y="140"/>
                  </a:lnTo>
                  <a:lnTo>
                    <a:pt x="521" y="143"/>
                  </a:lnTo>
                  <a:lnTo>
                    <a:pt x="521" y="140"/>
                  </a:lnTo>
                  <a:lnTo>
                    <a:pt x="523" y="134"/>
                  </a:lnTo>
                  <a:lnTo>
                    <a:pt x="519" y="131"/>
                  </a:lnTo>
                  <a:lnTo>
                    <a:pt x="515" y="145"/>
                  </a:lnTo>
                  <a:lnTo>
                    <a:pt x="515" y="150"/>
                  </a:lnTo>
                  <a:lnTo>
                    <a:pt x="518" y="153"/>
                  </a:lnTo>
                  <a:lnTo>
                    <a:pt x="502" y="163"/>
                  </a:lnTo>
                  <a:lnTo>
                    <a:pt x="500" y="171"/>
                  </a:lnTo>
                  <a:lnTo>
                    <a:pt x="500" y="175"/>
                  </a:lnTo>
                  <a:lnTo>
                    <a:pt x="505" y="174"/>
                  </a:lnTo>
                  <a:lnTo>
                    <a:pt x="508" y="179"/>
                  </a:lnTo>
                  <a:lnTo>
                    <a:pt x="502" y="177"/>
                  </a:lnTo>
                  <a:lnTo>
                    <a:pt x="503" y="187"/>
                  </a:lnTo>
                  <a:lnTo>
                    <a:pt x="497" y="183"/>
                  </a:lnTo>
                  <a:lnTo>
                    <a:pt x="495" y="185"/>
                  </a:lnTo>
                  <a:lnTo>
                    <a:pt x="499" y="188"/>
                  </a:lnTo>
                  <a:lnTo>
                    <a:pt x="495" y="191"/>
                  </a:lnTo>
                  <a:lnTo>
                    <a:pt x="491" y="188"/>
                  </a:lnTo>
                  <a:lnTo>
                    <a:pt x="489" y="193"/>
                  </a:lnTo>
                  <a:lnTo>
                    <a:pt x="484" y="191"/>
                  </a:lnTo>
                  <a:lnTo>
                    <a:pt x="476" y="193"/>
                  </a:lnTo>
                  <a:lnTo>
                    <a:pt x="475" y="198"/>
                  </a:lnTo>
                  <a:lnTo>
                    <a:pt x="470" y="199"/>
                  </a:lnTo>
                  <a:lnTo>
                    <a:pt x="470" y="201"/>
                  </a:lnTo>
                  <a:lnTo>
                    <a:pt x="475" y="206"/>
                  </a:lnTo>
                  <a:lnTo>
                    <a:pt x="480" y="204"/>
                  </a:lnTo>
                  <a:lnTo>
                    <a:pt x="483" y="201"/>
                  </a:lnTo>
                  <a:lnTo>
                    <a:pt x="491" y="207"/>
                  </a:lnTo>
                  <a:lnTo>
                    <a:pt x="497" y="202"/>
                  </a:lnTo>
                  <a:lnTo>
                    <a:pt x="499" y="204"/>
                  </a:lnTo>
                  <a:lnTo>
                    <a:pt x="500" y="209"/>
                  </a:lnTo>
                  <a:lnTo>
                    <a:pt x="495" y="209"/>
                  </a:lnTo>
                  <a:lnTo>
                    <a:pt x="492" y="212"/>
                  </a:lnTo>
                  <a:lnTo>
                    <a:pt x="491" y="218"/>
                  </a:lnTo>
                  <a:lnTo>
                    <a:pt x="483" y="214"/>
                  </a:lnTo>
                  <a:lnTo>
                    <a:pt x="478" y="214"/>
                  </a:lnTo>
                  <a:lnTo>
                    <a:pt x="476" y="210"/>
                  </a:lnTo>
                  <a:lnTo>
                    <a:pt x="470" y="209"/>
                  </a:lnTo>
                  <a:lnTo>
                    <a:pt x="464" y="214"/>
                  </a:lnTo>
                  <a:lnTo>
                    <a:pt x="460" y="217"/>
                  </a:lnTo>
                  <a:lnTo>
                    <a:pt x="465" y="225"/>
                  </a:lnTo>
                  <a:lnTo>
                    <a:pt x="465" y="230"/>
                  </a:lnTo>
                  <a:lnTo>
                    <a:pt x="462" y="230"/>
                  </a:lnTo>
                  <a:lnTo>
                    <a:pt x="465" y="236"/>
                  </a:lnTo>
                  <a:lnTo>
                    <a:pt x="465" y="242"/>
                  </a:lnTo>
                  <a:lnTo>
                    <a:pt x="460" y="241"/>
                  </a:lnTo>
                  <a:lnTo>
                    <a:pt x="460" y="245"/>
                  </a:lnTo>
                  <a:lnTo>
                    <a:pt x="457" y="247"/>
                  </a:lnTo>
                  <a:lnTo>
                    <a:pt x="454" y="226"/>
                  </a:lnTo>
                  <a:lnTo>
                    <a:pt x="451" y="228"/>
                  </a:lnTo>
                  <a:lnTo>
                    <a:pt x="448" y="234"/>
                  </a:lnTo>
                  <a:lnTo>
                    <a:pt x="444" y="233"/>
                  </a:lnTo>
                  <a:lnTo>
                    <a:pt x="443" y="234"/>
                  </a:lnTo>
                  <a:lnTo>
                    <a:pt x="448" y="238"/>
                  </a:lnTo>
                  <a:lnTo>
                    <a:pt x="446" y="239"/>
                  </a:lnTo>
                  <a:lnTo>
                    <a:pt x="443" y="241"/>
                  </a:lnTo>
                  <a:lnTo>
                    <a:pt x="438" y="242"/>
                  </a:lnTo>
                  <a:lnTo>
                    <a:pt x="437" y="247"/>
                  </a:lnTo>
                  <a:lnTo>
                    <a:pt x="437" y="252"/>
                  </a:lnTo>
                  <a:lnTo>
                    <a:pt x="441" y="257"/>
                  </a:lnTo>
                  <a:lnTo>
                    <a:pt x="437" y="258"/>
                  </a:lnTo>
                  <a:lnTo>
                    <a:pt x="440" y="261"/>
                  </a:lnTo>
                  <a:lnTo>
                    <a:pt x="437" y="261"/>
                  </a:lnTo>
                  <a:lnTo>
                    <a:pt x="433" y="268"/>
                  </a:lnTo>
                  <a:lnTo>
                    <a:pt x="432" y="269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35" y="273"/>
                  </a:lnTo>
                  <a:lnTo>
                    <a:pt x="444" y="271"/>
                  </a:lnTo>
                  <a:lnTo>
                    <a:pt x="433" y="281"/>
                  </a:lnTo>
                  <a:lnTo>
                    <a:pt x="424" y="277"/>
                  </a:lnTo>
                  <a:lnTo>
                    <a:pt x="422" y="274"/>
                  </a:lnTo>
                  <a:lnTo>
                    <a:pt x="421" y="271"/>
                  </a:lnTo>
                  <a:lnTo>
                    <a:pt x="417" y="271"/>
                  </a:lnTo>
                  <a:lnTo>
                    <a:pt x="411" y="276"/>
                  </a:lnTo>
                  <a:lnTo>
                    <a:pt x="408" y="284"/>
                  </a:lnTo>
                  <a:lnTo>
                    <a:pt x="401" y="288"/>
                  </a:lnTo>
                  <a:lnTo>
                    <a:pt x="401" y="293"/>
                  </a:lnTo>
                  <a:lnTo>
                    <a:pt x="405" y="293"/>
                  </a:lnTo>
                  <a:lnTo>
                    <a:pt x="403" y="300"/>
                  </a:lnTo>
                  <a:lnTo>
                    <a:pt x="398" y="301"/>
                  </a:lnTo>
                  <a:lnTo>
                    <a:pt x="395" y="311"/>
                  </a:lnTo>
                  <a:lnTo>
                    <a:pt x="390" y="309"/>
                  </a:lnTo>
                  <a:lnTo>
                    <a:pt x="387" y="311"/>
                  </a:lnTo>
                  <a:lnTo>
                    <a:pt x="384" y="312"/>
                  </a:lnTo>
                  <a:lnTo>
                    <a:pt x="379" y="317"/>
                  </a:lnTo>
                  <a:lnTo>
                    <a:pt x="381" y="324"/>
                  </a:lnTo>
                  <a:lnTo>
                    <a:pt x="379" y="325"/>
                  </a:lnTo>
                  <a:lnTo>
                    <a:pt x="373" y="325"/>
                  </a:lnTo>
                  <a:lnTo>
                    <a:pt x="373" y="332"/>
                  </a:lnTo>
                  <a:lnTo>
                    <a:pt x="366" y="332"/>
                  </a:lnTo>
                  <a:lnTo>
                    <a:pt x="366" y="335"/>
                  </a:lnTo>
                  <a:lnTo>
                    <a:pt x="365" y="336"/>
                  </a:lnTo>
                  <a:lnTo>
                    <a:pt x="363" y="341"/>
                  </a:lnTo>
                  <a:lnTo>
                    <a:pt x="370" y="343"/>
                  </a:lnTo>
                  <a:lnTo>
                    <a:pt x="368" y="346"/>
                  </a:lnTo>
                  <a:lnTo>
                    <a:pt x="363" y="347"/>
                  </a:lnTo>
                  <a:lnTo>
                    <a:pt x="360" y="346"/>
                  </a:lnTo>
                  <a:lnTo>
                    <a:pt x="360" y="354"/>
                  </a:lnTo>
                  <a:lnTo>
                    <a:pt x="362" y="360"/>
                  </a:lnTo>
                  <a:lnTo>
                    <a:pt x="365" y="355"/>
                  </a:lnTo>
                  <a:lnTo>
                    <a:pt x="368" y="359"/>
                  </a:lnTo>
                  <a:lnTo>
                    <a:pt x="365" y="363"/>
                  </a:lnTo>
                  <a:lnTo>
                    <a:pt x="354" y="363"/>
                  </a:lnTo>
                  <a:lnTo>
                    <a:pt x="350" y="367"/>
                  </a:lnTo>
                  <a:lnTo>
                    <a:pt x="349" y="375"/>
                  </a:lnTo>
                  <a:lnTo>
                    <a:pt x="344" y="378"/>
                  </a:lnTo>
                  <a:lnTo>
                    <a:pt x="339" y="378"/>
                  </a:lnTo>
                  <a:lnTo>
                    <a:pt x="336" y="386"/>
                  </a:lnTo>
                  <a:lnTo>
                    <a:pt x="341" y="386"/>
                  </a:lnTo>
                  <a:lnTo>
                    <a:pt x="346" y="381"/>
                  </a:lnTo>
                  <a:lnTo>
                    <a:pt x="352" y="379"/>
                  </a:lnTo>
                  <a:lnTo>
                    <a:pt x="350" y="384"/>
                  </a:lnTo>
                  <a:lnTo>
                    <a:pt x="354" y="392"/>
                  </a:lnTo>
                  <a:lnTo>
                    <a:pt x="344" y="387"/>
                  </a:lnTo>
                  <a:lnTo>
                    <a:pt x="343" y="392"/>
                  </a:lnTo>
                  <a:lnTo>
                    <a:pt x="344" y="394"/>
                  </a:lnTo>
                  <a:lnTo>
                    <a:pt x="341" y="397"/>
                  </a:lnTo>
                  <a:lnTo>
                    <a:pt x="338" y="400"/>
                  </a:lnTo>
                  <a:lnTo>
                    <a:pt x="339" y="406"/>
                  </a:lnTo>
                  <a:lnTo>
                    <a:pt x="338" y="406"/>
                  </a:lnTo>
                  <a:lnTo>
                    <a:pt x="333" y="405"/>
                  </a:lnTo>
                  <a:lnTo>
                    <a:pt x="331" y="408"/>
                  </a:lnTo>
                  <a:lnTo>
                    <a:pt x="331" y="413"/>
                  </a:lnTo>
                  <a:lnTo>
                    <a:pt x="335" y="416"/>
                  </a:lnTo>
                  <a:lnTo>
                    <a:pt x="335" y="427"/>
                  </a:lnTo>
                  <a:lnTo>
                    <a:pt x="331" y="422"/>
                  </a:lnTo>
                  <a:lnTo>
                    <a:pt x="328" y="421"/>
                  </a:lnTo>
                  <a:lnTo>
                    <a:pt x="325" y="413"/>
                  </a:lnTo>
                  <a:lnTo>
                    <a:pt x="325" y="422"/>
                  </a:lnTo>
                  <a:lnTo>
                    <a:pt x="322" y="426"/>
                  </a:lnTo>
                  <a:lnTo>
                    <a:pt x="319" y="427"/>
                  </a:lnTo>
                  <a:lnTo>
                    <a:pt x="315" y="432"/>
                  </a:lnTo>
                  <a:lnTo>
                    <a:pt x="319" y="434"/>
                  </a:lnTo>
                  <a:lnTo>
                    <a:pt x="322" y="434"/>
                  </a:lnTo>
                  <a:lnTo>
                    <a:pt x="325" y="429"/>
                  </a:lnTo>
                  <a:lnTo>
                    <a:pt x="327" y="430"/>
                  </a:lnTo>
                  <a:lnTo>
                    <a:pt x="325" y="434"/>
                  </a:lnTo>
                  <a:lnTo>
                    <a:pt x="325" y="441"/>
                  </a:lnTo>
                  <a:lnTo>
                    <a:pt x="320" y="445"/>
                  </a:lnTo>
                  <a:lnTo>
                    <a:pt x="314" y="441"/>
                  </a:lnTo>
                  <a:lnTo>
                    <a:pt x="311" y="445"/>
                  </a:lnTo>
                  <a:lnTo>
                    <a:pt x="307" y="443"/>
                  </a:lnTo>
                  <a:lnTo>
                    <a:pt x="303" y="448"/>
                  </a:lnTo>
                  <a:lnTo>
                    <a:pt x="301" y="453"/>
                  </a:lnTo>
                  <a:lnTo>
                    <a:pt x="296" y="456"/>
                  </a:lnTo>
                  <a:lnTo>
                    <a:pt x="292" y="457"/>
                  </a:lnTo>
                  <a:lnTo>
                    <a:pt x="287" y="469"/>
                  </a:lnTo>
                  <a:lnTo>
                    <a:pt x="293" y="469"/>
                  </a:lnTo>
                  <a:lnTo>
                    <a:pt x="298" y="465"/>
                  </a:lnTo>
                  <a:lnTo>
                    <a:pt x="301" y="467"/>
                  </a:lnTo>
                  <a:lnTo>
                    <a:pt x="290" y="470"/>
                  </a:lnTo>
                  <a:lnTo>
                    <a:pt x="290" y="477"/>
                  </a:lnTo>
                  <a:lnTo>
                    <a:pt x="290" y="483"/>
                  </a:lnTo>
                  <a:lnTo>
                    <a:pt x="287" y="486"/>
                  </a:lnTo>
                  <a:lnTo>
                    <a:pt x="280" y="488"/>
                  </a:lnTo>
                  <a:lnTo>
                    <a:pt x="274" y="480"/>
                  </a:lnTo>
                  <a:lnTo>
                    <a:pt x="272" y="480"/>
                  </a:lnTo>
                  <a:lnTo>
                    <a:pt x="264" y="488"/>
                  </a:lnTo>
                  <a:lnTo>
                    <a:pt x="258" y="491"/>
                  </a:lnTo>
                  <a:lnTo>
                    <a:pt x="256" y="496"/>
                  </a:lnTo>
                  <a:lnTo>
                    <a:pt x="237" y="515"/>
                  </a:lnTo>
                  <a:lnTo>
                    <a:pt x="239" y="521"/>
                  </a:lnTo>
                  <a:lnTo>
                    <a:pt x="239" y="523"/>
                  </a:lnTo>
                  <a:lnTo>
                    <a:pt x="225" y="529"/>
                  </a:lnTo>
                  <a:lnTo>
                    <a:pt x="223" y="536"/>
                  </a:lnTo>
                  <a:lnTo>
                    <a:pt x="226" y="539"/>
                  </a:lnTo>
                  <a:lnTo>
                    <a:pt x="233" y="537"/>
                  </a:lnTo>
                  <a:lnTo>
                    <a:pt x="229" y="545"/>
                  </a:lnTo>
                  <a:lnTo>
                    <a:pt x="233" y="553"/>
                  </a:lnTo>
                  <a:lnTo>
                    <a:pt x="236" y="555"/>
                  </a:lnTo>
                  <a:lnTo>
                    <a:pt x="274" y="539"/>
                  </a:lnTo>
                  <a:lnTo>
                    <a:pt x="279" y="534"/>
                  </a:lnTo>
                  <a:lnTo>
                    <a:pt x="280" y="537"/>
                  </a:lnTo>
                  <a:lnTo>
                    <a:pt x="279" y="540"/>
                  </a:lnTo>
                  <a:lnTo>
                    <a:pt x="269" y="543"/>
                  </a:lnTo>
                  <a:lnTo>
                    <a:pt x="264" y="543"/>
                  </a:lnTo>
                  <a:lnTo>
                    <a:pt x="252" y="551"/>
                  </a:lnTo>
                  <a:lnTo>
                    <a:pt x="255" y="556"/>
                  </a:lnTo>
                  <a:lnTo>
                    <a:pt x="253" y="558"/>
                  </a:lnTo>
                  <a:lnTo>
                    <a:pt x="242" y="561"/>
                  </a:lnTo>
                  <a:lnTo>
                    <a:pt x="236" y="559"/>
                  </a:lnTo>
                  <a:lnTo>
                    <a:pt x="234" y="561"/>
                  </a:lnTo>
                  <a:lnTo>
                    <a:pt x="234" y="566"/>
                  </a:lnTo>
                  <a:lnTo>
                    <a:pt x="233" y="567"/>
                  </a:lnTo>
                  <a:lnTo>
                    <a:pt x="226" y="564"/>
                  </a:lnTo>
                  <a:lnTo>
                    <a:pt x="228" y="559"/>
                  </a:lnTo>
                  <a:lnTo>
                    <a:pt x="221" y="545"/>
                  </a:lnTo>
                  <a:lnTo>
                    <a:pt x="218" y="545"/>
                  </a:lnTo>
                  <a:lnTo>
                    <a:pt x="217" y="548"/>
                  </a:lnTo>
                  <a:lnTo>
                    <a:pt x="212" y="548"/>
                  </a:lnTo>
                  <a:lnTo>
                    <a:pt x="207" y="551"/>
                  </a:lnTo>
                  <a:lnTo>
                    <a:pt x="205" y="556"/>
                  </a:lnTo>
                  <a:lnTo>
                    <a:pt x="209" y="559"/>
                  </a:lnTo>
                  <a:lnTo>
                    <a:pt x="209" y="563"/>
                  </a:lnTo>
                  <a:lnTo>
                    <a:pt x="201" y="566"/>
                  </a:lnTo>
                  <a:lnTo>
                    <a:pt x="199" y="561"/>
                  </a:lnTo>
                  <a:lnTo>
                    <a:pt x="201" y="556"/>
                  </a:lnTo>
                  <a:lnTo>
                    <a:pt x="199" y="551"/>
                  </a:lnTo>
                  <a:lnTo>
                    <a:pt x="182" y="556"/>
                  </a:lnTo>
                  <a:lnTo>
                    <a:pt x="175" y="566"/>
                  </a:lnTo>
                  <a:lnTo>
                    <a:pt x="172" y="564"/>
                  </a:lnTo>
                  <a:lnTo>
                    <a:pt x="172" y="569"/>
                  </a:lnTo>
                  <a:lnTo>
                    <a:pt x="170" y="571"/>
                  </a:lnTo>
                  <a:lnTo>
                    <a:pt x="164" y="571"/>
                  </a:lnTo>
                  <a:lnTo>
                    <a:pt x="166" y="567"/>
                  </a:lnTo>
                  <a:lnTo>
                    <a:pt x="164" y="564"/>
                  </a:lnTo>
                  <a:lnTo>
                    <a:pt x="162" y="566"/>
                  </a:lnTo>
                  <a:lnTo>
                    <a:pt x="161" y="567"/>
                  </a:lnTo>
                  <a:lnTo>
                    <a:pt x="159" y="571"/>
                  </a:lnTo>
                  <a:lnTo>
                    <a:pt x="159" y="572"/>
                  </a:lnTo>
                  <a:lnTo>
                    <a:pt x="153" y="571"/>
                  </a:lnTo>
                  <a:lnTo>
                    <a:pt x="143" y="574"/>
                  </a:lnTo>
                  <a:lnTo>
                    <a:pt x="137" y="588"/>
                  </a:lnTo>
                  <a:lnTo>
                    <a:pt x="132" y="583"/>
                  </a:lnTo>
                  <a:lnTo>
                    <a:pt x="126" y="582"/>
                  </a:lnTo>
                  <a:lnTo>
                    <a:pt x="119" y="585"/>
                  </a:lnTo>
                  <a:lnTo>
                    <a:pt x="118" y="590"/>
                  </a:lnTo>
                  <a:lnTo>
                    <a:pt x="123" y="594"/>
                  </a:lnTo>
                  <a:lnTo>
                    <a:pt x="119" y="598"/>
                  </a:lnTo>
                  <a:lnTo>
                    <a:pt x="124" y="601"/>
                  </a:lnTo>
                  <a:lnTo>
                    <a:pt x="132" y="599"/>
                  </a:lnTo>
                  <a:lnTo>
                    <a:pt x="134" y="604"/>
                  </a:lnTo>
                  <a:lnTo>
                    <a:pt x="137" y="607"/>
                  </a:lnTo>
                  <a:lnTo>
                    <a:pt x="132" y="610"/>
                  </a:lnTo>
                  <a:lnTo>
                    <a:pt x="132" y="615"/>
                  </a:lnTo>
                  <a:lnTo>
                    <a:pt x="129" y="612"/>
                  </a:lnTo>
                  <a:lnTo>
                    <a:pt x="105" y="606"/>
                  </a:lnTo>
                  <a:lnTo>
                    <a:pt x="100" y="607"/>
                  </a:lnTo>
                  <a:lnTo>
                    <a:pt x="97" y="606"/>
                  </a:lnTo>
                  <a:lnTo>
                    <a:pt x="92" y="609"/>
                  </a:lnTo>
                  <a:lnTo>
                    <a:pt x="92" y="610"/>
                  </a:lnTo>
                  <a:lnTo>
                    <a:pt x="97" y="612"/>
                  </a:lnTo>
                  <a:lnTo>
                    <a:pt x="92" y="614"/>
                  </a:lnTo>
                  <a:lnTo>
                    <a:pt x="92" y="617"/>
                  </a:lnTo>
                  <a:lnTo>
                    <a:pt x="97" y="617"/>
                  </a:lnTo>
                  <a:lnTo>
                    <a:pt x="100" y="615"/>
                  </a:lnTo>
                  <a:lnTo>
                    <a:pt x="94" y="622"/>
                  </a:lnTo>
                  <a:lnTo>
                    <a:pt x="94" y="636"/>
                  </a:lnTo>
                  <a:lnTo>
                    <a:pt x="92" y="638"/>
                  </a:lnTo>
                  <a:lnTo>
                    <a:pt x="91" y="628"/>
                  </a:lnTo>
                  <a:lnTo>
                    <a:pt x="89" y="623"/>
                  </a:lnTo>
                  <a:lnTo>
                    <a:pt x="83" y="626"/>
                  </a:lnTo>
                  <a:lnTo>
                    <a:pt x="75" y="636"/>
                  </a:lnTo>
                  <a:lnTo>
                    <a:pt x="78" y="639"/>
                  </a:lnTo>
                  <a:lnTo>
                    <a:pt x="76" y="644"/>
                  </a:lnTo>
                  <a:lnTo>
                    <a:pt x="72" y="639"/>
                  </a:lnTo>
                  <a:lnTo>
                    <a:pt x="72" y="634"/>
                  </a:lnTo>
                  <a:lnTo>
                    <a:pt x="65" y="634"/>
                  </a:lnTo>
                  <a:lnTo>
                    <a:pt x="57" y="633"/>
                  </a:lnTo>
                  <a:lnTo>
                    <a:pt x="56" y="636"/>
                  </a:lnTo>
                  <a:lnTo>
                    <a:pt x="56" y="639"/>
                  </a:lnTo>
                  <a:lnTo>
                    <a:pt x="48" y="630"/>
                  </a:lnTo>
                  <a:lnTo>
                    <a:pt x="45" y="631"/>
                  </a:lnTo>
                  <a:lnTo>
                    <a:pt x="46" y="642"/>
                  </a:lnTo>
                  <a:lnTo>
                    <a:pt x="43" y="645"/>
                  </a:lnTo>
                  <a:lnTo>
                    <a:pt x="45" y="647"/>
                  </a:lnTo>
                  <a:lnTo>
                    <a:pt x="80" y="650"/>
                  </a:lnTo>
                  <a:lnTo>
                    <a:pt x="67" y="653"/>
                  </a:lnTo>
                  <a:lnTo>
                    <a:pt x="68" y="655"/>
                  </a:lnTo>
                  <a:lnTo>
                    <a:pt x="83" y="655"/>
                  </a:lnTo>
                  <a:lnTo>
                    <a:pt x="84" y="658"/>
                  </a:lnTo>
                  <a:lnTo>
                    <a:pt x="76" y="660"/>
                  </a:lnTo>
                  <a:lnTo>
                    <a:pt x="57" y="657"/>
                  </a:lnTo>
                  <a:lnTo>
                    <a:pt x="54" y="653"/>
                  </a:lnTo>
                  <a:lnTo>
                    <a:pt x="49" y="653"/>
                  </a:lnTo>
                  <a:lnTo>
                    <a:pt x="41" y="657"/>
                  </a:lnTo>
                  <a:lnTo>
                    <a:pt x="40" y="661"/>
                  </a:lnTo>
                  <a:lnTo>
                    <a:pt x="35" y="660"/>
                  </a:lnTo>
                  <a:lnTo>
                    <a:pt x="33" y="660"/>
                  </a:lnTo>
                  <a:lnTo>
                    <a:pt x="32" y="665"/>
                  </a:lnTo>
                  <a:lnTo>
                    <a:pt x="41" y="669"/>
                  </a:lnTo>
                  <a:lnTo>
                    <a:pt x="40" y="674"/>
                  </a:lnTo>
                  <a:lnTo>
                    <a:pt x="38" y="677"/>
                  </a:lnTo>
                  <a:lnTo>
                    <a:pt x="29" y="685"/>
                  </a:lnTo>
                  <a:lnTo>
                    <a:pt x="30" y="690"/>
                  </a:lnTo>
                  <a:lnTo>
                    <a:pt x="27" y="692"/>
                  </a:lnTo>
                  <a:lnTo>
                    <a:pt x="25" y="696"/>
                  </a:lnTo>
                  <a:lnTo>
                    <a:pt x="29" y="700"/>
                  </a:lnTo>
                  <a:lnTo>
                    <a:pt x="27" y="704"/>
                  </a:lnTo>
                  <a:lnTo>
                    <a:pt x="37" y="708"/>
                  </a:lnTo>
                  <a:lnTo>
                    <a:pt x="59" y="704"/>
                  </a:lnTo>
                  <a:lnTo>
                    <a:pt x="62" y="709"/>
                  </a:lnTo>
                  <a:lnTo>
                    <a:pt x="70" y="711"/>
                  </a:lnTo>
                  <a:lnTo>
                    <a:pt x="81" y="693"/>
                  </a:lnTo>
                  <a:lnTo>
                    <a:pt x="81" y="701"/>
                  </a:lnTo>
                  <a:lnTo>
                    <a:pt x="78" y="709"/>
                  </a:lnTo>
                  <a:lnTo>
                    <a:pt x="80" y="711"/>
                  </a:lnTo>
                  <a:lnTo>
                    <a:pt x="88" y="712"/>
                  </a:lnTo>
                  <a:lnTo>
                    <a:pt x="92" y="712"/>
                  </a:lnTo>
                  <a:lnTo>
                    <a:pt x="96" y="716"/>
                  </a:lnTo>
                  <a:lnTo>
                    <a:pt x="105" y="708"/>
                  </a:lnTo>
                  <a:lnTo>
                    <a:pt x="110" y="693"/>
                  </a:lnTo>
                  <a:lnTo>
                    <a:pt x="119" y="690"/>
                  </a:lnTo>
                  <a:lnTo>
                    <a:pt x="119" y="693"/>
                  </a:lnTo>
                  <a:lnTo>
                    <a:pt x="111" y="703"/>
                  </a:lnTo>
                  <a:lnTo>
                    <a:pt x="107" y="712"/>
                  </a:lnTo>
                  <a:lnTo>
                    <a:pt x="111" y="712"/>
                  </a:lnTo>
                  <a:lnTo>
                    <a:pt x="116" y="711"/>
                  </a:lnTo>
                  <a:lnTo>
                    <a:pt x="119" y="714"/>
                  </a:lnTo>
                  <a:lnTo>
                    <a:pt x="108" y="719"/>
                  </a:lnTo>
                  <a:lnTo>
                    <a:pt x="97" y="720"/>
                  </a:lnTo>
                  <a:lnTo>
                    <a:pt x="94" y="727"/>
                  </a:lnTo>
                  <a:lnTo>
                    <a:pt x="97" y="732"/>
                  </a:lnTo>
                  <a:lnTo>
                    <a:pt x="88" y="736"/>
                  </a:lnTo>
                  <a:lnTo>
                    <a:pt x="89" y="728"/>
                  </a:lnTo>
                  <a:lnTo>
                    <a:pt x="88" y="724"/>
                  </a:lnTo>
                  <a:lnTo>
                    <a:pt x="83" y="717"/>
                  </a:lnTo>
                  <a:lnTo>
                    <a:pt x="65" y="717"/>
                  </a:lnTo>
                  <a:lnTo>
                    <a:pt x="59" y="714"/>
                  </a:lnTo>
                  <a:lnTo>
                    <a:pt x="53" y="714"/>
                  </a:lnTo>
                  <a:lnTo>
                    <a:pt x="46" y="712"/>
                  </a:lnTo>
                  <a:lnTo>
                    <a:pt x="40" y="716"/>
                  </a:lnTo>
                  <a:lnTo>
                    <a:pt x="29" y="711"/>
                  </a:lnTo>
                  <a:lnTo>
                    <a:pt x="22" y="717"/>
                  </a:lnTo>
                  <a:lnTo>
                    <a:pt x="21" y="725"/>
                  </a:lnTo>
                  <a:lnTo>
                    <a:pt x="27" y="727"/>
                  </a:lnTo>
                  <a:lnTo>
                    <a:pt x="29" y="725"/>
                  </a:lnTo>
                  <a:lnTo>
                    <a:pt x="27" y="736"/>
                  </a:lnTo>
                  <a:lnTo>
                    <a:pt x="22" y="732"/>
                  </a:lnTo>
                  <a:lnTo>
                    <a:pt x="19" y="727"/>
                  </a:lnTo>
                  <a:lnTo>
                    <a:pt x="17" y="728"/>
                  </a:lnTo>
                  <a:lnTo>
                    <a:pt x="16" y="732"/>
                  </a:lnTo>
                  <a:lnTo>
                    <a:pt x="21" y="744"/>
                  </a:lnTo>
                  <a:lnTo>
                    <a:pt x="24" y="746"/>
                  </a:lnTo>
                  <a:lnTo>
                    <a:pt x="35" y="743"/>
                  </a:lnTo>
                  <a:lnTo>
                    <a:pt x="40" y="743"/>
                  </a:lnTo>
                  <a:lnTo>
                    <a:pt x="25" y="754"/>
                  </a:lnTo>
                  <a:lnTo>
                    <a:pt x="27" y="757"/>
                  </a:lnTo>
                  <a:lnTo>
                    <a:pt x="19" y="759"/>
                  </a:lnTo>
                  <a:lnTo>
                    <a:pt x="16" y="762"/>
                  </a:lnTo>
                  <a:lnTo>
                    <a:pt x="16" y="768"/>
                  </a:lnTo>
                  <a:lnTo>
                    <a:pt x="17" y="771"/>
                  </a:lnTo>
                  <a:lnTo>
                    <a:pt x="19" y="776"/>
                  </a:lnTo>
                  <a:lnTo>
                    <a:pt x="29" y="771"/>
                  </a:lnTo>
                  <a:lnTo>
                    <a:pt x="27" y="776"/>
                  </a:lnTo>
                  <a:lnTo>
                    <a:pt x="32" y="787"/>
                  </a:lnTo>
                  <a:lnTo>
                    <a:pt x="25" y="786"/>
                  </a:lnTo>
                  <a:lnTo>
                    <a:pt x="19" y="790"/>
                  </a:lnTo>
                  <a:lnTo>
                    <a:pt x="19" y="794"/>
                  </a:lnTo>
                  <a:lnTo>
                    <a:pt x="21" y="797"/>
                  </a:lnTo>
                  <a:lnTo>
                    <a:pt x="29" y="794"/>
                  </a:lnTo>
                  <a:lnTo>
                    <a:pt x="35" y="787"/>
                  </a:lnTo>
                  <a:lnTo>
                    <a:pt x="37" y="779"/>
                  </a:lnTo>
                  <a:lnTo>
                    <a:pt x="43" y="776"/>
                  </a:lnTo>
                  <a:lnTo>
                    <a:pt x="62" y="757"/>
                  </a:lnTo>
                  <a:lnTo>
                    <a:pt x="68" y="752"/>
                  </a:lnTo>
                  <a:lnTo>
                    <a:pt x="72" y="757"/>
                  </a:lnTo>
                  <a:lnTo>
                    <a:pt x="72" y="759"/>
                  </a:lnTo>
                  <a:lnTo>
                    <a:pt x="80" y="759"/>
                  </a:lnTo>
                  <a:lnTo>
                    <a:pt x="86" y="760"/>
                  </a:lnTo>
                  <a:lnTo>
                    <a:pt x="75" y="763"/>
                  </a:lnTo>
                  <a:lnTo>
                    <a:pt x="68" y="775"/>
                  </a:lnTo>
                  <a:lnTo>
                    <a:pt x="70" y="767"/>
                  </a:lnTo>
                  <a:lnTo>
                    <a:pt x="67" y="765"/>
                  </a:lnTo>
                  <a:lnTo>
                    <a:pt x="51" y="779"/>
                  </a:lnTo>
                  <a:lnTo>
                    <a:pt x="54" y="784"/>
                  </a:lnTo>
                  <a:lnTo>
                    <a:pt x="54" y="786"/>
                  </a:lnTo>
                  <a:lnTo>
                    <a:pt x="46" y="789"/>
                  </a:lnTo>
                  <a:lnTo>
                    <a:pt x="29" y="803"/>
                  </a:lnTo>
                  <a:lnTo>
                    <a:pt x="32" y="808"/>
                  </a:lnTo>
                  <a:lnTo>
                    <a:pt x="46" y="810"/>
                  </a:lnTo>
                  <a:lnTo>
                    <a:pt x="51" y="808"/>
                  </a:lnTo>
                  <a:lnTo>
                    <a:pt x="51" y="810"/>
                  </a:lnTo>
                  <a:lnTo>
                    <a:pt x="37" y="813"/>
                  </a:lnTo>
                  <a:lnTo>
                    <a:pt x="32" y="816"/>
                  </a:lnTo>
                  <a:lnTo>
                    <a:pt x="30" y="819"/>
                  </a:lnTo>
                  <a:lnTo>
                    <a:pt x="24" y="818"/>
                  </a:lnTo>
                  <a:lnTo>
                    <a:pt x="19" y="819"/>
                  </a:lnTo>
                  <a:lnTo>
                    <a:pt x="16" y="816"/>
                  </a:lnTo>
                  <a:lnTo>
                    <a:pt x="3" y="829"/>
                  </a:lnTo>
                  <a:lnTo>
                    <a:pt x="3" y="834"/>
                  </a:lnTo>
                  <a:lnTo>
                    <a:pt x="5" y="837"/>
                  </a:lnTo>
                  <a:lnTo>
                    <a:pt x="5" y="840"/>
                  </a:lnTo>
                  <a:lnTo>
                    <a:pt x="11" y="840"/>
                  </a:lnTo>
                  <a:lnTo>
                    <a:pt x="16" y="834"/>
                  </a:lnTo>
                  <a:lnTo>
                    <a:pt x="16" y="841"/>
                  </a:lnTo>
                  <a:lnTo>
                    <a:pt x="21" y="841"/>
                  </a:lnTo>
                  <a:lnTo>
                    <a:pt x="22" y="838"/>
                  </a:lnTo>
                  <a:lnTo>
                    <a:pt x="22" y="834"/>
                  </a:lnTo>
                  <a:lnTo>
                    <a:pt x="27" y="837"/>
                  </a:lnTo>
                  <a:lnTo>
                    <a:pt x="38" y="834"/>
                  </a:lnTo>
                  <a:lnTo>
                    <a:pt x="43" y="830"/>
                  </a:lnTo>
                  <a:lnTo>
                    <a:pt x="46" y="834"/>
                  </a:lnTo>
                  <a:lnTo>
                    <a:pt x="33" y="843"/>
                  </a:lnTo>
                  <a:lnTo>
                    <a:pt x="38" y="845"/>
                  </a:lnTo>
                  <a:lnTo>
                    <a:pt x="37" y="851"/>
                  </a:lnTo>
                  <a:lnTo>
                    <a:pt x="29" y="861"/>
                  </a:lnTo>
                  <a:lnTo>
                    <a:pt x="22" y="864"/>
                  </a:lnTo>
                  <a:lnTo>
                    <a:pt x="22" y="869"/>
                  </a:lnTo>
                  <a:lnTo>
                    <a:pt x="22" y="872"/>
                  </a:lnTo>
                  <a:lnTo>
                    <a:pt x="17" y="870"/>
                  </a:lnTo>
                  <a:lnTo>
                    <a:pt x="14" y="872"/>
                  </a:lnTo>
                  <a:lnTo>
                    <a:pt x="13" y="865"/>
                  </a:lnTo>
                  <a:lnTo>
                    <a:pt x="11" y="865"/>
                  </a:lnTo>
                  <a:lnTo>
                    <a:pt x="0" y="886"/>
                  </a:lnTo>
                  <a:lnTo>
                    <a:pt x="27" y="924"/>
                  </a:lnTo>
                  <a:lnTo>
                    <a:pt x="37" y="928"/>
                  </a:lnTo>
                  <a:lnTo>
                    <a:pt x="43" y="920"/>
                  </a:lnTo>
                  <a:lnTo>
                    <a:pt x="37" y="942"/>
                  </a:lnTo>
                  <a:lnTo>
                    <a:pt x="41" y="939"/>
                  </a:lnTo>
                  <a:lnTo>
                    <a:pt x="48" y="943"/>
                  </a:lnTo>
                  <a:lnTo>
                    <a:pt x="53" y="937"/>
                  </a:lnTo>
                  <a:lnTo>
                    <a:pt x="62" y="940"/>
                  </a:lnTo>
                  <a:lnTo>
                    <a:pt x="56" y="945"/>
                  </a:lnTo>
                  <a:lnTo>
                    <a:pt x="67" y="951"/>
                  </a:lnTo>
                  <a:lnTo>
                    <a:pt x="76" y="950"/>
                  </a:lnTo>
                  <a:lnTo>
                    <a:pt x="86" y="945"/>
                  </a:lnTo>
                  <a:lnTo>
                    <a:pt x="92" y="936"/>
                  </a:lnTo>
                  <a:lnTo>
                    <a:pt x="96" y="943"/>
                  </a:lnTo>
                  <a:lnTo>
                    <a:pt x="111" y="937"/>
                  </a:lnTo>
                  <a:lnTo>
                    <a:pt x="129" y="920"/>
                  </a:lnTo>
                  <a:lnTo>
                    <a:pt x="139" y="916"/>
                  </a:lnTo>
                  <a:lnTo>
                    <a:pt x="142" y="910"/>
                  </a:lnTo>
                  <a:lnTo>
                    <a:pt x="147" y="907"/>
                  </a:lnTo>
                  <a:lnTo>
                    <a:pt x="150" y="902"/>
                  </a:lnTo>
                  <a:lnTo>
                    <a:pt x="162" y="891"/>
                  </a:lnTo>
                  <a:lnTo>
                    <a:pt x="162" y="886"/>
                  </a:lnTo>
                  <a:lnTo>
                    <a:pt x="170" y="892"/>
                  </a:lnTo>
                  <a:lnTo>
                    <a:pt x="180" y="894"/>
                  </a:lnTo>
                  <a:lnTo>
                    <a:pt x="185" y="891"/>
                  </a:lnTo>
                  <a:lnTo>
                    <a:pt x="191" y="878"/>
                  </a:lnTo>
                  <a:lnTo>
                    <a:pt x="196" y="875"/>
                  </a:lnTo>
                  <a:lnTo>
                    <a:pt x="198" y="867"/>
                  </a:lnTo>
                  <a:lnTo>
                    <a:pt x="193" y="861"/>
                  </a:lnTo>
                  <a:lnTo>
                    <a:pt x="191" y="856"/>
                  </a:lnTo>
                  <a:lnTo>
                    <a:pt x="193" y="854"/>
                  </a:lnTo>
                  <a:lnTo>
                    <a:pt x="194" y="851"/>
                  </a:lnTo>
                  <a:lnTo>
                    <a:pt x="194" y="841"/>
                  </a:lnTo>
                  <a:lnTo>
                    <a:pt x="198" y="845"/>
                  </a:lnTo>
                  <a:lnTo>
                    <a:pt x="199" y="851"/>
                  </a:lnTo>
                  <a:lnTo>
                    <a:pt x="198" y="856"/>
                  </a:lnTo>
                  <a:lnTo>
                    <a:pt x="202" y="856"/>
                  </a:lnTo>
                  <a:lnTo>
                    <a:pt x="204" y="851"/>
                  </a:lnTo>
                  <a:lnTo>
                    <a:pt x="202" y="845"/>
                  </a:lnTo>
                  <a:lnTo>
                    <a:pt x="202" y="834"/>
                  </a:lnTo>
                  <a:lnTo>
                    <a:pt x="204" y="832"/>
                  </a:lnTo>
                  <a:lnTo>
                    <a:pt x="205" y="834"/>
                  </a:lnTo>
                  <a:lnTo>
                    <a:pt x="210" y="830"/>
                  </a:lnTo>
                  <a:lnTo>
                    <a:pt x="213" y="834"/>
                  </a:lnTo>
                  <a:lnTo>
                    <a:pt x="213" y="838"/>
                  </a:lnTo>
                  <a:lnTo>
                    <a:pt x="207" y="840"/>
                  </a:lnTo>
                  <a:lnTo>
                    <a:pt x="207" y="881"/>
                  </a:lnTo>
                  <a:lnTo>
                    <a:pt x="212" y="880"/>
                  </a:lnTo>
                  <a:lnTo>
                    <a:pt x="218" y="888"/>
                  </a:lnTo>
                  <a:lnTo>
                    <a:pt x="223" y="888"/>
                  </a:lnTo>
                  <a:lnTo>
                    <a:pt x="226" y="896"/>
                  </a:lnTo>
                  <a:lnTo>
                    <a:pt x="225" y="912"/>
                  </a:lnTo>
                  <a:lnTo>
                    <a:pt x="228" y="902"/>
                  </a:lnTo>
                  <a:lnTo>
                    <a:pt x="229" y="908"/>
                  </a:lnTo>
                  <a:lnTo>
                    <a:pt x="236" y="905"/>
                  </a:lnTo>
                  <a:lnTo>
                    <a:pt x="245" y="880"/>
                  </a:lnTo>
                  <a:lnTo>
                    <a:pt x="244" y="859"/>
                  </a:lnTo>
                  <a:lnTo>
                    <a:pt x="253" y="846"/>
                  </a:lnTo>
                  <a:lnTo>
                    <a:pt x="255" y="837"/>
                  </a:lnTo>
                  <a:lnTo>
                    <a:pt x="274" y="832"/>
                  </a:lnTo>
                  <a:lnTo>
                    <a:pt x="280" y="824"/>
                  </a:lnTo>
                  <a:lnTo>
                    <a:pt x="282" y="814"/>
                  </a:lnTo>
                  <a:lnTo>
                    <a:pt x="279" y="808"/>
                  </a:lnTo>
                  <a:lnTo>
                    <a:pt x="287" y="789"/>
                  </a:lnTo>
                  <a:lnTo>
                    <a:pt x="284" y="765"/>
                  </a:lnTo>
                  <a:lnTo>
                    <a:pt x="277" y="757"/>
                  </a:lnTo>
                  <a:lnTo>
                    <a:pt x="280" y="752"/>
                  </a:lnTo>
                  <a:lnTo>
                    <a:pt x="290" y="749"/>
                  </a:lnTo>
                  <a:lnTo>
                    <a:pt x="298" y="743"/>
                  </a:lnTo>
                  <a:lnTo>
                    <a:pt x="304" y="732"/>
                  </a:lnTo>
                  <a:lnTo>
                    <a:pt x="303" y="717"/>
                  </a:lnTo>
                  <a:lnTo>
                    <a:pt x="290" y="706"/>
                  </a:lnTo>
                  <a:lnTo>
                    <a:pt x="285" y="695"/>
                  </a:lnTo>
                  <a:lnTo>
                    <a:pt x="292" y="655"/>
                  </a:lnTo>
                  <a:lnTo>
                    <a:pt x="290" y="645"/>
                  </a:lnTo>
                  <a:lnTo>
                    <a:pt x="287" y="642"/>
                  </a:lnTo>
                  <a:lnTo>
                    <a:pt x="296" y="604"/>
                  </a:lnTo>
                  <a:lnTo>
                    <a:pt x="301" y="598"/>
                  </a:lnTo>
                  <a:lnTo>
                    <a:pt x="299" y="594"/>
                  </a:lnTo>
                  <a:lnTo>
                    <a:pt x="296" y="585"/>
                  </a:lnTo>
                  <a:lnTo>
                    <a:pt x="295" y="574"/>
                  </a:lnTo>
                  <a:lnTo>
                    <a:pt x="304" y="555"/>
                  </a:lnTo>
                  <a:lnTo>
                    <a:pt x="322" y="537"/>
                  </a:lnTo>
                  <a:lnTo>
                    <a:pt x="333" y="531"/>
                  </a:lnTo>
                  <a:lnTo>
                    <a:pt x="346" y="529"/>
                  </a:lnTo>
                  <a:lnTo>
                    <a:pt x="365" y="534"/>
                  </a:lnTo>
                  <a:lnTo>
                    <a:pt x="371" y="528"/>
                  </a:lnTo>
                  <a:lnTo>
                    <a:pt x="374" y="508"/>
                  </a:lnTo>
                  <a:lnTo>
                    <a:pt x="363" y="491"/>
                  </a:lnTo>
                  <a:lnTo>
                    <a:pt x="363" y="485"/>
                  </a:lnTo>
                  <a:lnTo>
                    <a:pt x="389" y="448"/>
                  </a:lnTo>
                  <a:lnTo>
                    <a:pt x="400" y="383"/>
                  </a:lnTo>
                  <a:lnTo>
                    <a:pt x="403" y="379"/>
                  </a:lnTo>
                  <a:lnTo>
                    <a:pt x="409" y="381"/>
                  </a:lnTo>
                  <a:lnTo>
                    <a:pt x="421" y="373"/>
                  </a:lnTo>
                  <a:lnTo>
                    <a:pt x="430" y="347"/>
                  </a:lnTo>
                  <a:lnTo>
                    <a:pt x="460" y="306"/>
                  </a:lnTo>
                  <a:lnTo>
                    <a:pt x="460" y="300"/>
                  </a:lnTo>
                  <a:lnTo>
                    <a:pt x="454" y="287"/>
                  </a:lnTo>
                  <a:lnTo>
                    <a:pt x="456" y="281"/>
                  </a:lnTo>
                  <a:lnTo>
                    <a:pt x="467" y="266"/>
                  </a:lnTo>
                  <a:lnTo>
                    <a:pt x="472" y="250"/>
                  </a:lnTo>
                  <a:lnTo>
                    <a:pt x="486" y="236"/>
                  </a:lnTo>
                  <a:lnTo>
                    <a:pt x="492" y="234"/>
                  </a:lnTo>
                  <a:lnTo>
                    <a:pt x="499" y="238"/>
                  </a:lnTo>
                  <a:lnTo>
                    <a:pt x="503" y="245"/>
                  </a:lnTo>
                  <a:lnTo>
                    <a:pt x="507" y="245"/>
                  </a:lnTo>
                  <a:lnTo>
                    <a:pt x="511" y="238"/>
                  </a:lnTo>
                  <a:lnTo>
                    <a:pt x="516" y="222"/>
                  </a:lnTo>
                  <a:lnTo>
                    <a:pt x="515" y="210"/>
                  </a:lnTo>
                  <a:lnTo>
                    <a:pt x="518" y="206"/>
                  </a:lnTo>
                  <a:lnTo>
                    <a:pt x="521" y="202"/>
                  </a:lnTo>
                  <a:lnTo>
                    <a:pt x="524" y="202"/>
                  </a:lnTo>
                  <a:lnTo>
                    <a:pt x="562" y="212"/>
                  </a:lnTo>
                  <a:lnTo>
                    <a:pt x="567" y="210"/>
                  </a:lnTo>
                  <a:lnTo>
                    <a:pt x="570" y="207"/>
                  </a:lnTo>
                  <a:lnTo>
                    <a:pt x="566" y="202"/>
                  </a:lnTo>
                  <a:lnTo>
                    <a:pt x="566" y="198"/>
                  </a:lnTo>
                  <a:lnTo>
                    <a:pt x="569" y="191"/>
                  </a:lnTo>
                  <a:lnTo>
                    <a:pt x="570" y="183"/>
                  </a:lnTo>
                  <a:lnTo>
                    <a:pt x="572" y="182"/>
                  </a:lnTo>
                  <a:lnTo>
                    <a:pt x="574" y="177"/>
                  </a:lnTo>
                  <a:lnTo>
                    <a:pt x="572" y="172"/>
                  </a:lnTo>
                  <a:lnTo>
                    <a:pt x="570" y="169"/>
                  </a:lnTo>
                  <a:lnTo>
                    <a:pt x="569" y="164"/>
                  </a:lnTo>
                  <a:lnTo>
                    <a:pt x="572" y="163"/>
                  </a:lnTo>
                  <a:lnTo>
                    <a:pt x="583" y="163"/>
                  </a:lnTo>
                  <a:lnTo>
                    <a:pt x="585" y="159"/>
                  </a:lnTo>
                  <a:lnTo>
                    <a:pt x="589" y="158"/>
                  </a:lnTo>
                  <a:lnTo>
                    <a:pt x="593" y="159"/>
                  </a:lnTo>
                  <a:lnTo>
                    <a:pt x="597" y="158"/>
                  </a:lnTo>
                  <a:lnTo>
                    <a:pt x="596" y="147"/>
                  </a:lnTo>
                  <a:lnTo>
                    <a:pt x="602" y="142"/>
                  </a:lnTo>
                  <a:lnTo>
                    <a:pt x="609" y="145"/>
                  </a:lnTo>
                  <a:lnTo>
                    <a:pt x="631" y="172"/>
                  </a:lnTo>
                  <a:lnTo>
                    <a:pt x="634" y="182"/>
                  </a:lnTo>
                  <a:lnTo>
                    <a:pt x="636" y="185"/>
                  </a:lnTo>
                  <a:lnTo>
                    <a:pt x="650" y="187"/>
                  </a:lnTo>
                  <a:lnTo>
                    <a:pt x="658" y="190"/>
                  </a:lnTo>
                  <a:lnTo>
                    <a:pt x="663" y="190"/>
                  </a:lnTo>
                  <a:lnTo>
                    <a:pt x="671" y="185"/>
                  </a:lnTo>
                  <a:lnTo>
                    <a:pt x="679" y="174"/>
                  </a:lnTo>
                  <a:lnTo>
                    <a:pt x="683" y="177"/>
                  </a:lnTo>
                  <a:lnTo>
                    <a:pt x="691" y="188"/>
                  </a:lnTo>
                  <a:lnTo>
                    <a:pt x="696" y="188"/>
                  </a:lnTo>
                  <a:lnTo>
                    <a:pt x="711" y="180"/>
                  </a:lnTo>
                  <a:lnTo>
                    <a:pt x="714" y="172"/>
                  </a:lnTo>
                  <a:lnTo>
                    <a:pt x="725" y="161"/>
                  </a:lnTo>
                  <a:lnTo>
                    <a:pt x="723" y="118"/>
                  </a:lnTo>
                  <a:lnTo>
                    <a:pt x="728" y="102"/>
                  </a:lnTo>
                  <a:lnTo>
                    <a:pt x="733" y="96"/>
                  </a:lnTo>
                  <a:lnTo>
                    <a:pt x="739" y="91"/>
                  </a:lnTo>
                  <a:lnTo>
                    <a:pt x="750" y="89"/>
                  </a:lnTo>
                  <a:lnTo>
                    <a:pt x="779" y="75"/>
                  </a:lnTo>
                  <a:lnTo>
                    <a:pt x="782" y="77"/>
                  </a:lnTo>
                  <a:lnTo>
                    <a:pt x="787" y="86"/>
                  </a:lnTo>
                  <a:lnTo>
                    <a:pt x="793" y="89"/>
                  </a:lnTo>
                  <a:lnTo>
                    <a:pt x="801" y="91"/>
                  </a:lnTo>
                  <a:lnTo>
                    <a:pt x="813" y="99"/>
                  </a:lnTo>
                  <a:lnTo>
                    <a:pt x="819" y="120"/>
                  </a:lnTo>
                  <a:lnTo>
                    <a:pt x="811" y="132"/>
                  </a:lnTo>
                  <a:lnTo>
                    <a:pt x="809" y="139"/>
                  </a:lnTo>
                  <a:lnTo>
                    <a:pt x="811" y="143"/>
                  </a:lnTo>
                  <a:lnTo>
                    <a:pt x="817" y="147"/>
                  </a:lnTo>
                  <a:lnTo>
                    <a:pt x="822" y="140"/>
                  </a:lnTo>
                  <a:lnTo>
                    <a:pt x="822" y="139"/>
                  </a:lnTo>
                  <a:lnTo>
                    <a:pt x="822" y="134"/>
                  </a:lnTo>
                  <a:lnTo>
                    <a:pt x="822" y="131"/>
                  </a:lnTo>
                  <a:lnTo>
                    <a:pt x="836" y="120"/>
                  </a:lnTo>
                  <a:lnTo>
                    <a:pt x="840" y="116"/>
                  </a:lnTo>
                  <a:lnTo>
                    <a:pt x="840" y="100"/>
                  </a:lnTo>
                  <a:lnTo>
                    <a:pt x="852" y="107"/>
                  </a:lnTo>
                  <a:lnTo>
                    <a:pt x="857" y="104"/>
                  </a:lnTo>
                  <a:lnTo>
                    <a:pt x="859" y="94"/>
                  </a:lnTo>
                  <a:lnTo>
                    <a:pt x="859" y="89"/>
                  </a:lnTo>
                  <a:lnTo>
                    <a:pt x="857" y="8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8" name="Freeform 655">
              <a:extLst>
                <a:ext uri="{FF2B5EF4-FFF2-40B4-BE49-F238E27FC236}">
                  <a16:creationId xmlns:a16="http://schemas.microsoft.com/office/drawing/2014/main" id="{991E84FC-2289-E87F-E3F5-3D3451F8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8" y="1024"/>
              <a:ext cx="859" cy="951"/>
            </a:xfrm>
            <a:custGeom>
              <a:avLst/>
              <a:gdLst>
                <a:gd name="T0" fmla="*/ 824 w 859"/>
                <a:gd name="T1" fmla="*/ 94 h 951"/>
                <a:gd name="T2" fmla="*/ 830 w 859"/>
                <a:gd name="T3" fmla="*/ 67 h 951"/>
                <a:gd name="T4" fmla="*/ 816 w 859"/>
                <a:gd name="T5" fmla="*/ 27 h 951"/>
                <a:gd name="T6" fmla="*/ 785 w 859"/>
                <a:gd name="T7" fmla="*/ 22 h 951"/>
                <a:gd name="T8" fmla="*/ 769 w 859"/>
                <a:gd name="T9" fmla="*/ 21 h 951"/>
                <a:gd name="T10" fmla="*/ 752 w 859"/>
                <a:gd name="T11" fmla="*/ 37 h 951"/>
                <a:gd name="T12" fmla="*/ 711 w 859"/>
                <a:gd name="T13" fmla="*/ 65 h 951"/>
                <a:gd name="T14" fmla="*/ 696 w 859"/>
                <a:gd name="T15" fmla="*/ 21 h 951"/>
                <a:gd name="T16" fmla="*/ 679 w 859"/>
                <a:gd name="T17" fmla="*/ 54 h 951"/>
                <a:gd name="T18" fmla="*/ 645 w 859"/>
                <a:gd name="T19" fmla="*/ 78 h 951"/>
                <a:gd name="T20" fmla="*/ 615 w 859"/>
                <a:gd name="T21" fmla="*/ 81 h 951"/>
                <a:gd name="T22" fmla="*/ 597 w 859"/>
                <a:gd name="T23" fmla="*/ 105 h 951"/>
                <a:gd name="T24" fmla="*/ 575 w 859"/>
                <a:gd name="T25" fmla="*/ 134 h 951"/>
                <a:gd name="T26" fmla="*/ 550 w 859"/>
                <a:gd name="T27" fmla="*/ 151 h 951"/>
                <a:gd name="T28" fmla="*/ 523 w 859"/>
                <a:gd name="T29" fmla="*/ 134 h 951"/>
                <a:gd name="T30" fmla="*/ 495 w 859"/>
                <a:gd name="T31" fmla="*/ 185 h 951"/>
                <a:gd name="T32" fmla="*/ 491 w 859"/>
                <a:gd name="T33" fmla="*/ 207 h 951"/>
                <a:gd name="T34" fmla="*/ 465 w 859"/>
                <a:gd name="T35" fmla="*/ 225 h 951"/>
                <a:gd name="T36" fmla="*/ 448 w 859"/>
                <a:gd name="T37" fmla="*/ 238 h 951"/>
                <a:gd name="T38" fmla="*/ 429 w 859"/>
                <a:gd name="T39" fmla="*/ 271 h 951"/>
                <a:gd name="T40" fmla="*/ 403 w 859"/>
                <a:gd name="T41" fmla="*/ 300 h 951"/>
                <a:gd name="T42" fmla="*/ 365 w 859"/>
                <a:gd name="T43" fmla="*/ 336 h 951"/>
                <a:gd name="T44" fmla="*/ 350 w 859"/>
                <a:gd name="T45" fmla="*/ 367 h 951"/>
                <a:gd name="T46" fmla="*/ 341 w 859"/>
                <a:gd name="T47" fmla="*/ 397 h 951"/>
                <a:gd name="T48" fmla="*/ 322 w 859"/>
                <a:gd name="T49" fmla="*/ 426 h 951"/>
                <a:gd name="T50" fmla="*/ 303 w 859"/>
                <a:gd name="T51" fmla="*/ 448 h 951"/>
                <a:gd name="T52" fmla="*/ 274 w 859"/>
                <a:gd name="T53" fmla="*/ 480 h 951"/>
                <a:gd name="T54" fmla="*/ 233 w 859"/>
                <a:gd name="T55" fmla="*/ 553 h 951"/>
                <a:gd name="T56" fmla="*/ 234 w 859"/>
                <a:gd name="T57" fmla="*/ 561 h 951"/>
                <a:gd name="T58" fmla="*/ 201 w 859"/>
                <a:gd name="T59" fmla="*/ 566 h 951"/>
                <a:gd name="T60" fmla="*/ 161 w 859"/>
                <a:gd name="T61" fmla="*/ 567 h 951"/>
                <a:gd name="T62" fmla="*/ 132 w 859"/>
                <a:gd name="T63" fmla="*/ 599 h 951"/>
                <a:gd name="T64" fmla="*/ 92 w 859"/>
                <a:gd name="T65" fmla="*/ 617 h 951"/>
                <a:gd name="T66" fmla="*/ 72 w 859"/>
                <a:gd name="T67" fmla="*/ 634 h 951"/>
                <a:gd name="T68" fmla="*/ 83 w 859"/>
                <a:gd name="T69" fmla="*/ 655 h 951"/>
                <a:gd name="T70" fmla="*/ 38 w 859"/>
                <a:gd name="T71" fmla="*/ 677 h 951"/>
                <a:gd name="T72" fmla="*/ 78 w 859"/>
                <a:gd name="T73" fmla="*/ 709 h 951"/>
                <a:gd name="T74" fmla="*/ 119 w 859"/>
                <a:gd name="T75" fmla="*/ 714 h 951"/>
                <a:gd name="T76" fmla="*/ 40 w 859"/>
                <a:gd name="T77" fmla="*/ 716 h 951"/>
                <a:gd name="T78" fmla="*/ 24 w 859"/>
                <a:gd name="T79" fmla="*/ 746 h 951"/>
                <a:gd name="T80" fmla="*/ 25 w 859"/>
                <a:gd name="T81" fmla="*/ 786 h 951"/>
                <a:gd name="T82" fmla="*/ 86 w 859"/>
                <a:gd name="T83" fmla="*/ 760 h 951"/>
                <a:gd name="T84" fmla="*/ 51 w 859"/>
                <a:gd name="T85" fmla="*/ 810 h 951"/>
                <a:gd name="T86" fmla="*/ 16 w 859"/>
                <a:gd name="T87" fmla="*/ 841 h 951"/>
                <a:gd name="T88" fmla="*/ 22 w 859"/>
                <a:gd name="T89" fmla="*/ 869 h 951"/>
                <a:gd name="T90" fmla="*/ 53 w 859"/>
                <a:gd name="T91" fmla="*/ 937 h 951"/>
                <a:gd name="T92" fmla="*/ 150 w 859"/>
                <a:gd name="T93" fmla="*/ 902 h 951"/>
                <a:gd name="T94" fmla="*/ 194 w 859"/>
                <a:gd name="T95" fmla="*/ 841 h 951"/>
                <a:gd name="T96" fmla="*/ 207 w 859"/>
                <a:gd name="T97" fmla="*/ 840 h 951"/>
                <a:gd name="T98" fmla="*/ 255 w 859"/>
                <a:gd name="T99" fmla="*/ 837 h 951"/>
                <a:gd name="T100" fmla="*/ 290 w 859"/>
                <a:gd name="T101" fmla="*/ 706 h 951"/>
                <a:gd name="T102" fmla="*/ 346 w 859"/>
                <a:gd name="T103" fmla="*/ 529 h 951"/>
                <a:gd name="T104" fmla="*/ 460 w 859"/>
                <a:gd name="T105" fmla="*/ 300 h 951"/>
                <a:gd name="T106" fmla="*/ 518 w 859"/>
                <a:gd name="T107" fmla="*/ 206 h 951"/>
                <a:gd name="T108" fmla="*/ 570 w 859"/>
                <a:gd name="T109" fmla="*/ 169 h 951"/>
                <a:gd name="T110" fmla="*/ 636 w 859"/>
                <a:gd name="T111" fmla="*/ 185 h 951"/>
                <a:gd name="T112" fmla="*/ 728 w 859"/>
                <a:gd name="T113" fmla="*/ 102 h 951"/>
                <a:gd name="T114" fmla="*/ 811 w 859"/>
                <a:gd name="T115" fmla="*/ 143 h 951"/>
                <a:gd name="T116" fmla="*/ 859 w 859"/>
                <a:gd name="T117" fmla="*/ 89 h 95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59"/>
                <a:gd name="T178" fmla="*/ 0 h 951"/>
                <a:gd name="T179" fmla="*/ 859 w 859"/>
                <a:gd name="T180" fmla="*/ 951 h 95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59" h="951">
                  <a:moveTo>
                    <a:pt x="857" y="88"/>
                  </a:moveTo>
                  <a:lnTo>
                    <a:pt x="846" y="88"/>
                  </a:lnTo>
                  <a:lnTo>
                    <a:pt x="846" y="97"/>
                  </a:lnTo>
                  <a:lnTo>
                    <a:pt x="843" y="97"/>
                  </a:lnTo>
                  <a:lnTo>
                    <a:pt x="843" y="96"/>
                  </a:lnTo>
                  <a:lnTo>
                    <a:pt x="838" y="96"/>
                  </a:lnTo>
                  <a:lnTo>
                    <a:pt x="836" y="92"/>
                  </a:lnTo>
                  <a:lnTo>
                    <a:pt x="836" y="99"/>
                  </a:lnTo>
                  <a:lnTo>
                    <a:pt x="833" y="96"/>
                  </a:lnTo>
                  <a:lnTo>
                    <a:pt x="827" y="97"/>
                  </a:lnTo>
                  <a:lnTo>
                    <a:pt x="822" y="100"/>
                  </a:lnTo>
                  <a:lnTo>
                    <a:pt x="824" y="94"/>
                  </a:lnTo>
                  <a:lnTo>
                    <a:pt x="827" y="91"/>
                  </a:lnTo>
                  <a:lnTo>
                    <a:pt x="830" y="89"/>
                  </a:lnTo>
                  <a:lnTo>
                    <a:pt x="832" y="86"/>
                  </a:lnTo>
                  <a:lnTo>
                    <a:pt x="830" y="85"/>
                  </a:lnTo>
                  <a:lnTo>
                    <a:pt x="827" y="81"/>
                  </a:lnTo>
                  <a:lnTo>
                    <a:pt x="817" y="83"/>
                  </a:lnTo>
                  <a:lnTo>
                    <a:pt x="819" y="81"/>
                  </a:lnTo>
                  <a:lnTo>
                    <a:pt x="803" y="72"/>
                  </a:lnTo>
                  <a:lnTo>
                    <a:pt x="797" y="70"/>
                  </a:lnTo>
                  <a:lnTo>
                    <a:pt x="793" y="69"/>
                  </a:lnTo>
                  <a:lnTo>
                    <a:pt x="795" y="67"/>
                  </a:lnTo>
                  <a:lnTo>
                    <a:pt x="793" y="65"/>
                  </a:lnTo>
                  <a:lnTo>
                    <a:pt x="830" y="67"/>
                  </a:lnTo>
                  <a:lnTo>
                    <a:pt x="844" y="51"/>
                  </a:lnTo>
                  <a:lnTo>
                    <a:pt x="849" y="48"/>
                  </a:lnTo>
                  <a:lnTo>
                    <a:pt x="852" y="45"/>
                  </a:lnTo>
                  <a:lnTo>
                    <a:pt x="851" y="38"/>
                  </a:lnTo>
                  <a:lnTo>
                    <a:pt x="844" y="37"/>
                  </a:lnTo>
                  <a:lnTo>
                    <a:pt x="840" y="32"/>
                  </a:lnTo>
                  <a:lnTo>
                    <a:pt x="832" y="32"/>
                  </a:lnTo>
                  <a:lnTo>
                    <a:pt x="828" y="30"/>
                  </a:lnTo>
                  <a:lnTo>
                    <a:pt x="832" y="27"/>
                  </a:lnTo>
                  <a:lnTo>
                    <a:pt x="824" y="24"/>
                  </a:lnTo>
                  <a:lnTo>
                    <a:pt x="820" y="21"/>
                  </a:lnTo>
                  <a:lnTo>
                    <a:pt x="819" y="26"/>
                  </a:lnTo>
                  <a:lnTo>
                    <a:pt x="816" y="27"/>
                  </a:lnTo>
                  <a:lnTo>
                    <a:pt x="816" y="24"/>
                  </a:lnTo>
                  <a:lnTo>
                    <a:pt x="814" y="22"/>
                  </a:lnTo>
                  <a:lnTo>
                    <a:pt x="805" y="27"/>
                  </a:lnTo>
                  <a:lnTo>
                    <a:pt x="805" y="26"/>
                  </a:lnTo>
                  <a:lnTo>
                    <a:pt x="803" y="24"/>
                  </a:lnTo>
                  <a:lnTo>
                    <a:pt x="805" y="21"/>
                  </a:lnTo>
                  <a:lnTo>
                    <a:pt x="803" y="18"/>
                  </a:lnTo>
                  <a:lnTo>
                    <a:pt x="801" y="16"/>
                  </a:lnTo>
                  <a:lnTo>
                    <a:pt x="800" y="13"/>
                  </a:lnTo>
                  <a:lnTo>
                    <a:pt x="795" y="14"/>
                  </a:lnTo>
                  <a:lnTo>
                    <a:pt x="792" y="13"/>
                  </a:lnTo>
                  <a:lnTo>
                    <a:pt x="789" y="14"/>
                  </a:lnTo>
                  <a:lnTo>
                    <a:pt x="785" y="22"/>
                  </a:lnTo>
                  <a:lnTo>
                    <a:pt x="789" y="45"/>
                  </a:lnTo>
                  <a:lnTo>
                    <a:pt x="782" y="48"/>
                  </a:lnTo>
                  <a:lnTo>
                    <a:pt x="777" y="45"/>
                  </a:lnTo>
                  <a:lnTo>
                    <a:pt x="773" y="46"/>
                  </a:lnTo>
                  <a:lnTo>
                    <a:pt x="771" y="45"/>
                  </a:lnTo>
                  <a:lnTo>
                    <a:pt x="776" y="40"/>
                  </a:lnTo>
                  <a:lnTo>
                    <a:pt x="779" y="32"/>
                  </a:lnTo>
                  <a:lnTo>
                    <a:pt x="777" y="29"/>
                  </a:lnTo>
                  <a:lnTo>
                    <a:pt x="769" y="35"/>
                  </a:lnTo>
                  <a:lnTo>
                    <a:pt x="766" y="35"/>
                  </a:lnTo>
                  <a:lnTo>
                    <a:pt x="773" y="29"/>
                  </a:lnTo>
                  <a:lnTo>
                    <a:pt x="768" y="24"/>
                  </a:lnTo>
                  <a:lnTo>
                    <a:pt x="769" y="21"/>
                  </a:lnTo>
                  <a:lnTo>
                    <a:pt x="777" y="21"/>
                  </a:lnTo>
                  <a:lnTo>
                    <a:pt x="781" y="13"/>
                  </a:lnTo>
                  <a:lnTo>
                    <a:pt x="781" y="6"/>
                  </a:lnTo>
                  <a:lnTo>
                    <a:pt x="774" y="6"/>
                  </a:lnTo>
                  <a:lnTo>
                    <a:pt x="774" y="3"/>
                  </a:lnTo>
                  <a:lnTo>
                    <a:pt x="771" y="0"/>
                  </a:lnTo>
                  <a:lnTo>
                    <a:pt x="768" y="0"/>
                  </a:lnTo>
                  <a:lnTo>
                    <a:pt x="763" y="6"/>
                  </a:lnTo>
                  <a:lnTo>
                    <a:pt x="757" y="0"/>
                  </a:lnTo>
                  <a:lnTo>
                    <a:pt x="755" y="24"/>
                  </a:lnTo>
                  <a:lnTo>
                    <a:pt x="752" y="27"/>
                  </a:lnTo>
                  <a:lnTo>
                    <a:pt x="752" y="32"/>
                  </a:lnTo>
                  <a:lnTo>
                    <a:pt x="752" y="37"/>
                  </a:lnTo>
                  <a:lnTo>
                    <a:pt x="749" y="37"/>
                  </a:lnTo>
                  <a:lnTo>
                    <a:pt x="749" y="41"/>
                  </a:lnTo>
                  <a:lnTo>
                    <a:pt x="749" y="49"/>
                  </a:lnTo>
                  <a:lnTo>
                    <a:pt x="744" y="49"/>
                  </a:lnTo>
                  <a:lnTo>
                    <a:pt x="738" y="57"/>
                  </a:lnTo>
                  <a:lnTo>
                    <a:pt x="739" y="41"/>
                  </a:lnTo>
                  <a:lnTo>
                    <a:pt x="733" y="35"/>
                  </a:lnTo>
                  <a:lnTo>
                    <a:pt x="738" y="30"/>
                  </a:lnTo>
                  <a:lnTo>
                    <a:pt x="734" y="16"/>
                  </a:lnTo>
                  <a:lnTo>
                    <a:pt x="733" y="14"/>
                  </a:lnTo>
                  <a:lnTo>
                    <a:pt x="730" y="18"/>
                  </a:lnTo>
                  <a:lnTo>
                    <a:pt x="707" y="70"/>
                  </a:lnTo>
                  <a:lnTo>
                    <a:pt x="711" y="65"/>
                  </a:lnTo>
                  <a:lnTo>
                    <a:pt x="701" y="83"/>
                  </a:lnTo>
                  <a:lnTo>
                    <a:pt x="698" y="85"/>
                  </a:lnTo>
                  <a:lnTo>
                    <a:pt x="696" y="73"/>
                  </a:lnTo>
                  <a:lnTo>
                    <a:pt x="699" y="70"/>
                  </a:lnTo>
                  <a:lnTo>
                    <a:pt x="701" y="69"/>
                  </a:lnTo>
                  <a:lnTo>
                    <a:pt x="701" y="56"/>
                  </a:lnTo>
                  <a:lnTo>
                    <a:pt x="701" y="53"/>
                  </a:lnTo>
                  <a:lnTo>
                    <a:pt x="715" y="24"/>
                  </a:lnTo>
                  <a:lnTo>
                    <a:pt x="711" y="22"/>
                  </a:lnTo>
                  <a:lnTo>
                    <a:pt x="704" y="27"/>
                  </a:lnTo>
                  <a:lnTo>
                    <a:pt x="699" y="29"/>
                  </a:lnTo>
                  <a:lnTo>
                    <a:pt x="699" y="22"/>
                  </a:lnTo>
                  <a:lnTo>
                    <a:pt x="696" y="21"/>
                  </a:lnTo>
                  <a:lnTo>
                    <a:pt x="693" y="19"/>
                  </a:lnTo>
                  <a:lnTo>
                    <a:pt x="693" y="16"/>
                  </a:lnTo>
                  <a:lnTo>
                    <a:pt x="688" y="21"/>
                  </a:lnTo>
                  <a:lnTo>
                    <a:pt x="687" y="19"/>
                  </a:lnTo>
                  <a:lnTo>
                    <a:pt x="683" y="19"/>
                  </a:lnTo>
                  <a:lnTo>
                    <a:pt x="683" y="30"/>
                  </a:lnTo>
                  <a:lnTo>
                    <a:pt x="677" y="29"/>
                  </a:lnTo>
                  <a:lnTo>
                    <a:pt x="680" y="34"/>
                  </a:lnTo>
                  <a:lnTo>
                    <a:pt x="685" y="37"/>
                  </a:lnTo>
                  <a:lnTo>
                    <a:pt x="685" y="40"/>
                  </a:lnTo>
                  <a:lnTo>
                    <a:pt x="679" y="43"/>
                  </a:lnTo>
                  <a:lnTo>
                    <a:pt x="675" y="49"/>
                  </a:lnTo>
                  <a:lnTo>
                    <a:pt x="679" y="54"/>
                  </a:lnTo>
                  <a:lnTo>
                    <a:pt x="666" y="56"/>
                  </a:lnTo>
                  <a:lnTo>
                    <a:pt x="661" y="62"/>
                  </a:lnTo>
                  <a:lnTo>
                    <a:pt x="660" y="67"/>
                  </a:lnTo>
                  <a:lnTo>
                    <a:pt x="653" y="75"/>
                  </a:lnTo>
                  <a:lnTo>
                    <a:pt x="653" y="78"/>
                  </a:lnTo>
                  <a:lnTo>
                    <a:pt x="655" y="81"/>
                  </a:lnTo>
                  <a:lnTo>
                    <a:pt x="653" y="94"/>
                  </a:lnTo>
                  <a:lnTo>
                    <a:pt x="650" y="94"/>
                  </a:lnTo>
                  <a:lnTo>
                    <a:pt x="647" y="91"/>
                  </a:lnTo>
                  <a:lnTo>
                    <a:pt x="647" y="88"/>
                  </a:lnTo>
                  <a:lnTo>
                    <a:pt x="648" y="85"/>
                  </a:lnTo>
                  <a:lnTo>
                    <a:pt x="642" y="83"/>
                  </a:lnTo>
                  <a:lnTo>
                    <a:pt x="645" y="78"/>
                  </a:lnTo>
                  <a:lnTo>
                    <a:pt x="631" y="77"/>
                  </a:lnTo>
                  <a:lnTo>
                    <a:pt x="632" y="83"/>
                  </a:lnTo>
                  <a:lnTo>
                    <a:pt x="629" y="83"/>
                  </a:lnTo>
                  <a:lnTo>
                    <a:pt x="626" y="81"/>
                  </a:lnTo>
                  <a:lnTo>
                    <a:pt x="626" y="78"/>
                  </a:lnTo>
                  <a:lnTo>
                    <a:pt x="625" y="73"/>
                  </a:lnTo>
                  <a:lnTo>
                    <a:pt x="623" y="75"/>
                  </a:lnTo>
                  <a:lnTo>
                    <a:pt x="621" y="70"/>
                  </a:lnTo>
                  <a:lnTo>
                    <a:pt x="618" y="73"/>
                  </a:lnTo>
                  <a:lnTo>
                    <a:pt x="617" y="70"/>
                  </a:lnTo>
                  <a:lnTo>
                    <a:pt x="615" y="73"/>
                  </a:lnTo>
                  <a:lnTo>
                    <a:pt x="615" y="81"/>
                  </a:lnTo>
                  <a:lnTo>
                    <a:pt x="610" y="72"/>
                  </a:lnTo>
                  <a:lnTo>
                    <a:pt x="609" y="70"/>
                  </a:lnTo>
                  <a:lnTo>
                    <a:pt x="609" y="83"/>
                  </a:lnTo>
                  <a:lnTo>
                    <a:pt x="617" y="86"/>
                  </a:lnTo>
                  <a:lnTo>
                    <a:pt x="620" y="86"/>
                  </a:lnTo>
                  <a:lnTo>
                    <a:pt x="620" y="102"/>
                  </a:lnTo>
                  <a:lnTo>
                    <a:pt x="621" y="107"/>
                  </a:lnTo>
                  <a:lnTo>
                    <a:pt x="621" y="115"/>
                  </a:lnTo>
                  <a:lnTo>
                    <a:pt x="601" y="91"/>
                  </a:lnTo>
                  <a:lnTo>
                    <a:pt x="604" y="100"/>
                  </a:lnTo>
                  <a:lnTo>
                    <a:pt x="601" y="100"/>
                  </a:lnTo>
                  <a:lnTo>
                    <a:pt x="599" y="105"/>
                  </a:lnTo>
                  <a:lnTo>
                    <a:pt x="597" y="105"/>
                  </a:lnTo>
                  <a:lnTo>
                    <a:pt x="594" y="108"/>
                  </a:lnTo>
                  <a:lnTo>
                    <a:pt x="593" y="107"/>
                  </a:lnTo>
                  <a:lnTo>
                    <a:pt x="593" y="104"/>
                  </a:lnTo>
                  <a:lnTo>
                    <a:pt x="594" y="99"/>
                  </a:lnTo>
                  <a:lnTo>
                    <a:pt x="591" y="100"/>
                  </a:lnTo>
                  <a:lnTo>
                    <a:pt x="588" y="105"/>
                  </a:lnTo>
                  <a:lnTo>
                    <a:pt x="586" y="112"/>
                  </a:lnTo>
                  <a:lnTo>
                    <a:pt x="583" y="112"/>
                  </a:lnTo>
                  <a:lnTo>
                    <a:pt x="585" y="123"/>
                  </a:lnTo>
                  <a:lnTo>
                    <a:pt x="577" y="129"/>
                  </a:lnTo>
                  <a:lnTo>
                    <a:pt x="574" y="139"/>
                  </a:lnTo>
                  <a:lnTo>
                    <a:pt x="570" y="143"/>
                  </a:lnTo>
                  <a:lnTo>
                    <a:pt x="575" y="134"/>
                  </a:lnTo>
                  <a:lnTo>
                    <a:pt x="575" y="99"/>
                  </a:lnTo>
                  <a:lnTo>
                    <a:pt x="570" y="100"/>
                  </a:lnTo>
                  <a:lnTo>
                    <a:pt x="562" y="113"/>
                  </a:lnTo>
                  <a:lnTo>
                    <a:pt x="559" y="134"/>
                  </a:lnTo>
                  <a:lnTo>
                    <a:pt x="558" y="110"/>
                  </a:lnTo>
                  <a:lnTo>
                    <a:pt x="546" y="112"/>
                  </a:lnTo>
                  <a:lnTo>
                    <a:pt x="542" y="120"/>
                  </a:lnTo>
                  <a:lnTo>
                    <a:pt x="542" y="132"/>
                  </a:lnTo>
                  <a:lnTo>
                    <a:pt x="546" y="139"/>
                  </a:lnTo>
                  <a:lnTo>
                    <a:pt x="551" y="140"/>
                  </a:lnTo>
                  <a:lnTo>
                    <a:pt x="554" y="147"/>
                  </a:lnTo>
                  <a:lnTo>
                    <a:pt x="553" y="151"/>
                  </a:lnTo>
                  <a:lnTo>
                    <a:pt x="550" y="151"/>
                  </a:lnTo>
                  <a:lnTo>
                    <a:pt x="546" y="143"/>
                  </a:lnTo>
                  <a:lnTo>
                    <a:pt x="542" y="140"/>
                  </a:lnTo>
                  <a:lnTo>
                    <a:pt x="534" y="128"/>
                  </a:lnTo>
                  <a:lnTo>
                    <a:pt x="527" y="129"/>
                  </a:lnTo>
                  <a:lnTo>
                    <a:pt x="531" y="137"/>
                  </a:lnTo>
                  <a:lnTo>
                    <a:pt x="537" y="143"/>
                  </a:lnTo>
                  <a:lnTo>
                    <a:pt x="532" y="148"/>
                  </a:lnTo>
                  <a:lnTo>
                    <a:pt x="527" y="145"/>
                  </a:lnTo>
                  <a:lnTo>
                    <a:pt x="526" y="147"/>
                  </a:lnTo>
                  <a:lnTo>
                    <a:pt x="524" y="140"/>
                  </a:lnTo>
                  <a:lnTo>
                    <a:pt x="521" y="143"/>
                  </a:lnTo>
                  <a:lnTo>
                    <a:pt x="521" y="140"/>
                  </a:lnTo>
                  <a:lnTo>
                    <a:pt x="523" y="134"/>
                  </a:lnTo>
                  <a:lnTo>
                    <a:pt x="519" y="131"/>
                  </a:lnTo>
                  <a:lnTo>
                    <a:pt x="515" y="145"/>
                  </a:lnTo>
                  <a:lnTo>
                    <a:pt x="515" y="150"/>
                  </a:lnTo>
                  <a:lnTo>
                    <a:pt x="518" y="153"/>
                  </a:lnTo>
                  <a:lnTo>
                    <a:pt x="502" y="163"/>
                  </a:lnTo>
                  <a:lnTo>
                    <a:pt x="500" y="171"/>
                  </a:lnTo>
                  <a:lnTo>
                    <a:pt x="500" y="175"/>
                  </a:lnTo>
                  <a:lnTo>
                    <a:pt x="505" y="174"/>
                  </a:lnTo>
                  <a:lnTo>
                    <a:pt x="508" y="179"/>
                  </a:lnTo>
                  <a:lnTo>
                    <a:pt x="502" y="177"/>
                  </a:lnTo>
                  <a:lnTo>
                    <a:pt x="503" y="187"/>
                  </a:lnTo>
                  <a:lnTo>
                    <a:pt x="497" y="183"/>
                  </a:lnTo>
                  <a:lnTo>
                    <a:pt x="495" y="185"/>
                  </a:lnTo>
                  <a:lnTo>
                    <a:pt x="499" y="188"/>
                  </a:lnTo>
                  <a:lnTo>
                    <a:pt x="495" y="191"/>
                  </a:lnTo>
                  <a:lnTo>
                    <a:pt x="491" y="188"/>
                  </a:lnTo>
                  <a:lnTo>
                    <a:pt x="489" y="193"/>
                  </a:lnTo>
                  <a:lnTo>
                    <a:pt x="484" y="191"/>
                  </a:lnTo>
                  <a:lnTo>
                    <a:pt x="476" y="193"/>
                  </a:lnTo>
                  <a:lnTo>
                    <a:pt x="475" y="198"/>
                  </a:lnTo>
                  <a:lnTo>
                    <a:pt x="470" y="199"/>
                  </a:lnTo>
                  <a:lnTo>
                    <a:pt x="470" y="201"/>
                  </a:lnTo>
                  <a:lnTo>
                    <a:pt x="475" y="206"/>
                  </a:lnTo>
                  <a:lnTo>
                    <a:pt x="480" y="204"/>
                  </a:lnTo>
                  <a:lnTo>
                    <a:pt x="483" y="201"/>
                  </a:lnTo>
                  <a:lnTo>
                    <a:pt x="491" y="207"/>
                  </a:lnTo>
                  <a:lnTo>
                    <a:pt x="497" y="202"/>
                  </a:lnTo>
                  <a:lnTo>
                    <a:pt x="499" y="204"/>
                  </a:lnTo>
                  <a:lnTo>
                    <a:pt x="500" y="209"/>
                  </a:lnTo>
                  <a:lnTo>
                    <a:pt x="495" y="209"/>
                  </a:lnTo>
                  <a:lnTo>
                    <a:pt x="492" y="212"/>
                  </a:lnTo>
                  <a:lnTo>
                    <a:pt x="491" y="218"/>
                  </a:lnTo>
                  <a:lnTo>
                    <a:pt x="483" y="214"/>
                  </a:lnTo>
                  <a:lnTo>
                    <a:pt x="478" y="214"/>
                  </a:lnTo>
                  <a:lnTo>
                    <a:pt x="476" y="210"/>
                  </a:lnTo>
                  <a:lnTo>
                    <a:pt x="470" y="209"/>
                  </a:lnTo>
                  <a:lnTo>
                    <a:pt x="464" y="214"/>
                  </a:lnTo>
                  <a:lnTo>
                    <a:pt x="460" y="217"/>
                  </a:lnTo>
                  <a:lnTo>
                    <a:pt x="465" y="225"/>
                  </a:lnTo>
                  <a:lnTo>
                    <a:pt x="465" y="230"/>
                  </a:lnTo>
                  <a:lnTo>
                    <a:pt x="462" y="230"/>
                  </a:lnTo>
                  <a:lnTo>
                    <a:pt x="465" y="236"/>
                  </a:lnTo>
                  <a:lnTo>
                    <a:pt x="465" y="242"/>
                  </a:lnTo>
                  <a:lnTo>
                    <a:pt x="460" y="241"/>
                  </a:lnTo>
                  <a:lnTo>
                    <a:pt x="460" y="245"/>
                  </a:lnTo>
                  <a:lnTo>
                    <a:pt x="457" y="247"/>
                  </a:lnTo>
                  <a:lnTo>
                    <a:pt x="454" y="226"/>
                  </a:lnTo>
                  <a:lnTo>
                    <a:pt x="451" y="228"/>
                  </a:lnTo>
                  <a:lnTo>
                    <a:pt x="448" y="234"/>
                  </a:lnTo>
                  <a:lnTo>
                    <a:pt x="444" y="233"/>
                  </a:lnTo>
                  <a:lnTo>
                    <a:pt x="443" y="234"/>
                  </a:lnTo>
                  <a:lnTo>
                    <a:pt x="448" y="238"/>
                  </a:lnTo>
                  <a:lnTo>
                    <a:pt x="446" y="239"/>
                  </a:lnTo>
                  <a:lnTo>
                    <a:pt x="443" y="241"/>
                  </a:lnTo>
                  <a:lnTo>
                    <a:pt x="438" y="242"/>
                  </a:lnTo>
                  <a:lnTo>
                    <a:pt x="437" y="247"/>
                  </a:lnTo>
                  <a:lnTo>
                    <a:pt x="437" y="252"/>
                  </a:lnTo>
                  <a:lnTo>
                    <a:pt x="441" y="257"/>
                  </a:lnTo>
                  <a:lnTo>
                    <a:pt x="437" y="258"/>
                  </a:lnTo>
                  <a:lnTo>
                    <a:pt x="440" y="261"/>
                  </a:lnTo>
                  <a:lnTo>
                    <a:pt x="437" y="261"/>
                  </a:lnTo>
                  <a:lnTo>
                    <a:pt x="433" y="268"/>
                  </a:lnTo>
                  <a:lnTo>
                    <a:pt x="432" y="269"/>
                  </a:lnTo>
                  <a:lnTo>
                    <a:pt x="429" y="269"/>
                  </a:lnTo>
                  <a:lnTo>
                    <a:pt x="429" y="271"/>
                  </a:lnTo>
                  <a:lnTo>
                    <a:pt x="435" y="273"/>
                  </a:lnTo>
                  <a:lnTo>
                    <a:pt x="444" y="271"/>
                  </a:lnTo>
                  <a:lnTo>
                    <a:pt x="433" y="281"/>
                  </a:lnTo>
                  <a:lnTo>
                    <a:pt x="424" y="277"/>
                  </a:lnTo>
                  <a:lnTo>
                    <a:pt x="422" y="274"/>
                  </a:lnTo>
                  <a:lnTo>
                    <a:pt x="421" y="271"/>
                  </a:lnTo>
                  <a:lnTo>
                    <a:pt x="417" y="271"/>
                  </a:lnTo>
                  <a:lnTo>
                    <a:pt x="411" y="276"/>
                  </a:lnTo>
                  <a:lnTo>
                    <a:pt x="408" y="284"/>
                  </a:lnTo>
                  <a:lnTo>
                    <a:pt x="401" y="288"/>
                  </a:lnTo>
                  <a:lnTo>
                    <a:pt x="401" y="293"/>
                  </a:lnTo>
                  <a:lnTo>
                    <a:pt x="405" y="293"/>
                  </a:lnTo>
                  <a:lnTo>
                    <a:pt x="403" y="300"/>
                  </a:lnTo>
                  <a:lnTo>
                    <a:pt x="398" y="301"/>
                  </a:lnTo>
                  <a:lnTo>
                    <a:pt x="395" y="311"/>
                  </a:lnTo>
                  <a:lnTo>
                    <a:pt x="390" y="309"/>
                  </a:lnTo>
                  <a:lnTo>
                    <a:pt x="387" y="311"/>
                  </a:lnTo>
                  <a:lnTo>
                    <a:pt x="384" y="312"/>
                  </a:lnTo>
                  <a:lnTo>
                    <a:pt x="379" y="317"/>
                  </a:lnTo>
                  <a:lnTo>
                    <a:pt x="381" y="324"/>
                  </a:lnTo>
                  <a:lnTo>
                    <a:pt x="379" y="325"/>
                  </a:lnTo>
                  <a:lnTo>
                    <a:pt x="373" y="325"/>
                  </a:lnTo>
                  <a:lnTo>
                    <a:pt x="373" y="332"/>
                  </a:lnTo>
                  <a:lnTo>
                    <a:pt x="366" y="332"/>
                  </a:lnTo>
                  <a:lnTo>
                    <a:pt x="366" y="335"/>
                  </a:lnTo>
                  <a:lnTo>
                    <a:pt x="365" y="336"/>
                  </a:lnTo>
                  <a:lnTo>
                    <a:pt x="363" y="341"/>
                  </a:lnTo>
                  <a:lnTo>
                    <a:pt x="370" y="343"/>
                  </a:lnTo>
                  <a:lnTo>
                    <a:pt x="368" y="346"/>
                  </a:lnTo>
                  <a:lnTo>
                    <a:pt x="363" y="347"/>
                  </a:lnTo>
                  <a:lnTo>
                    <a:pt x="360" y="346"/>
                  </a:lnTo>
                  <a:lnTo>
                    <a:pt x="360" y="354"/>
                  </a:lnTo>
                  <a:lnTo>
                    <a:pt x="362" y="360"/>
                  </a:lnTo>
                  <a:lnTo>
                    <a:pt x="365" y="355"/>
                  </a:lnTo>
                  <a:lnTo>
                    <a:pt x="368" y="359"/>
                  </a:lnTo>
                  <a:lnTo>
                    <a:pt x="365" y="363"/>
                  </a:lnTo>
                  <a:lnTo>
                    <a:pt x="354" y="363"/>
                  </a:lnTo>
                  <a:lnTo>
                    <a:pt x="350" y="367"/>
                  </a:lnTo>
                  <a:lnTo>
                    <a:pt x="349" y="375"/>
                  </a:lnTo>
                  <a:lnTo>
                    <a:pt x="344" y="378"/>
                  </a:lnTo>
                  <a:lnTo>
                    <a:pt x="339" y="378"/>
                  </a:lnTo>
                  <a:lnTo>
                    <a:pt x="336" y="386"/>
                  </a:lnTo>
                  <a:lnTo>
                    <a:pt x="341" y="386"/>
                  </a:lnTo>
                  <a:lnTo>
                    <a:pt x="346" y="381"/>
                  </a:lnTo>
                  <a:lnTo>
                    <a:pt x="352" y="379"/>
                  </a:lnTo>
                  <a:lnTo>
                    <a:pt x="350" y="384"/>
                  </a:lnTo>
                  <a:lnTo>
                    <a:pt x="354" y="392"/>
                  </a:lnTo>
                  <a:lnTo>
                    <a:pt x="344" y="387"/>
                  </a:lnTo>
                  <a:lnTo>
                    <a:pt x="343" y="392"/>
                  </a:lnTo>
                  <a:lnTo>
                    <a:pt x="344" y="394"/>
                  </a:lnTo>
                  <a:lnTo>
                    <a:pt x="341" y="397"/>
                  </a:lnTo>
                  <a:lnTo>
                    <a:pt x="338" y="400"/>
                  </a:lnTo>
                  <a:lnTo>
                    <a:pt x="339" y="406"/>
                  </a:lnTo>
                  <a:lnTo>
                    <a:pt x="338" y="406"/>
                  </a:lnTo>
                  <a:lnTo>
                    <a:pt x="333" y="405"/>
                  </a:lnTo>
                  <a:lnTo>
                    <a:pt x="331" y="408"/>
                  </a:lnTo>
                  <a:lnTo>
                    <a:pt x="331" y="413"/>
                  </a:lnTo>
                  <a:lnTo>
                    <a:pt x="335" y="416"/>
                  </a:lnTo>
                  <a:lnTo>
                    <a:pt x="335" y="427"/>
                  </a:lnTo>
                  <a:lnTo>
                    <a:pt x="331" y="422"/>
                  </a:lnTo>
                  <a:lnTo>
                    <a:pt x="328" y="421"/>
                  </a:lnTo>
                  <a:lnTo>
                    <a:pt x="325" y="413"/>
                  </a:lnTo>
                  <a:lnTo>
                    <a:pt x="325" y="422"/>
                  </a:lnTo>
                  <a:lnTo>
                    <a:pt x="322" y="426"/>
                  </a:lnTo>
                  <a:lnTo>
                    <a:pt x="319" y="427"/>
                  </a:lnTo>
                  <a:lnTo>
                    <a:pt x="315" y="432"/>
                  </a:lnTo>
                  <a:lnTo>
                    <a:pt x="319" y="434"/>
                  </a:lnTo>
                  <a:lnTo>
                    <a:pt x="322" y="434"/>
                  </a:lnTo>
                  <a:lnTo>
                    <a:pt x="325" y="429"/>
                  </a:lnTo>
                  <a:lnTo>
                    <a:pt x="327" y="430"/>
                  </a:lnTo>
                  <a:lnTo>
                    <a:pt x="325" y="434"/>
                  </a:lnTo>
                  <a:lnTo>
                    <a:pt x="325" y="441"/>
                  </a:lnTo>
                  <a:lnTo>
                    <a:pt x="320" y="445"/>
                  </a:lnTo>
                  <a:lnTo>
                    <a:pt x="314" y="441"/>
                  </a:lnTo>
                  <a:lnTo>
                    <a:pt x="311" y="445"/>
                  </a:lnTo>
                  <a:lnTo>
                    <a:pt x="307" y="443"/>
                  </a:lnTo>
                  <a:lnTo>
                    <a:pt x="303" y="448"/>
                  </a:lnTo>
                  <a:lnTo>
                    <a:pt x="301" y="453"/>
                  </a:lnTo>
                  <a:lnTo>
                    <a:pt x="296" y="456"/>
                  </a:lnTo>
                  <a:lnTo>
                    <a:pt x="292" y="457"/>
                  </a:lnTo>
                  <a:lnTo>
                    <a:pt x="287" y="469"/>
                  </a:lnTo>
                  <a:lnTo>
                    <a:pt x="293" y="469"/>
                  </a:lnTo>
                  <a:lnTo>
                    <a:pt x="298" y="465"/>
                  </a:lnTo>
                  <a:lnTo>
                    <a:pt x="301" y="467"/>
                  </a:lnTo>
                  <a:lnTo>
                    <a:pt x="290" y="470"/>
                  </a:lnTo>
                  <a:lnTo>
                    <a:pt x="290" y="477"/>
                  </a:lnTo>
                  <a:lnTo>
                    <a:pt x="290" y="483"/>
                  </a:lnTo>
                  <a:lnTo>
                    <a:pt x="287" y="486"/>
                  </a:lnTo>
                  <a:lnTo>
                    <a:pt x="280" y="488"/>
                  </a:lnTo>
                  <a:lnTo>
                    <a:pt x="274" y="480"/>
                  </a:lnTo>
                  <a:lnTo>
                    <a:pt x="272" y="480"/>
                  </a:lnTo>
                  <a:lnTo>
                    <a:pt x="264" y="488"/>
                  </a:lnTo>
                  <a:lnTo>
                    <a:pt x="258" y="491"/>
                  </a:lnTo>
                  <a:lnTo>
                    <a:pt x="256" y="496"/>
                  </a:lnTo>
                  <a:lnTo>
                    <a:pt x="237" y="515"/>
                  </a:lnTo>
                  <a:lnTo>
                    <a:pt x="239" y="521"/>
                  </a:lnTo>
                  <a:lnTo>
                    <a:pt x="239" y="523"/>
                  </a:lnTo>
                  <a:lnTo>
                    <a:pt x="225" y="529"/>
                  </a:lnTo>
                  <a:lnTo>
                    <a:pt x="223" y="536"/>
                  </a:lnTo>
                  <a:lnTo>
                    <a:pt x="226" y="539"/>
                  </a:lnTo>
                  <a:lnTo>
                    <a:pt x="233" y="537"/>
                  </a:lnTo>
                  <a:lnTo>
                    <a:pt x="229" y="545"/>
                  </a:lnTo>
                  <a:lnTo>
                    <a:pt x="233" y="553"/>
                  </a:lnTo>
                  <a:lnTo>
                    <a:pt x="236" y="555"/>
                  </a:lnTo>
                  <a:lnTo>
                    <a:pt x="274" y="539"/>
                  </a:lnTo>
                  <a:lnTo>
                    <a:pt x="279" y="534"/>
                  </a:lnTo>
                  <a:lnTo>
                    <a:pt x="280" y="537"/>
                  </a:lnTo>
                  <a:lnTo>
                    <a:pt x="279" y="540"/>
                  </a:lnTo>
                  <a:lnTo>
                    <a:pt x="269" y="543"/>
                  </a:lnTo>
                  <a:lnTo>
                    <a:pt x="264" y="543"/>
                  </a:lnTo>
                  <a:lnTo>
                    <a:pt x="252" y="551"/>
                  </a:lnTo>
                  <a:lnTo>
                    <a:pt x="255" y="556"/>
                  </a:lnTo>
                  <a:lnTo>
                    <a:pt x="253" y="558"/>
                  </a:lnTo>
                  <a:lnTo>
                    <a:pt x="242" y="561"/>
                  </a:lnTo>
                  <a:lnTo>
                    <a:pt x="236" y="559"/>
                  </a:lnTo>
                  <a:lnTo>
                    <a:pt x="234" y="561"/>
                  </a:lnTo>
                  <a:lnTo>
                    <a:pt x="234" y="566"/>
                  </a:lnTo>
                  <a:lnTo>
                    <a:pt x="233" y="567"/>
                  </a:lnTo>
                  <a:lnTo>
                    <a:pt x="226" y="564"/>
                  </a:lnTo>
                  <a:lnTo>
                    <a:pt x="228" y="559"/>
                  </a:lnTo>
                  <a:lnTo>
                    <a:pt x="221" y="545"/>
                  </a:lnTo>
                  <a:lnTo>
                    <a:pt x="218" y="545"/>
                  </a:lnTo>
                  <a:lnTo>
                    <a:pt x="217" y="548"/>
                  </a:lnTo>
                  <a:lnTo>
                    <a:pt x="212" y="548"/>
                  </a:lnTo>
                  <a:lnTo>
                    <a:pt x="207" y="551"/>
                  </a:lnTo>
                  <a:lnTo>
                    <a:pt x="205" y="556"/>
                  </a:lnTo>
                  <a:lnTo>
                    <a:pt x="209" y="559"/>
                  </a:lnTo>
                  <a:lnTo>
                    <a:pt x="209" y="563"/>
                  </a:lnTo>
                  <a:lnTo>
                    <a:pt x="201" y="566"/>
                  </a:lnTo>
                  <a:lnTo>
                    <a:pt x="199" y="561"/>
                  </a:lnTo>
                  <a:lnTo>
                    <a:pt x="201" y="556"/>
                  </a:lnTo>
                  <a:lnTo>
                    <a:pt x="199" y="551"/>
                  </a:lnTo>
                  <a:lnTo>
                    <a:pt x="182" y="556"/>
                  </a:lnTo>
                  <a:lnTo>
                    <a:pt x="175" y="566"/>
                  </a:lnTo>
                  <a:lnTo>
                    <a:pt x="172" y="564"/>
                  </a:lnTo>
                  <a:lnTo>
                    <a:pt x="172" y="569"/>
                  </a:lnTo>
                  <a:lnTo>
                    <a:pt x="170" y="571"/>
                  </a:lnTo>
                  <a:lnTo>
                    <a:pt x="164" y="571"/>
                  </a:lnTo>
                  <a:lnTo>
                    <a:pt x="166" y="567"/>
                  </a:lnTo>
                  <a:lnTo>
                    <a:pt x="164" y="564"/>
                  </a:lnTo>
                  <a:lnTo>
                    <a:pt x="162" y="566"/>
                  </a:lnTo>
                  <a:lnTo>
                    <a:pt x="161" y="567"/>
                  </a:lnTo>
                  <a:lnTo>
                    <a:pt x="159" y="571"/>
                  </a:lnTo>
                  <a:lnTo>
                    <a:pt x="159" y="572"/>
                  </a:lnTo>
                  <a:lnTo>
                    <a:pt x="153" y="571"/>
                  </a:lnTo>
                  <a:lnTo>
                    <a:pt x="143" y="574"/>
                  </a:lnTo>
                  <a:lnTo>
                    <a:pt x="137" y="588"/>
                  </a:lnTo>
                  <a:lnTo>
                    <a:pt x="132" y="583"/>
                  </a:lnTo>
                  <a:lnTo>
                    <a:pt x="126" y="582"/>
                  </a:lnTo>
                  <a:lnTo>
                    <a:pt x="119" y="585"/>
                  </a:lnTo>
                  <a:lnTo>
                    <a:pt x="118" y="590"/>
                  </a:lnTo>
                  <a:lnTo>
                    <a:pt x="123" y="594"/>
                  </a:lnTo>
                  <a:lnTo>
                    <a:pt x="119" y="598"/>
                  </a:lnTo>
                  <a:lnTo>
                    <a:pt x="124" y="601"/>
                  </a:lnTo>
                  <a:lnTo>
                    <a:pt x="132" y="599"/>
                  </a:lnTo>
                  <a:lnTo>
                    <a:pt x="134" y="604"/>
                  </a:lnTo>
                  <a:lnTo>
                    <a:pt x="137" y="607"/>
                  </a:lnTo>
                  <a:lnTo>
                    <a:pt x="132" y="610"/>
                  </a:lnTo>
                  <a:lnTo>
                    <a:pt x="132" y="615"/>
                  </a:lnTo>
                  <a:lnTo>
                    <a:pt x="129" y="612"/>
                  </a:lnTo>
                  <a:lnTo>
                    <a:pt x="105" y="606"/>
                  </a:lnTo>
                  <a:lnTo>
                    <a:pt x="100" y="607"/>
                  </a:lnTo>
                  <a:lnTo>
                    <a:pt x="97" y="606"/>
                  </a:lnTo>
                  <a:lnTo>
                    <a:pt x="92" y="609"/>
                  </a:lnTo>
                  <a:lnTo>
                    <a:pt x="92" y="610"/>
                  </a:lnTo>
                  <a:lnTo>
                    <a:pt x="97" y="612"/>
                  </a:lnTo>
                  <a:lnTo>
                    <a:pt x="92" y="614"/>
                  </a:lnTo>
                  <a:lnTo>
                    <a:pt x="92" y="617"/>
                  </a:lnTo>
                  <a:lnTo>
                    <a:pt x="97" y="617"/>
                  </a:lnTo>
                  <a:lnTo>
                    <a:pt x="100" y="615"/>
                  </a:lnTo>
                  <a:lnTo>
                    <a:pt x="94" y="622"/>
                  </a:lnTo>
                  <a:lnTo>
                    <a:pt x="94" y="636"/>
                  </a:lnTo>
                  <a:lnTo>
                    <a:pt x="92" y="638"/>
                  </a:lnTo>
                  <a:lnTo>
                    <a:pt x="91" y="628"/>
                  </a:lnTo>
                  <a:lnTo>
                    <a:pt x="89" y="623"/>
                  </a:lnTo>
                  <a:lnTo>
                    <a:pt x="83" y="626"/>
                  </a:lnTo>
                  <a:lnTo>
                    <a:pt x="75" y="636"/>
                  </a:lnTo>
                  <a:lnTo>
                    <a:pt x="78" y="639"/>
                  </a:lnTo>
                  <a:lnTo>
                    <a:pt x="76" y="644"/>
                  </a:lnTo>
                  <a:lnTo>
                    <a:pt x="72" y="639"/>
                  </a:lnTo>
                  <a:lnTo>
                    <a:pt x="72" y="634"/>
                  </a:lnTo>
                  <a:lnTo>
                    <a:pt x="65" y="634"/>
                  </a:lnTo>
                  <a:lnTo>
                    <a:pt x="57" y="633"/>
                  </a:lnTo>
                  <a:lnTo>
                    <a:pt x="56" y="636"/>
                  </a:lnTo>
                  <a:lnTo>
                    <a:pt x="56" y="639"/>
                  </a:lnTo>
                  <a:lnTo>
                    <a:pt x="48" y="630"/>
                  </a:lnTo>
                  <a:lnTo>
                    <a:pt x="45" y="631"/>
                  </a:lnTo>
                  <a:lnTo>
                    <a:pt x="46" y="642"/>
                  </a:lnTo>
                  <a:lnTo>
                    <a:pt x="43" y="645"/>
                  </a:lnTo>
                  <a:lnTo>
                    <a:pt x="45" y="647"/>
                  </a:lnTo>
                  <a:lnTo>
                    <a:pt x="80" y="650"/>
                  </a:lnTo>
                  <a:lnTo>
                    <a:pt x="67" y="653"/>
                  </a:lnTo>
                  <a:lnTo>
                    <a:pt x="68" y="655"/>
                  </a:lnTo>
                  <a:lnTo>
                    <a:pt x="83" y="655"/>
                  </a:lnTo>
                  <a:lnTo>
                    <a:pt x="84" y="658"/>
                  </a:lnTo>
                  <a:lnTo>
                    <a:pt x="76" y="660"/>
                  </a:lnTo>
                  <a:lnTo>
                    <a:pt x="57" y="657"/>
                  </a:lnTo>
                  <a:lnTo>
                    <a:pt x="54" y="653"/>
                  </a:lnTo>
                  <a:lnTo>
                    <a:pt x="49" y="653"/>
                  </a:lnTo>
                  <a:lnTo>
                    <a:pt x="41" y="657"/>
                  </a:lnTo>
                  <a:lnTo>
                    <a:pt x="40" y="661"/>
                  </a:lnTo>
                  <a:lnTo>
                    <a:pt x="35" y="660"/>
                  </a:lnTo>
                  <a:lnTo>
                    <a:pt x="33" y="660"/>
                  </a:lnTo>
                  <a:lnTo>
                    <a:pt x="32" y="665"/>
                  </a:lnTo>
                  <a:lnTo>
                    <a:pt x="41" y="669"/>
                  </a:lnTo>
                  <a:lnTo>
                    <a:pt x="40" y="674"/>
                  </a:lnTo>
                  <a:lnTo>
                    <a:pt x="38" y="677"/>
                  </a:lnTo>
                  <a:lnTo>
                    <a:pt x="29" y="685"/>
                  </a:lnTo>
                  <a:lnTo>
                    <a:pt x="30" y="690"/>
                  </a:lnTo>
                  <a:lnTo>
                    <a:pt x="27" y="692"/>
                  </a:lnTo>
                  <a:lnTo>
                    <a:pt x="25" y="696"/>
                  </a:lnTo>
                  <a:lnTo>
                    <a:pt x="29" y="700"/>
                  </a:lnTo>
                  <a:lnTo>
                    <a:pt x="27" y="704"/>
                  </a:lnTo>
                  <a:lnTo>
                    <a:pt x="37" y="708"/>
                  </a:lnTo>
                  <a:lnTo>
                    <a:pt x="59" y="704"/>
                  </a:lnTo>
                  <a:lnTo>
                    <a:pt x="62" y="709"/>
                  </a:lnTo>
                  <a:lnTo>
                    <a:pt x="70" y="711"/>
                  </a:lnTo>
                  <a:lnTo>
                    <a:pt x="81" y="693"/>
                  </a:lnTo>
                  <a:lnTo>
                    <a:pt x="81" y="701"/>
                  </a:lnTo>
                  <a:lnTo>
                    <a:pt x="78" y="709"/>
                  </a:lnTo>
                  <a:lnTo>
                    <a:pt x="80" y="711"/>
                  </a:lnTo>
                  <a:lnTo>
                    <a:pt x="88" y="712"/>
                  </a:lnTo>
                  <a:lnTo>
                    <a:pt x="92" y="712"/>
                  </a:lnTo>
                  <a:lnTo>
                    <a:pt x="96" y="716"/>
                  </a:lnTo>
                  <a:lnTo>
                    <a:pt x="105" y="708"/>
                  </a:lnTo>
                  <a:lnTo>
                    <a:pt x="110" y="693"/>
                  </a:lnTo>
                  <a:lnTo>
                    <a:pt x="119" y="690"/>
                  </a:lnTo>
                  <a:lnTo>
                    <a:pt x="119" y="693"/>
                  </a:lnTo>
                  <a:lnTo>
                    <a:pt x="111" y="703"/>
                  </a:lnTo>
                  <a:lnTo>
                    <a:pt x="107" y="712"/>
                  </a:lnTo>
                  <a:lnTo>
                    <a:pt x="111" y="712"/>
                  </a:lnTo>
                  <a:lnTo>
                    <a:pt x="116" y="711"/>
                  </a:lnTo>
                  <a:lnTo>
                    <a:pt x="119" y="714"/>
                  </a:lnTo>
                  <a:lnTo>
                    <a:pt x="108" y="719"/>
                  </a:lnTo>
                  <a:lnTo>
                    <a:pt x="97" y="720"/>
                  </a:lnTo>
                  <a:lnTo>
                    <a:pt x="94" y="727"/>
                  </a:lnTo>
                  <a:lnTo>
                    <a:pt x="97" y="732"/>
                  </a:lnTo>
                  <a:lnTo>
                    <a:pt x="88" y="736"/>
                  </a:lnTo>
                  <a:lnTo>
                    <a:pt x="89" y="728"/>
                  </a:lnTo>
                  <a:lnTo>
                    <a:pt x="88" y="724"/>
                  </a:lnTo>
                  <a:lnTo>
                    <a:pt x="83" y="717"/>
                  </a:lnTo>
                  <a:lnTo>
                    <a:pt x="65" y="717"/>
                  </a:lnTo>
                  <a:lnTo>
                    <a:pt x="59" y="714"/>
                  </a:lnTo>
                  <a:lnTo>
                    <a:pt x="53" y="714"/>
                  </a:lnTo>
                  <a:lnTo>
                    <a:pt x="46" y="712"/>
                  </a:lnTo>
                  <a:lnTo>
                    <a:pt x="40" y="716"/>
                  </a:lnTo>
                  <a:lnTo>
                    <a:pt x="29" y="711"/>
                  </a:lnTo>
                  <a:lnTo>
                    <a:pt x="22" y="717"/>
                  </a:lnTo>
                  <a:lnTo>
                    <a:pt x="21" y="725"/>
                  </a:lnTo>
                  <a:lnTo>
                    <a:pt x="27" y="727"/>
                  </a:lnTo>
                  <a:lnTo>
                    <a:pt x="29" y="725"/>
                  </a:lnTo>
                  <a:lnTo>
                    <a:pt x="27" y="736"/>
                  </a:lnTo>
                  <a:lnTo>
                    <a:pt x="22" y="732"/>
                  </a:lnTo>
                  <a:lnTo>
                    <a:pt x="19" y="727"/>
                  </a:lnTo>
                  <a:lnTo>
                    <a:pt x="17" y="728"/>
                  </a:lnTo>
                  <a:lnTo>
                    <a:pt x="16" y="732"/>
                  </a:lnTo>
                  <a:lnTo>
                    <a:pt x="21" y="744"/>
                  </a:lnTo>
                  <a:lnTo>
                    <a:pt x="24" y="746"/>
                  </a:lnTo>
                  <a:lnTo>
                    <a:pt x="35" y="743"/>
                  </a:lnTo>
                  <a:lnTo>
                    <a:pt x="40" y="743"/>
                  </a:lnTo>
                  <a:lnTo>
                    <a:pt x="25" y="754"/>
                  </a:lnTo>
                  <a:lnTo>
                    <a:pt x="27" y="757"/>
                  </a:lnTo>
                  <a:lnTo>
                    <a:pt x="19" y="759"/>
                  </a:lnTo>
                  <a:lnTo>
                    <a:pt x="16" y="762"/>
                  </a:lnTo>
                  <a:lnTo>
                    <a:pt x="16" y="768"/>
                  </a:lnTo>
                  <a:lnTo>
                    <a:pt x="17" y="771"/>
                  </a:lnTo>
                  <a:lnTo>
                    <a:pt x="19" y="776"/>
                  </a:lnTo>
                  <a:lnTo>
                    <a:pt x="29" y="771"/>
                  </a:lnTo>
                  <a:lnTo>
                    <a:pt x="27" y="776"/>
                  </a:lnTo>
                  <a:lnTo>
                    <a:pt x="32" y="787"/>
                  </a:lnTo>
                  <a:lnTo>
                    <a:pt x="25" y="786"/>
                  </a:lnTo>
                  <a:lnTo>
                    <a:pt x="19" y="790"/>
                  </a:lnTo>
                  <a:lnTo>
                    <a:pt x="19" y="794"/>
                  </a:lnTo>
                  <a:lnTo>
                    <a:pt x="21" y="797"/>
                  </a:lnTo>
                  <a:lnTo>
                    <a:pt x="29" y="794"/>
                  </a:lnTo>
                  <a:lnTo>
                    <a:pt x="35" y="787"/>
                  </a:lnTo>
                  <a:lnTo>
                    <a:pt x="37" y="779"/>
                  </a:lnTo>
                  <a:lnTo>
                    <a:pt x="43" y="776"/>
                  </a:lnTo>
                  <a:lnTo>
                    <a:pt x="62" y="757"/>
                  </a:lnTo>
                  <a:lnTo>
                    <a:pt x="68" y="752"/>
                  </a:lnTo>
                  <a:lnTo>
                    <a:pt x="72" y="757"/>
                  </a:lnTo>
                  <a:lnTo>
                    <a:pt x="72" y="759"/>
                  </a:lnTo>
                  <a:lnTo>
                    <a:pt x="80" y="759"/>
                  </a:lnTo>
                  <a:lnTo>
                    <a:pt x="86" y="760"/>
                  </a:lnTo>
                  <a:lnTo>
                    <a:pt x="75" y="763"/>
                  </a:lnTo>
                  <a:lnTo>
                    <a:pt x="68" y="775"/>
                  </a:lnTo>
                  <a:lnTo>
                    <a:pt x="70" y="767"/>
                  </a:lnTo>
                  <a:lnTo>
                    <a:pt x="67" y="765"/>
                  </a:lnTo>
                  <a:lnTo>
                    <a:pt x="51" y="779"/>
                  </a:lnTo>
                  <a:lnTo>
                    <a:pt x="54" y="784"/>
                  </a:lnTo>
                  <a:lnTo>
                    <a:pt x="54" y="786"/>
                  </a:lnTo>
                  <a:lnTo>
                    <a:pt x="46" y="789"/>
                  </a:lnTo>
                  <a:lnTo>
                    <a:pt x="29" y="803"/>
                  </a:lnTo>
                  <a:lnTo>
                    <a:pt x="32" y="808"/>
                  </a:lnTo>
                  <a:lnTo>
                    <a:pt x="46" y="810"/>
                  </a:lnTo>
                  <a:lnTo>
                    <a:pt x="51" y="808"/>
                  </a:lnTo>
                  <a:lnTo>
                    <a:pt x="51" y="810"/>
                  </a:lnTo>
                  <a:lnTo>
                    <a:pt x="37" y="813"/>
                  </a:lnTo>
                  <a:lnTo>
                    <a:pt x="32" y="816"/>
                  </a:lnTo>
                  <a:lnTo>
                    <a:pt x="30" y="819"/>
                  </a:lnTo>
                  <a:lnTo>
                    <a:pt x="24" y="818"/>
                  </a:lnTo>
                  <a:lnTo>
                    <a:pt x="19" y="819"/>
                  </a:lnTo>
                  <a:lnTo>
                    <a:pt x="16" y="816"/>
                  </a:lnTo>
                  <a:lnTo>
                    <a:pt x="3" y="829"/>
                  </a:lnTo>
                  <a:lnTo>
                    <a:pt x="3" y="834"/>
                  </a:lnTo>
                  <a:lnTo>
                    <a:pt x="5" y="837"/>
                  </a:lnTo>
                  <a:lnTo>
                    <a:pt x="5" y="840"/>
                  </a:lnTo>
                  <a:lnTo>
                    <a:pt x="11" y="840"/>
                  </a:lnTo>
                  <a:lnTo>
                    <a:pt x="16" y="834"/>
                  </a:lnTo>
                  <a:lnTo>
                    <a:pt x="16" y="841"/>
                  </a:lnTo>
                  <a:lnTo>
                    <a:pt x="21" y="841"/>
                  </a:lnTo>
                  <a:lnTo>
                    <a:pt x="22" y="838"/>
                  </a:lnTo>
                  <a:lnTo>
                    <a:pt x="22" y="834"/>
                  </a:lnTo>
                  <a:lnTo>
                    <a:pt x="27" y="837"/>
                  </a:lnTo>
                  <a:lnTo>
                    <a:pt x="38" y="834"/>
                  </a:lnTo>
                  <a:lnTo>
                    <a:pt x="43" y="830"/>
                  </a:lnTo>
                  <a:lnTo>
                    <a:pt x="46" y="834"/>
                  </a:lnTo>
                  <a:lnTo>
                    <a:pt x="33" y="843"/>
                  </a:lnTo>
                  <a:lnTo>
                    <a:pt x="38" y="845"/>
                  </a:lnTo>
                  <a:lnTo>
                    <a:pt x="37" y="851"/>
                  </a:lnTo>
                  <a:lnTo>
                    <a:pt x="29" y="861"/>
                  </a:lnTo>
                  <a:lnTo>
                    <a:pt x="22" y="864"/>
                  </a:lnTo>
                  <a:lnTo>
                    <a:pt x="22" y="869"/>
                  </a:lnTo>
                  <a:lnTo>
                    <a:pt x="22" y="872"/>
                  </a:lnTo>
                  <a:lnTo>
                    <a:pt x="17" y="870"/>
                  </a:lnTo>
                  <a:lnTo>
                    <a:pt x="14" y="872"/>
                  </a:lnTo>
                  <a:lnTo>
                    <a:pt x="13" y="865"/>
                  </a:lnTo>
                  <a:lnTo>
                    <a:pt x="11" y="865"/>
                  </a:lnTo>
                  <a:lnTo>
                    <a:pt x="0" y="886"/>
                  </a:lnTo>
                  <a:lnTo>
                    <a:pt x="27" y="924"/>
                  </a:lnTo>
                  <a:lnTo>
                    <a:pt x="37" y="928"/>
                  </a:lnTo>
                  <a:lnTo>
                    <a:pt x="43" y="920"/>
                  </a:lnTo>
                  <a:lnTo>
                    <a:pt x="37" y="942"/>
                  </a:lnTo>
                  <a:lnTo>
                    <a:pt x="41" y="939"/>
                  </a:lnTo>
                  <a:lnTo>
                    <a:pt x="48" y="943"/>
                  </a:lnTo>
                  <a:lnTo>
                    <a:pt x="53" y="937"/>
                  </a:lnTo>
                  <a:lnTo>
                    <a:pt x="62" y="940"/>
                  </a:lnTo>
                  <a:lnTo>
                    <a:pt x="56" y="945"/>
                  </a:lnTo>
                  <a:lnTo>
                    <a:pt x="67" y="951"/>
                  </a:lnTo>
                  <a:lnTo>
                    <a:pt x="76" y="950"/>
                  </a:lnTo>
                  <a:lnTo>
                    <a:pt x="86" y="945"/>
                  </a:lnTo>
                  <a:lnTo>
                    <a:pt x="92" y="936"/>
                  </a:lnTo>
                  <a:lnTo>
                    <a:pt x="96" y="943"/>
                  </a:lnTo>
                  <a:lnTo>
                    <a:pt x="111" y="937"/>
                  </a:lnTo>
                  <a:lnTo>
                    <a:pt x="129" y="920"/>
                  </a:lnTo>
                  <a:lnTo>
                    <a:pt x="139" y="916"/>
                  </a:lnTo>
                  <a:lnTo>
                    <a:pt x="142" y="910"/>
                  </a:lnTo>
                  <a:lnTo>
                    <a:pt x="147" y="907"/>
                  </a:lnTo>
                  <a:lnTo>
                    <a:pt x="150" y="902"/>
                  </a:lnTo>
                  <a:lnTo>
                    <a:pt x="162" y="891"/>
                  </a:lnTo>
                  <a:lnTo>
                    <a:pt x="162" y="886"/>
                  </a:lnTo>
                  <a:lnTo>
                    <a:pt x="170" y="892"/>
                  </a:lnTo>
                  <a:lnTo>
                    <a:pt x="180" y="894"/>
                  </a:lnTo>
                  <a:lnTo>
                    <a:pt x="185" y="891"/>
                  </a:lnTo>
                  <a:lnTo>
                    <a:pt x="191" y="878"/>
                  </a:lnTo>
                  <a:lnTo>
                    <a:pt x="196" y="875"/>
                  </a:lnTo>
                  <a:lnTo>
                    <a:pt x="198" y="867"/>
                  </a:lnTo>
                  <a:lnTo>
                    <a:pt x="193" y="861"/>
                  </a:lnTo>
                  <a:lnTo>
                    <a:pt x="191" y="856"/>
                  </a:lnTo>
                  <a:lnTo>
                    <a:pt x="193" y="854"/>
                  </a:lnTo>
                  <a:lnTo>
                    <a:pt x="194" y="851"/>
                  </a:lnTo>
                  <a:lnTo>
                    <a:pt x="194" y="841"/>
                  </a:lnTo>
                  <a:lnTo>
                    <a:pt x="198" y="845"/>
                  </a:lnTo>
                  <a:lnTo>
                    <a:pt x="199" y="851"/>
                  </a:lnTo>
                  <a:lnTo>
                    <a:pt x="198" y="856"/>
                  </a:lnTo>
                  <a:lnTo>
                    <a:pt x="202" y="856"/>
                  </a:lnTo>
                  <a:lnTo>
                    <a:pt x="204" y="851"/>
                  </a:lnTo>
                  <a:lnTo>
                    <a:pt x="202" y="845"/>
                  </a:lnTo>
                  <a:lnTo>
                    <a:pt x="202" y="834"/>
                  </a:lnTo>
                  <a:lnTo>
                    <a:pt x="204" y="832"/>
                  </a:lnTo>
                  <a:lnTo>
                    <a:pt x="205" y="834"/>
                  </a:lnTo>
                  <a:lnTo>
                    <a:pt x="210" y="830"/>
                  </a:lnTo>
                  <a:lnTo>
                    <a:pt x="213" y="834"/>
                  </a:lnTo>
                  <a:lnTo>
                    <a:pt x="213" y="838"/>
                  </a:lnTo>
                  <a:lnTo>
                    <a:pt x="207" y="840"/>
                  </a:lnTo>
                  <a:lnTo>
                    <a:pt x="207" y="881"/>
                  </a:lnTo>
                  <a:lnTo>
                    <a:pt x="212" y="880"/>
                  </a:lnTo>
                  <a:lnTo>
                    <a:pt x="218" y="888"/>
                  </a:lnTo>
                  <a:lnTo>
                    <a:pt x="223" y="888"/>
                  </a:lnTo>
                  <a:lnTo>
                    <a:pt x="226" y="896"/>
                  </a:lnTo>
                  <a:lnTo>
                    <a:pt x="225" y="912"/>
                  </a:lnTo>
                  <a:lnTo>
                    <a:pt x="228" y="902"/>
                  </a:lnTo>
                  <a:lnTo>
                    <a:pt x="229" y="908"/>
                  </a:lnTo>
                  <a:lnTo>
                    <a:pt x="236" y="905"/>
                  </a:lnTo>
                  <a:lnTo>
                    <a:pt x="245" y="880"/>
                  </a:lnTo>
                  <a:lnTo>
                    <a:pt x="244" y="859"/>
                  </a:lnTo>
                  <a:lnTo>
                    <a:pt x="253" y="846"/>
                  </a:lnTo>
                  <a:lnTo>
                    <a:pt x="255" y="837"/>
                  </a:lnTo>
                  <a:lnTo>
                    <a:pt x="274" y="832"/>
                  </a:lnTo>
                  <a:lnTo>
                    <a:pt x="280" y="824"/>
                  </a:lnTo>
                  <a:lnTo>
                    <a:pt x="282" y="814"/>
                  </a:lnTo>
                  <a:lnTo>
                    <a:pt x="279" y="808"/>
                  </a:lnTo>
                  <a:lnTo>
                    <a:pt x="287" y="789"/>
                  </a:lnTo>
                  <a:lnTo>
                    <a:pt x="284" y="765"/>
                  </a:lnTo>
                  <a:lnTo>
                    <a:pt x="277" y="757"/>
                  </a:lnTo>
                  <a:lnTo>
                    <a:pt x="280" y="752"/>
                  </a:lnTo>
                  <a:lnTo>
                    <a:pt x="290" y="749"/>
                  </a:lnTo>
                  <a:lnTo>
                    <a:pt x="298" y="743"/>
                  </a:lnTo>
                  <a:lnTo>
                    <a:pt x="304" y="732"/>
                  </a:lnTo>
                  <a:lnTo>
                    <a:pt x="303" y="717"/>
                  </a:lnTo>
                  <a:lnTo>
                    <a:pt x="290" y="706"/>
                  </a:lnTo>
                  <a:lnTo>
                    <a:pt x="285" y="695"/>
                  </a:lnTo>
                  <a:lnTo>
                    <a:pt x="292" y="655"/>
                  </a:lnTo>
                  <a:lnTo>
                    <a:pt x="290" y="645"/>
                  </a:lnTo>
                  <a:lnTo>
                    <a:pt x="287" y="642"/>
                  </a:lnTo>
                  <a:lnTo>
                    <a:pt x="296" y="604"/>
                  </a:lnTo>
                  <a:lnTo>
                    <a:pt x="301" y="598"/>
                  </a:lnTo>
                  <a:lnTo>
                    <a:pt x="299" y="594"/>
                  </a:lnTo>
                  <a:lnTo>
                    <a:pt x="296" y="585"/>
                  </a:lnTo>
                  <a:lnTo>
                    <a:pt x="295" y="574"/>
                  </a:lnTo>
                  <a:lnTo>
                    <a:pt x="304" y="555"/>
                  </a:lnTo>
                  <a:lnTo>
                    <a:pt x="322" y="537"/>
                  </a:lnTo>
                  <a:lnTo>
                    <a:pt x="333" y="531"/>
                  </a:lnTo>
                  <a:lnTo>
                    <a:pt x="346" y="529"/>
                  </a:lnTo>
                  <a:lnTo>
                    <a:pt x="365" y="534"/>
                  </a:lnTo>
                  <a:lnTo>
                    <a:pt x="371" y="528"/>
                  </a:lnTo>
                  <a:lnTo>
                    <a:pt x="374" y="508"/>
                  </a:lnTo>
                  <a:lnTo>
                    <a:pt x="363" y="491"/>
                  </a:lnTo>
                  <a:lnTo>
                    <a:pt x="363" y="485"/>
                  </a:lnTo>
                  <a:lnTo>
                    <a:pt x="389" y="448"/>
                  </a:lnTo>
                  <a:lnTo>
                    <a:pt x="400" y="383"/>
                  </a:lnTo>
                  <a:lnTo>
                    <a:pt x="403" y="379"/>
                  </a:lnTo>
                  <a:lnTo>
                    <a:pt x="409" y="381"/>
                  </a:lnTo>
                  <a:lnTo>
                    <a:pt x="421" y="373"/>
                  </a:lnTo>
                  <a:lnTo>
                    <a:pt x="430" y="347"/>
                  </a:lnTo>
                  <a:lnTo>
                    <a:pt x="460" y="306"/>
                  </a:lnTo>
                  <a:lnTo>
                    <a:pt x="460" y="300"/>
                  </a:lnTo>
                  <a:lnTo>
                    <a:pt x="454" y="287"/>
                  </a:lnTo>
                  <a:lnTo>
                    <a:pt x="456" y="281"/>
                  </a:lnTo>
                  <a:lnTo>
                    <a:pt x="467" y="266"/>
                  </a:lnTo>
                  <a:lnTo>
                    <a:pt x="472" y="250"/>
                  </a:lnTo>
                  <a:lnTo>
                    <a:pt x="486" y="236"/>
                  </a:lnTo>
                  <a:lnTo>
                    <a:pt x="492" y="234"/>
                  </a:lnTo>
                  <a:lnTo>
                    <a:pt x="499" y="238"/>
                  </a:lnTo>
                  <a:lnTo>
                    <a:pt x="503" y="245"/>
                  </a:lnTo>
                  <a:lnTo>
                    <a:pt x="507" y="245"/>
                  </a:lnTo>
                  <a:lnTo>
                    <a:pt x="511" y="238"/>
                  </a:lnTo>
                  <a:lnTo>
                    <a:pt x="516" y="222"/>
                  </a:lnTo>
                  <a:lnTo>
                    <a:pt x="515" y="210"/>
                  </a:lnTo>
                  <a:lnTo>
                    <a:pt x="518" y="206"/>
                  </a:lnTo>
                  <a:lnTo>
                    <a:pt x="521" y="202"/>
                  </a:lnTo>
                  <a:lnTo>
                    <a:pt x="524" y="202"/>
                  </a:lnTo>
                  <a:lnTo>
                    <a:pt x="562" y="212"/>
                  </a:lnTo>
                  <a:lnTo>
                    <a:pt x="567" y="210"/>
                  </a:lnTo>
                  <a:lnTo>
                    <a:pt x="570" y="207"/>
                  </a:lnTo>
                  <a:lnTo>
                    <a:pt x="566" y="202"/>
                  </a:lnTo>
                  <a:lnTo>
                    <a:pt x="566" y="198"/>
                  </a:lnTo>
                  <a:lnTo>
                    <a:pt x="569" y="191"/>
                  </a:lnTo>
                  <a:lnTo>
                    <a:pt x="570" y="183"/>
                  </a:lnTo>
                  <a:lnTo>
                    <a:pt x="572" y="182"/>
                  </a:lnTo>
                  <a:lnTo>
                    <a:pt x="574" y="177"/>
                  </a:lnTo>
                  <a:lnTo>
                    <a:pt x="572" y="172"/>
                  </a:lnTo>
                  <a:lnTo>
                    <a:pt x="570" y="169"/>
                  </a:lnTo>
                  <a:lnTo>
                    <a:pt x="569" y="164"/>
                  </a:lnTo>
                  <a:lnTo>
                    <a:pt x="572" y="163"/>
                  </a:lnTo>
                  <a:lnTo>
                    <a:pt x="583" y="163"/>
                  </a:lnTo>
                  <a:lnTo>
                    <a:pt x="585" y="159"/>
                  </a:lnTo>
                  <a:lnTo>
                    <a:pt x="589" y="158"/>
                  </a:lnTo>
                  <a:lnTo>
                    <a:pt x="593" y="159"/>
                  </a:lnTo>
                  <a:lnTo>
                    <a:pt x="597" y="158"/>
                  </a:lnTo>
                  <a:lnTo>
                    <a:pt x="596" y="147"/>
                  </a:lnTo>
                  <a:lnTo>
                    <a:pt x="602" y="142"/>
                  </a:lnTo>
                  <a:lnTo>
                    <a:pt x="609" y="145"/>
                  </a:lnTo>
                  <a:lnTo>
                    <a:pt x="631" y="172"/>
                  </a:lnTo>
                  <a:lnTo>
                    <a:pt x="634" y="182"/>
                  </a:lnTo>
                  <a:lnTo>
                    <a:pt x="636" y="185"/>
                  </a:lnTo>
                  <a:lnTo>
                    <a:pt x="650" y="187"/>
                  </a:lnTo>
                  <a:lnTo>
                    <a:pt x="658" y="190"/>
                  </a:lnTo>
                  <a:lnTo>
                    <a:pt x="663" y="190"/>
                  </a:lnTo>
                  <a:lnTo>
                    <a:pt x="671" y="185"/>
                  </a:lnTo>
                  <a:lnTo>
                    <a:pt x="679" y="174"/>
                  </a:lnTo>
                  <a:lnTo>
                    <a:pt x="683" y="177"/>
                  </a:lnTo>
                  <a:lnTo>
                    <a:pt x="691" y="188"/>
                  </a:lnTo>
                  <a:lnTo>
                    <a:pt x="696" y="188"/>
                  </a:lnTo>
                  <a:lnTo>
                    <a:pt x="711" y="180"/>
                  </a:lnTo>
                  <a:lnTo>
                    <a:pt x="714" y="172"/>
                  </a:lnTo>
                  <a:lnTo>
                    <a:pt x="725" y="161"/>
                  </a:lnTo>
                  <a:lnTo>
                    <a:pt x="723" y="118"/>
                  </a:lnTo>
                  <a:lnTo>
                    <a:pt x="728" y="102"/>
                  </a:lnTo>
                  <a:lnTo>
                    <a:pt x="733" y="96"/>
                  </a:lnTo>
                  <a:lnTo>
                    <a:pt x="739" y="91"/>
                  </a:lnTo>
                  <a:lnTo>
                    <a:pt x="750" y="89"/>
                  </a:lnTo>
                  <a:lnTo>
                    <a:pt x="779" y="75"/>
                  </a:lnTo>
                  <a:lnTo>
                    <a:pt x="782" y="77"/>
                  </a:lnTo>
                  <a:lnTo>
                    <a:pt x="787" y="86"/>
                  </a:lnTo>
                  <a:lnTo>
                    <a:pt x="793" y="89"/>
                  </a:lnTo>
                  <a:lnTo>
                    <a:pt x="801" y="91"/>
                  </a:lnTo>
                  <a:lnTo>
                    <a:pt x="813" y="99"/>
                  </a:lnTo>
                  <a:lnTo>
                    <a:pt x="819" y="120"/>
                  </a:lnTo>
                  <a:lnTo>
                    <a:pt x="811" y="132"/>
                  </a:lnTo>
                  <a:lnTo>
                    <a:pt x="809" y="139"/>
                  </a:lnTo>
                  <a:lnTo>
                    <a:pt x="811" y="143"/>
                  </a:lnTo>
                  <a:lnTo>
                    <a:pt x="817" y="147"/>
                  </a:lnTo>
                  <a:lnTo>
                    <a:pt x="822" y="140"/>
                  </a:lnTo>
                  <a:lnTo>
                    <a:pt x="822" y="139"/>
                  </a:lnTo>
                  <a:lnTo>
                    <a:pt x="822" y="134"/>
                  </a:lnTo>
                  <a:lnTo>
                    <a:pt x="822" y="131"/>
                  </a:lnTo>
                  <a:lnTo>
                    <a:pt x="836" y="120"/>
                  </a:lnTo>
                  <a:lnTo>
                    <a:pt x="840" y="116"/>
                  </a:lnTo>
                  <a:lnTo>
                    <a:pt x="840" y="100"/>
                  </a:lnTo>
                  <a:lnTo>
                    <a:pt x="852" y="107"/>
                  </a:lnTo>
                  <a:lnTo>
                    <a:pt x="857" y="104"/>
                  </a:lnTo>
                  <a:lnTo>
                    <a:pt x="859" y="94"/>
                  </a:lnTo>
                  <a:lnTo>
                    <a:pt x="859" y="89"/>
                  </a:lnTo>
                  <a:lnTo>
                    <a:pt x="857" y="88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79" name="Freeform 656">
              <a:extLst>
                <a:ext uri="{FF2B5EF4-FFF2-40B4-BE49-F238E27FC236}">
                  <a16:creationId xmlns:a16="http://schemas.microsoft.com/office/drawing/2014/main" id="{C52E7F4C-097A-6068-E70E-AF08559FB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" y="2382"/>
              <a:ext cx="886" cy="591"/>
            </a:xfrm>
            <a:custGeom>
              <a:avLst/>
              <a:gdLst>
                <a:gd name="T0" fmla="*/ 126 w 886"/>
                <a:gd name="T1" fmla="*/ 382 h 591"/>
                <a:gd name="T2" fmla="*/ 19 w 886"/>
                <a:gd name="T3" fmla="*/ 304 h 591"/>
                <a:gd name="T4" fmla="*/ 89 w 886"/>
                <a:gd name="T5" fmla="*/ 188 h 591"/>
                <a:gd name="T6" fmla="*/ 71 w 886"/>
                <a:gd name="T7" fmla="*/ 110 h 591"/>
                <a:gd name="T8" fmla="*/ 145 w 886"/>
                <a:gd name="T9" fmla="*/ 83 h 591"/>
                <a:gd name="T10" fmla="*/ 226 w 886"/>
                <a:gd name="T11" fmla="*/ 94 h 591"/>
                <a:gd name="T12" fmla="*/ 259 w 886"/>
                <a:gd name="T13" fmla="*/ 110 h 591"/>
                <a:gd name="T14" fmla="*/ 298 w 886"/>
                <a:gd name="T15" fmla="*/ 102 h 591"/>
                <a:gd name="T16" fmla="*/ 342 w 886"/>
                <a:gd name="T17" fmla="*/ 110 h 591"/>
                <a:gd name="T18" fmla="*/ 398 w 886"/>
                <a:gd name="T19" fmla="*/ 97 h 591"/>
                <a:gd name="T20" fmla="*/ 414 w 886"/>
                <a:gd name="T21" fmla="*/ 40 h 591"/>
                <a:gd name="T22" fmla="*/ 455 w 886"/>
                <a:gd name="T23" fmla="*/ 36 h 591"/>
                <a:gd name="T24" fmla="*/ 503 w 886"/>
                <a:gd name="T25" fmla="*/ 6 h 591"/>
                <a:gd name="T26" fmla="*/ 565 w 886"/>
                <a:gd name="T27" fmla="*/ 32 h 591"/>
                <a:gd name="T28" fmla="*/ 594 w 886"/>
                <a:gd name="T29" fmla="*/ 76 h 591"/>
                <a:gd name="T30" fmla="*/ 631 w 886"/>
                <a:gd name="T31" fmla="*/ 115 h 591"/>
                <a:gd name="T32" fmla="*/ 678 w 886"/>
                <a:gd name="T33" fmla="*/ 126 h 591"/>
                <a:gd name="T34" fmla="*/ 769 w 886"/>
                <a:gd name="T35" fmla="*/ 131 h 591"/>
                <a:gd name="T36" fmla="*/ 803 w 886"/>
                <a:gd name="T37" fmla="*/ 131 h 591"/>
                <a:gd name="T38" fmla="*/ 871 w 886"/>
                <a:gd name="T39" fmla="*/ 135 h 591"/>
                <a:gd name="T40" fmla="*/ 874 w 886"/>
                <a:gd name="T41" fmla="*/ 185 h 591"/>
                <a:gd name="T42" fmla="*/ 878 w 886"/>
                <a:gd name="T43" fmla="*/ 223 h 591"/>
                <a:gd name="T44" fmla="*/ 858 w 886"/>
                <a:gd name="T45" fmla="*/ 277 h 591"/>
                <a:gd name="T46" fmla="*/ 793 w 886"/>
                <a:gd name="T47" fmla="*/ 354 h 591"/>
                <a:gd name="T48" fmla="*/ 733 w 886"/>
                <a:gd name="T49" fmla="*/ 400 h 591"/>
                <a:gd name="T50" fmla="*/ 698 w 886"/>
                <a:gd name="T51" fmla="*/ 425 h 591"/>
                <a:gd name="T52" fmla="*/ 685 w 886"/>
                <a:gd name="T53" fmla="*/ 424 h 591"/>
                <a:gd name="T54" fmla="*/ 674 w 886"/>
                <a:gd name="T55" fmla="*/ 470 h 591"/>
                <a:gd name="T56" fmla="*/ 655 w 886"/>
                <a:gd name="T57" fmla="*/ 465 h 591"/>
                <a:gd name="T58" fmla="*/ 632 w 886"/>
                <a:gd name="T59" fmla="*/ 444 h 591"/>
                <a:gd name="T60" fmla="*/ 627 w 886"/>
                <a:gd name="T61" fmla="*/ 464 h 591"/>
                <a:gd name="T62" fmla="*/ 640 w 886"/>
                <a:gd name="T63" fmla="*/ 468 h 591"/>
                <a:gd name="T64" fmla="*/ 666 w 886"/>
                <a:gd name="T65" fmla="*/ 480 h 591"/>
                <a:gd name="T66" fmla="*/ 696 w 886"/>
                <a:gd name="T67" fmla="*/ 507 h 591"/>
                <a:gd name="T68" fmla="*/ 742 w 886"/>
                <a:gd name="T69" fmla="*/ 495 h 591"/>
                <a:gd name="T70" fmla="*/ 771 w 886"/>
                <a:gd name="T71" fmla="*/ 515 h 591"/>
                <a:gd name="T72" fmla="*/ 674 w 886"/>
                <a:gd name="T73" fmla="*/ 558 h 591"/>
                <a:gd name="T74" fmla="*/ 661 w 886"/>
                <a:gd name="T75" fmla="*/ 580 h 591"/>
                <a:gd name="T76" fmla="*/ 612 w 886"/>
                <a:gd name="T77" fmla="*/ 538 h 591"/>
                <a:gd name="T78" fmla="*/ 564 w 886"/>
                <a:gd name="T79" fmla="*/ 523 h 591"/>
                <a:gd name="T80" fmla="*/ 612 w 886"/>
                <a:gd name="T81" fmla="*/ 470 h 591"/>
                <a:gd name="T82" fmla="*/ 581 w 886"/>
                <a:gd name="T83" fmla="*/ 472 h 591"/>
                <a:gd name="T84" fmla="*/ 513 w 886"/>
                <a:gd name="T85" fmla="*/ 472 h 591"/>
                <a:gd name="T86" fmla="*/ 532 w 886"/>
                <a:gd name="T87" fmla="*/ 451 h 591"/>
                <a:gd name="T88" fmla="*/ 495 w 886"/>
                <a:gd name="T89" fmla="*/ 446 h 591"/>
                <a:gd name="T90" fmla="*/ 443 w 886"/>
                <a:gd name="T91" fmla="*/ 487 h 591"/>
                <a:gd name="T92" fmla="*/ 441 w 886"/>
                <a:gd name="T93" fmla="*/ 499 h 591"/>
                <a:gd name="T94" fmla="*/ 408 w 886"/>
                <a:gd name="T95" fmla="*/ 532 h 591"/>
                <a:gd name="T96" fmla="*/ 393 w 886"/>
                <a:gd name="T97" fmla="*/ 551 h 591"/>
                <a:gd name="T98" fmla="*/ 330 w 886"/>
                <a:gd name="T99" fmla="*/ 554 h 591"/>
                <a:gd name="T100" fmla="*/ 352 w 886"/>
                <a:gd name="T101" fmla="*/ 518 h 591"/>
                <a:gd name="T102" fmla="*/ 377 w 886"/>
                <a:gd name="T103" fmla="*/ 480 h 591"/>
                <a:gd name="T104" fmla="*/ 411 w 886"/>
                <a:gd name="T105" fmla="*/ 451 h 591"/>
                <a:gd name="T106" fmla="*/ 379 w 886"/>
                <a:gd name="T107" fmla="*/ 405 h 591"/>
                <a:gd name="T108" fmla="*/ 349 w 886"/>
                <a:gd name="T109" fmla="*/ 360 h 591"/>
                <a:gd name="T110" fmla="*/ 266 w 886"/>
                <a:gd name="T111" fmla="*/ 334 h 59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86"/>
                <a:gd name="T169" fmla="*/ 0 h 591"/>
                <a:gd name="T170" fmla="*/ 886 w 886"/>
                <a:gd name="T171" fmla="*/ 591 h 59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86" h="591">
                  <a:moveTo>
                    <a:pt x="228" y="355"/>
                  </a:moveTo>
                  <a:lnTo>
                    <a:pt x="221" y="355"/>
                  </a:lnTo>
                  <a:lnTo>
                    <a:pt x="191" y="378"/>
                  </a:lnTo>
                  <a:lnTo>
                    <a:pt x="161" y="384"/>
                  </a:lnTo>
                  <a:lnTo>
                    <a:pt x="146" y="395"/>
                  </a:lnTo>
                  <a:lnTo>
                    <a:pt x="126" y="382"/>
                  </a:lnTo>
                  <a:lnTo>
                    <a:pt x="44" y="387"/>
                  </a:lnTo>
                  <a:lnTo>
                    <a:pt x="38" y="390"/>
                  </a:lnTo>
                  <a:lnTo>
                    <a:pt x="33" y="381"/>
                  </a:lnTo>
                  <a:lnTo>
                    <a:pt x="0" y="358"/>
                  </a:lnTo>
                  <a:lnTo>
                    <a:pt x="16" y="304"/>
                  </a:lnTo>
                  <a:lnTo>
                    <a:pt x="19" y="304"/>
                  </a:lnTo>
                  <a:lnTo>
                    <a:pt x="28" y="303"/>
                  </a:lnTo>
                  <a:lnTo>
                    <a:pt x="27" y="291"/>
                  </a:lnTo>
                  <a:lnTo>
                    <a:pt x="27" y="279"/>
                  </a:lnTo>
                  <a:lnTo>
                    <a:pt x="54" y="226"/>
                  </a:lnTo>
                  <a:lnTo>
                    <a:pt x="86" y="201"/>
                  </a:lnTo>
                  <a:lnTo>
                    <a:pt x="89" y="188"/>
                  </a:lnTo>
                  <a:lnTo>
                    <a:pt x="84" y="175"/>
                  </a:lnTo>
                  <a:lnTo>
                    <a:pt x="84" y="166"/>
                  </a:lnTo>
                  <a:lnTo>
                    <a:pt x="73" y="153"/>
                  </a:lnTo>
                  <a:lnTo>
                    <a:pt x="59" y="116"/>
                  </a:lnTo>
                  <a:lnTo>
                    <a:pt x="63" y="111"/>
                  </a:lnTo>
                  <a:lnTo>
                    <a:pt x="71" y="110"/>
                  </a:lnTo>
                  <a:lnTo>
                    <a:pt x="78" y="110"/>
                  </a:lnTo>
                  <a:lnTo>
                    <a:pt x="91" y="103"/>
                  </a:lnTo>
                  <a:lnTo>
                    <a:pt x="95" y="99"/>
                  </a:lnTo>
                  <a:lnTo>
                    <a:pt x="97" y="91"/>
                  </a:lnTo>
                  <a:lnTo>
                    <a:pt x="138" y="81"/>
                  </a:lnTo>
                  <a:lnTo>
                    <a:pt x="145" y="83"/>
                  </a:lnTo>
                  <a:lnTo>
                    <a:pt x="165" y="80"/>
                  </a:lnTo>
                  <a:lnTo>
                    <a:pt x="192" y="89"/>
                  </a:lnTo>
                  <a:lnTo>
                    <a:pt x="207" y="87"/>
                  </a:lnTo>
                  <a:lnTo>
                    <a:pt x="212" y="91"/>
                  </a:lnTo>
                  <a:lnTo>
                    <a:pt x="220" y="92"/>
                  </a:lnTo>
                  <a:lnTo>
                    <a:pt x="226" y="94"/>
                  </a:lnTo>
                  <a:lnTo>
                    <a:pt x="228" y="102"/>
                  </a:lnTo>
                  <a:lnTo>
                    <a:pt x="234" y="105"/>
                  </a:lnTo>
                  <a:lnTo>
                    <a:pt x="248" y="103"/>
                  </a:lnTo>
                  <a:lnTo>
                    <a:pt x="250" y="110"/>
                  </a:lnTo>
                  <a:lnTo>
                    <a:pt x="255" y="115"/>
                  </a:lnTo>
                  <a:lnTo>
                    <a:pt x="259" y="110"/>
                  </a:lnTo>
                  <a:lnTo>
                    <a:pt x="266" y="107"/>
                  </a:lnTo>
                  <a:lnTo>
                    <a:pt x="274" y="105"/>
                  </a:lnTo>
                  <a:lnTo>
                    <a:pt x="279" y="99"/>
                  </a:lnTo>
                  <a:lnTo>
                    <a:pt x="285" y="103"/>
                  </a:lnTo>
                  <a:lnTo>
                    <a:pt x="291" y="105"/>
                  </a:lnTo>
                  <a:lnTo>
                    <a:pt x="298" y="102"/>
                  </a:lnTo>
                  <a:lnTo>
                    <a:pt x="302" y="107"/>
                  </a:lnTo>
                  <a:lnTo>
                    <a:pt x="309" y="110"/>
                  </a:lnTo>
                  <a:lnTo>
                    <a:pt x="322" y="92"/>
                  </a:lnTo>
                  <a:lnTo>
                    <a:pt x="334" y="100"/>
                  </a:lnTo>
                  <a:lnTo>
                    <a:pt x="337" y="107"/>
                  </a:lnTo>
                  <a:lnTo>
                    <a:pt x="342" y="110"/>
                  </a:lnTo>
                  <a:lnTo>
                    <a:pt x="349" y="105"/>
                  </a:lnTo>
                  <a:lnTo>
                    <a:pt x="376" y="100"/>
                  </a:lnTo>
                  <a:lnTo>
                    <a:pt x="384" y="102"/>
                  </a:lnTo>
                  <a:lnTo>
                    <a:pt x="388" y="107"/>
                  </a:lnTo>
                  <a:lnTo>
                    <a:pt x="395" y="105"/>
                  </a:lnTo>
                  <a:lnTo>
                    <a:pt x="398" y="97"/>
                  </a:lnTo>
                  <a:lnTo>
                    <a:pt x="393" y="83"/>
                  </a:lnTo>
                  <a:lnTo>
                    <a:pt x="395" y="76"/>
                  </a:lnTo>
                  <a:lnTo>
                    <a:pt x="393" y="68"/>
                  </a:lnTo>
                  <a:lnTo>
                    <a:pt x="395" y="62"/>
                  </a:lnTo>
                  <a:lnTo>
                    <a:pt x="408" y="44"/>
                  </a:lnTo>
                  <a:lnTo>
                    <a:pt x="414" y="40"/>
                  </a:lnTo>
                  <a:lnTo>
                    <a:pt x="420" y="40"/>
                  </a:lnTo>
                  <a:lnTo>
                    <a:pt x="427" y="35"/>
                  </a:lnTo>
                  <a:lnTo>
                    <a:pt x="443" y="32"/>
                  </a:lnTo>
                  <a:lnTo>
                    <a:pt x="449" y="35"/>
                  </a:lnTo>
                  <a:lnTo>
                    <a:pt x="455" y="36"/>
                  </a:lnTo>
                  <a:lnTo>
                    <a:pt x="460" y="32"/>
                  </a:lnTo>
                  <a:lnTo>
                    <a:pt x="463" y="25"/>
                  </a:lnTo>
                  <a:lnTo>
                    <a:pt x="465" y="19"/>
                  </a:lnTo>
                  <a:lnTo>
                    <a:pt x="470" y="14"/>
                  </a:lnTo>
                  <a:lnTo>
                    <a:pt x="490" y="13"/>
                  </a:lnTo>
                  <a:lnTo>
                    <a:pt x="503" y="6"/>
                  </a:lnTo>
                  <a:lnTo>
                    <a:pt x="518" y="6"/>
                  </a:lnTo>
                  <a:lnTo>
                    <a:pt x="529" y="0"/>
                  </a:lnTo>
                  <a:lnTo>
                    <a:pt x="541" y="8"/>
                  </a:lnTo>
                  <a:lnTo>
                    <a:pt x="546" y="13"/>
                  </a:lnTo>
                  <a:lnTo>
                    <a:pt x="548" y="19"/>
                  </a:lnTo>
                  <a:lnTo>
                    <a:pt x="565" y="32"/>
                  </a:lnTo>
                  <a:lnTo>
                    <a:pt x="567" y="38"/>
                  </a:lnTo>
                  <a:lnTo>
                    <a:pt x="561" y="44"/>
                  </a:lnTo>
                  <a:lnTo>
                    <a:pt x="554" y="46"/>
                  </a:lnTo>
                  <a:lnTo>
                    <a:pt x="565" y="70"/>
                  </a:lnTo>
                  <a:lnTo>
                    <a:pt x="580" y="75"/>
                  </a:lnTo>
                  <a:lnTo>
                    <a:pt x="594" y="76"/>
                  </a:lnTo>
                  <a:lnTo>
                    <a:pt x="599" y="72"/>
                  </a:lnTo>
                  <a:lnTo>
                    <a:pt x="605" y="70"/>
                  </a:lnTo>
                  <a:lnTo>
                    <a:pt x="610" y="76"/>
                  </a:lnTo>
                  <a:lnTo>
                    <a:pt x="621" y="84"/>
                  </a:lnTo>
                  <a:lnTo>
                    <a:pt x="632" y="107"/>
                  </a:lnTo>
                  <a:lnTo>
                    <a:pt x="631" y="115"/>
                  </a:lnTo>
                  <a:lnTo>
                    <a:pt x="634" y="119"/>
                  </a:lnTo>
                  <a:lnTo>
                    <a:pt x="648" y="126"/>
                  </a:lnTo>
                  <a:lnTo>
                    <a:pt x="653" y="121"/>
                  </a:lnTo>
                  <a:lnTo>
                    <a:pt x="659" y="118"/>
                  </a:lnTo>
                  <a:lnTo>
                    <a:pt x="667" y="118"/>
                  </a:lnTo>
                  <a:lnTo>
                    <a:pt x="678" y="126"/>
                  </a:lnTo>
                  <a:lnTo>
                    <a:pt x="685" y="123"/>
                  </a:lnTo>
                  <a:lnTo>
                    <a:pt x="693" y="124"/>
                  </a:lnTo>
                  <a:lnTo>
                    <a:pt x="723" y="103"/>
                  </a:lnTo>
                  <a:lnTo>
                    <a:pt x="729" y="103"/>
                  </a:lnTo>
                  <a:lnTo>
                    <a:pt x="761" y="134"/>
                  </a:lnTo>
                  <a:lnTo>
                    <a:pt x="769" y="131"/>
                  </a:lnTo>
                  <a:lnTo>
                    <a:pt x="769" y="124"/>
                  </a:lnTo>
                  <a:lnTo>
                    <a:pt x="777" y="123"/>
                  </a:lnTo>
                  <a:lnTo>
                    <a:pt x="782" y="127"/>
                  </a:lnTo>
                  <a:lnTo>
                    <a:pt x="790" y="126"/>
                  </a:lnTo>
                  <a:lnTo>
                    <a:pt x="796" y="127"/>
                  </a:lnTo>
                  <a:lnTo>
                    <a:pt x="803" y="131"/>
                  </a:lnTo>
                  <a:lnTo>
                    <a:pt x="817" y="127"/>
                  </a:lnTo>
                  <a:lnTo>
                    <a:pt x="830" y="132"/>
                  </a:lnTo>
                  <a:lnTo>
                    <a:pt x="836" y="129"/>
                  </a:lnTo>
                  <a:lnTo>
                    <a:pt x="849" y="135"/>
                  </a:lnTo>
                  <a:lnTo>
                    <a:pt x="863" y="134"/>
                  </a:lnTo>
                  <a:lnTo>
                    <a:pt x="871" y="135"/>
                  </a:lnTo>
                  <a:lnTo>
                    <a:pt x="865" y="140"/>
                  </a:lnTo>
                  <a:lnTo>
                    <a:pt x="878" y="159"/>
                  </a:lnTo>
                  <a:lnTo>
                    <a:pt x="874" y="174"/>
                  </a:lnTo>
                  <a:lnTo>
                    <a:pt x="862" y="182"/>
                  </a:lnTo>
                  <a:lnTo>
                    <a:pt x="866" y="186"/>
                  </a:lnTo>
                  <a:lnTo>
                    <a:pt x="874" y="185"/>
                  </a:lnTo>
                  <a:lnTo>
                    <a:pt x="881" y="189"/>
                  </a:lnTo>
                  <a:lnTo>
                    <a:pt x="868" y="197"/>
                  </a:lnTo>
                  <a:lnTo>
                    <a:pt x="866" y="204"/>
                  </a:lnTo>
                  <a:lnTo>
                    <a:pt x="868" y="212"/>
                  </a:lnTo>
                  <a:lnTo>
                    <a:pt x="873" y="217"/>
                  </a:lnTo>
                  <a:lnTo>
                    <a:pt x="878" y="223"/>
                  </a:lnTo>
                  <a:lnTo>
                    <a:pt x="878" y="229"/>
                  </a:lnTo>
                  <a:lnTo>
                    <a:pt x="884" y="231"/>
                  </a:lnTo>
                  <a:lnTo>
                    <a:pt x="886" y="269"/>
                  </a:lnTo>
                  <a:lnTo>
                    <a:pt x="879" y="274"/>
                  </a:lnTo>
                  <a:lnTo>
                    <a:pt x="865" y="274"/>
                  </a:lnTo>
                  <a:lnTo>
                    <a:pt x="858" y="277"/>
                  </a:lnTo>
                  <a:lnTo>
                    <a:pt x="843" y="274"/>
                  </a:lnTo>
                  <a:lnTo>
                    <a:pt x="835" y="295"/>
                  </a:lnTo>
                  <a:lnTo>
                    <a:pt x="822" y="304"/>
                  </a:lnTo>
                  <a:lnTo>
                    <a:pt x="819" y="319"/>
                  </a:lnTo>
                  <a:lnTo>
                    <a:pt x="825" y="339"/>
                  </a:lnTo>
                  <a:lnTo>
                    <a:pt x="793" y="354"/>
                  </a:lnTo>
                  <a:lnTo>
                    <a:pt x="787" y="365"/>
                  </a:lnTo>
                  <a:lnTo>
                    <a:pt x="779" y="366"/>
                  </a:lnTo>
                  <a:lnTo>
                    <a:pt x="764" y="378"/>
                  </a:lnTo>
                  <a:lnTo>
                    <a:pt x="763" y="389"/>
                  </a:lnTo>
                  <a:lnTo>
                    <a:pt x="750" y="384"/>
                  </a:lnTo>
                  <a:lnTo>
                    <a:pt x="733" y="400"/>
                  </a:lnTo>
                  <a:lnTo>
                    <a:pt x="731" y="405"/>
                  </a:lnTo>
                  <a:lnTo>
                    <a:pt x="728" y="400"/>
                  </a:lnTo>
                  <a:lnTo>
                    <a:pt x="720" y="405"/>
                  </a:lnTo>
                  <a:lnTo>
                    <a:pt x="712" y="408"/>
                  </a:lnTo>
                  <a:lnTo>
                    <a:pt x="701" y="424"/>
                  </a:lnTo>
                  <a:lnTo>
                    <a:pt x="698" y="425"/>
                  </a:lnTo>
                  <a:lnTo>
                    <a:pt x="688" y="448"/>
                  </a:lnTo>
                  <a:lnTo>
                    <a:pt x="683" y="452"/>
                  </a:lnTo>
                  <a:lnTo>
                    <a:pt x="683" y="448"/>
                  </a:lnTo>
                  <a:lnTo>
                    <a:pt x="690" y="443"/>
                  </a:lnTo>
                  <a:lnTo>
                    <a:pt x="693" y="436"/>
                  </a:lnTo>
                  <a:lnTo>
                    <a:pt x="685" y="424"/>
                  </a:lnTo>
                  <a:lnTo>
                    <a:pt x="682" y="425"/>
                  </a:lnTo>
                  <a:lnTo>
                    <a:pt x="680" y="440"/>
                  </a:lnTo>
                  <a:lnTo>
                    <a:pt x="672" y="451"/>
                  </a:lnTo>
                  <a:lnTo>
                    <a:pt x="678" y="473"/>
                  </a:lnTo>
                  <a:lnTo>
                    <a:pt x="674" y="473"/>
                  </a:lnTo>
                  <a:lnTo>
                    <a:pt x="674" y="470"/>
                  </a:lnTo>
                  <a:lnTo>
                    <a:pt x="666" y="460"/>
                  </a:lnTo>
                  <a:lnTo>
                    <a:pt x="667" y="457"/>
                  </a:lnTo>
                  <a:lnTo>
                    <a:pt x="664" y="454"/>
                  </a:lnTo>
                  <a:lnTo>
                    <a:pt x="659" y="459"/>
                  </a:lnTo>
                  <a:lnTo>
                    <a:pt x="656" y="467"/>
                  </a:lnTo>
                  <a:lnTo>
                    <a:pt x="655" y="465"/>
                  </a:lnTo>
                  <a:lnTo>
                    <a:pt x="655" y="459"/>
                  </a:lnTo>
                  <a:lnTo>
                    <a:pt x="651" y="456"/>
                  </a:lnTo>
                  <a:lnTo>
                    <a:pt x="640" y="459"/>
                  </a:lnTo>
                  <a:lnTo>
                    <a:pt x="639" y="456"/>
                  </a:lnTo>
                  <a:lnTo>
                    <a:pt x="635" y="448"/>
                  </a:lnTo>
                  <a:lnTo>
                    <a:pt x="632" y="444"/>
                  </a:lnTo>
                  <a:lnTo>
                    <a:pt x="632" y="457"/>
                  </a:lnTo>
                  <a:lnTo>
                    <a:pt x="631" y="459"/>
                  </a:lnTo>
                  <a:lnTo>
                    <a:pt x="613" y="457"/>
                  </a:lnTo>
                  <a:lnTo>
                    <a:pt x="618" y="460"/>
                  </a:lnTo>
                  <a:lnTo>
                    <a:pt x="623" y="465"/>
                  </a:lnTo>
                  <a:lnTo>
                    <a:pt x="627" y="464"/>
                  </a:lnTo>
                  <a:lnTo>
                    <a:pt x="631" y="464"/>
                  </a:lnTo>
                  <a:lnTo>
                    <a:pt x="634" y="468"/>
                  </a:lnTo>
                  <a:lnTo>
                    <a:pt x="635" y="475"/>
                  </a:lnTo>
                  <a:lnTo>
                    <a:pt x="639" y="478"/>
                  </a:lnTo>
                  <a:lnTo>
                    <a:pt x="640" y="475"/>
                  </a:lnTo>
                  <a:lnTo>
                    <a:pt x="640" y="468"/>
                  </a:lnTo>
                  <a:lnTo>
                    <a:pt x="650" y="468"/>
                  </a:lnTo>
                  <a:lnTo>
                    <a:pt x="655" y="472"/>
                  </a:lnTo>
                  <a:lnTo>
                    <a:pt x="659" y="470"/>
                  </a:lnTo>
                  <a:lnTo>
                    <a:pt x="658" y="483"/>
                  </a:lnTo>
                  <a:lnTo>
                    <a:pt x="661" y="484"/>
                  </a:lnTo>
                  <a:lnTo>
                    <a:pt x="666" y="480"/>
                  </a:lnTo>
                  <a:lnTo>
                    <a:pt x="669" y="481"/>
                  </a:lnTo>
                  <a:lnTo>
                    <a:pt x="669" y="489"/>
                  </a:lnTo>
                  <a:lnTo>
                    <a:pt x="680" y="486"/>
                  </a:lnTo>
                  <a:lnTo>
                    <a:pt x="688" y="492"/>
                  </a:lnTo>
                  <a:lnTo>
                    <a:pt x="694" y="511"/>
                  </a:lnTo>
                  <a:lnTo>
                    <a:pt x="696" y="507"/>
                  </a:lnTo>
                  <a:lnTo>
                    <a:pt x="715" y="508"/>
                  </a:lnTo>
                  <a:lnTo>
                    <a:pt x="713" y="502"/>
                  </a:lnTo>
                  <a:lnTo>
                    <a:pt x="726" y="508"/>
                  </a:lnTo>
                  <a:lnTo>
                    <a:pt x="734" y="492"/>
                  </a:lnTo>
                  <a:lnTo>
                    <a:pt x="739" y="491"/>
                  </a:lnTo>
                  <a:lnTo>
                    <a:pt x="742" y="495"/>
                  </a:lnTo>
                  <a:lnTo>
                    <a:pt x="749" y="491"/>
                  </a:lnTo>
                  <a:lnTo>
                    <a:pt x="760" y="484"/>
                  </a:lnTo>
                  <a:lnTo>
                    <a:pt x="771" y="484"/>
                  </a:lnTo>
                  <a:lnTo>
                    <a:pt x="771" y="492"/>
                  </a:lnTo>
                  <a:lnTo>
                    <a:pt x="768" y="497"/>
                  </a:lnTo>
                  <a:lnTo>
                    <a:pt x="771" y="515"/>
                  </a:lnTo>
                  <a:lnTo>
                    <a:pt x="753" y="519"/>
                  </a:lnTo>
                  <a:lnTo>
                    <a:pt x="752" y="523"/>
                  </a:lnTo>
                  <a:lnTo>
                    <a:pt x="720" y="521"/>
                  </a:lnTo>
                  <a:lnTo>
                    <a:pt x="699" y="551"/>
                  </a:lnTo>
                  <a:lnTo>
                    <a:pt x="686" y="551"/>
                  </a:lnTo>
                  <a:lnTo>
                    <a:pt x="674" y="558"/>
                  </a:lnTo>
                  <a:lnTo>
                    <a:pt x="680" y="559"/>
                  </a:lnTo>
                  <a:lnTo>
                    <a:pt x="674" y="562"/>
                  </a:lnTo>
                  <a:lnTo>
                    <a:pt x="670" y="570"/>
                  </a:lnTo>
                  <a:lnTo>
                    <a:pt x="669" y="575"/>
                  </a:lnTo>
                  <a:lnTo>
                    <a:pt x="667" y="578"/>
                  </a:lnTo>
                  <a:lnTo>
                    <a:pt x="661" y="580"/>
                  </a:lnTo>
                  <a:lnTo>
                    <a:pt x="651" y="589"/>
                  </a:lnTo>
                  <a:lnTo>
                    <a:pt x="632" y="591"/>
                  </a:lnTo>
                  <a:lnTo>
                    <a:pt x="619" y="583"/>
                  </a:lnTo>
                  <a:lnTo>
                    <a:pt x="623" y="575"/>
                  </a:lnTo>
                  <a:lnTo>
                    <a:pt x="618" y="548"/>
                  </a:lnTo>
                  <a:lnTo>
                    <a:pt x="612" y="538"/>
                  </a:lnTo>
                  <a:lnTo>
                    <a:pt x="605" y="538"/>
                  </a:lnTo>
                  <a:lnTo>
                    <a:pt x="599" y="540"/>
                  </a:lnTo>
                  <a:lnTo>
                    <a:pt x="578" y="529"/>
                  </a:lnTo>
                  <a:lnTo>
                    <a:pt x="562" y="532"/>
                  </a:lnTo>
                  <a:lnTo>
                    <a:pt x="562" y="529"/>
                  </a:lnTo>
                  <a:lnTo>
                    <a:pt x="564" y="523"/>
                  </a:lnTo>
                  <a:lnTo>
                    <a:pt x="572" y="516"/>
                  </a:lnTo>
                  <a:lnTo>
                    <a:pt x="589" y="494"/>
                  </a:lnTo>
                  <a:lnTo>
                    <a:pt x="615" y="481"/>
                  </a:lnTo>
                  <a:lnTo>
                    <a:pt x="618" y="478"/>
                  </a:lnTo>
                  <a:lnTo>
                    <a:pt x="613" y="476"/>
                  </a:lnTo>
                  <a:lnTo>
                    <a:pt x="612" y="470"/>
                  </a:lnTo>
                  <a:lnTo>
                    <a:pt x="605" y="465"/>
                  </a:lnTo>
                  <a:lnTo>
                    <a:pt x="600" y="472"/>
                  </a:lnTo>
                  <a:lnTo>
                    <a:pt x="591" y="468"/>
                  </a:lnTo>
                  <a:lnTo>
                    <a:pt x="589" y="465"/>
                  </a:lnTo>
                  <a:lnTo>
                    <a:pt x="581" y="468"/>
                  </a:lnTo>
                  <a:lnTo>
                    <a:pt x="581" y="472"/>
                  </a:lnTo>
                  <a:lnTo>
                    <a:pt x="554" y="481"/>
                  </a:lnTo>
                  <a:lnTo>
                    <a:pt x="538" y="478"/>
                  </a:lnTo>
                  <a:lnTo>
                    <a:pt x="530" y="473"/>
                  </a:lnTo>
                  <a:lnTo>
                    <a:pt x="525" y="472"/>
                  </a:lnTo>
                  <a:lnTo>
                    <a:pt x="514" y="475"/>
                  </a:lnTo>
                  <a:lnTo>
                    <a:pt x="513" y="472"/>
                  </a:lnTo>
                  <a:lnTo>
                    <a:pt x="524" y="460"/>
                  </a:lnTo>
                  <a:lnTo>
                    <a:pt x="522" y="457"/>
                  </a:lnTo>
                  <a:lnTo>
                    <a:pt x="506" y="457"/>
                  </a:lnTo>
                  <a:lnTo>
                    <a:pt x="502" y="456"/>
                  </a:lnTo>
                  <a:lnTo>
                    <a:pt x="508" y="452"/>
                  </a:lnTo>
                  <a:lnTo>
                    <a:pt x="532" y="451"/>
                  </a:lnTo>
                  <a:lnTo>
                    <a:pt x="533" y="449"/>
                  </a:lnTo>
                  <a:lnTo>
                    <a:pt x="532" y="448"/>
                  </a:lnTo>
                  <a:lnTo>
                    <a:pt x="525" y="446"/>
                  </a:lnTo>
                  <a:lnTo>
                    <a:pt x="511" y="432"/>
                  </a:lnTo>
                  <a:lnTo>
                    <a:pt x="511" y="438"/>
                  </a:lnTo>
                  <a:lnTo>
                    <a:pt x="495" y="446"/>
                  </a:lnTo>
                  <a:lnTo>
                    <a:pt x="497" y="436"/>
                  </a:lnTo>
                  <a:lnTo>
                    <a:pt x="481" y="449"/>
                  </a:lnTo>
                  <a:lnTo>
                    <a:pt x="454" y="462"/>
                  </a:lnTo>
                  <a:lnTo>
                    <a:pt x="454" y="470"/>
                  </a:lnTo>
                  <a:lnTo>
                    <a:pt x="446" y="487"/>
                  </a:lnTo>
                  <a:lnTo>
                    <a:pt x="443" y="487"/>
                  </a:lnTo>
                  <a:lnTo>
                    <a:pt x="438" y="480"/>
                  </a:lnTo>
                  <a:lnTo>
                    <a:pt x="430" y="480"/>
                  </a:lnTo>
                  <a:lnTo>
                    <a:pt x="425" y="476"/>
                  </a:lnTo>
                  <a:lnTo>
                    <a:pt x="428" y="483"/>
                  </a:lnTo>
                  <a:lnTo>
                    <a:pt x="438" y="489"/>
                  </a:lnTo>
                  <a:lnTo>
                    <a:pt x="441" y="499"/>
                  </a:lnTo>
                  <a:lnTo>
                    <a:pt x="433" y="515"/>
                  </a:lnTo>
                  <a:lnTo>
                    <a:pt x="420" y="518"/>
                  </a:lnTo>
                  <a:lnTo>
                    <a:pt x="419" y="523"/>
                  </a:lnTo>
                  <a:lnTo>
                    <a:pt x="412" y="526"/>
                  </a:lnTo>
                  <a:lnTo>
                    <a:pt x="412" y="534"/>
                  </a:lnTo>
                  <a:lnTo>
                    <a:pt x="408" y="532"/>
                  </a:lnTo>
                  <a:lnTo>
                    <a:pt x="406" y="523"/>
                  </a:lnTo>
                  <a:lnTo>
                    <a:pt x="404" y="518"/>
                  </a:lnTo>
                  <a:lnTo>
                    <a:pt x="409" y="551"/>
                  </a:lnTo>
                  <a:lnTo>
                    <a:pt x="406" y="553"/>
                  </a:lnTo>
                  <a:lnTo>
                    <a:pt x="401" y="551"/>
                  </a:lnTo>
                  <a:lnTo>
                    <a:pt x="393" y="551"/>
                  </a:lnTo>
                  <a:lnTo>
                    <a:pt x="371" y="559"/>
                  </a:lnTo>
                  <a:lnTo>
                    <a:pt x="361" y="569"/>
                  </a:lnTo>
                  <a:lnTo>
                    <a:pt x="352" y="570"/>
                  </a:lnTo>
                  <a:lnTo>
                    <a:pt x="337" y="554"/>
                  </a:lnTo>
                  <a:lnTo>
                    <a:pt x="330" y="558"/>
                  </a:lnTo>
                  <a:lnTo>
                    <a:pt x="330" y="554"/>
                  </a:lnTo>
                  <a:lnTo>
                    <a:pt x="337" y="553"/>
                  </a:lnTo>
                  <a:lnTo>
                    <a:pt x="342" y="546"/>
                  </a:lnTo>
                  <a:lnTo>
                    <a:pt x="342" y="538"/>
                  </a:lnTo>
                  <a:lnTo>
                    <a:pt x="344" y="532"/>
                  </a:lnTo>
                  <a:lnTo>
                    <a:pt x="352" y="526"/>
                  </a:lnTo>
                  <a:lnTo>
                    <a:pt x="352" y="518"/>
                  </a:lnTo>
                  <a:lnTo>
                    <a:pt x="357" y="513"/>
                  </a:lnTo>
                  <a:lnTo>
                    <a:pt x="363" y="508"/>
                  </a:lnTo>
                  <a:lnTo>
                    <a:pt x="363" y="484"/>
                  </a:lnTo>
                  <a:lnTo>
                    <a:pt x="365" y="476"/>
                  </a:lnTo>
                  <a:lnTo>
                    <a:pt x="373" y="473"/>
                  </a:lnTo>
                  <a:lnTo>
                    <a:pt x="377" y="480"/>
                  </a:lnTo>
                  <a:lnTo>
                    <a:pt x="384" y="475"/>
                  </a:lnTo>
                  <a:lnTo>
                    <a:pt x="406" y="476"/>
                  </a:lnTo>
                  <a:lnTo>
                    <a:pt x="411" y="472"/>
                  </a:lnTo>
                  <a:lnTo>
                    <a:pt x="414" y="465"/>
                  </a:lnTo>
                  <a:lnTo>
                    <a:pt x="409" y="457"/>
                  </a:lnTo>
                  <a:lnTo>
                    <a:pt x="411" y="451"/>
                  </a:lnTo>
                  <a:lnTo>
                    <a:pt x="408" y="443"/>
                  </a:lnTo>
                  <a:lnTo>
                    <a:pt x="403" y="436"/>
                  </a:lnTo>
                  <a:lnTo>
                    <a:pt x="388" y="432"/>
                  </a:lnTo>
                  <a:lnTo>
                    <a:pt x="380" y="419"/>
                  </a:lnTo>
                  <a:lnTo>
                    <a:pt x="382" y="411"/>
                  </a:lnTo>
                  <a:lnTo>
                    <a:pt x="379" y="405"/>
                  </a:lnTo>
                  <a:lnTo>
                    <a:pt x="371" y="405"/>
                  </a:lnTo>
                  <a:lnTo>
                    <a:pt x="366" y="398"/>
                  </a:lnTo>
                  <a:lnTo>
                    <a:pt x="360" y="393"/>
                  </a:lnTo>
                  <a:lnTo>
                    <a:pt x="360" y="363"/>
                  </a:lnTo>
                  <a:lnTo>
                    <a:pt x="355" y="357"/>
                  </a:lnTo>
                  <a:lnTo>
                    <a:pt x="349" y="360"/>
                  </a:lnTo>
                  <a:lnTo>
                    <a:pt x="336" y="350"/>
                  </a:lnTo>
                  <a:lnTo>
                    <a:pt x="328" y="350"/>
                  </a:lnTo>
                  <a:lnTo>
                    <a:pt x="315" y="354"/>
                  </a:lnTo>
                  <a:lnTo>
                    <a:pt x="307" y="352"/>
                  </a:lnTo>
                  <a:lnTo>
                    <a:pt x="282" y="338"/>
                  </a:lnTo>
                  <a:lnTo>
                    <a:pt x="266" y="334"/>
                  </a:lnTo>
                  <a:lnTo>
                    <a:pt x="245" y="342"/>
                  </a:lnTo>
                  <a:lnTo>
                    <a:pt x="237" y="341"/>
                  </a:lnTo>
                  <a:lnTo>
                    <a:pt x="232" y="346"/>
                  </a:lnTo>
                  <a:lnTo>
                    <a:pt x="228" y="35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0" name="Freeform 658">
              <a:extLst>
                <a:ext uri="{FF2B5EF4-FFF2-40B4-BE49-F238E27FC236}">
                  <a16:creationId xmlns:a16="http://schemas.microsoft.com/office/drawing/2014/main" id="{6994F630-690F-A216-833D-D53799C71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2527"/>
              <a:ext cx="332" cy="204"/>
            </a:xfrm>
            <a:custGeom>
              <a:avLst/>
              <a:gdLst>
                <a:gd name="T0" fmla="*/ 325 w 332"/>
                <a:gd name="T1" fmla="*/ 134 h 204"/>
                <a:gd name="T2" fmla="*/ 306 w 332"/>
                <a:gd name="T3" fmla="*/ 146 h 204"/>
                <a:gd name="T4" fmla="*/ 297 w 332"/>
                <a:gd name="T5" fmla="*/ 153 h 204"/>
                <a:gd name="T6" fmla="*/ 290 w 332"/>
                <a:gd name="T7" fmla="*/ 172 h 204"/>
                <a:gd name="T8" fmla="*/ 282 w 332"/>
                <a:gd name="T9" fmla="*/ 180 h 204"/>
                <a:gd name="T10" fmla="*/ 257 w 332"/>
                <a:gd name="T11" fmla="*/ 189 h 204"/>
                <a:gd name="T12" fmla="*/ 246 w 332"/>
                <a:gd name="T13" fmla="*/ 185 h 204"/>
                <a:gd name="T14" fmla="*/ 233 w 332"/>
                <a:gd name="T15" fmla="*/ 204 h 204"/>
                <a:gd name="T16" fmla="*/ 227 w 332"/>
                <a:gd name="T17" fmla="*/ 182 h 204"/>
                <a:gd name="T18" fmla="*/ 182 w 332"/>
                <a:gd name="T19" fmla="*/ 170 h 204"/>
                <a:gd name="T20" fmla="*/ 145 w 332"/>
                <a:gd name="T21" fmla="*/ 162 h 204"/>
                <a:gd name="T22" fmla="*/ 126 w 332"/>
                <a:gd name="T23" fmla="*/ 186 h 204"/>
                <a:gd name="T24" fmla="*/ 98 w 332"/>
                <a:gd name="T25" fmla="*/ 186 h 204"/>
                <a:gd name="T26" fmla="*/ 80 w 332"/>
                <a:gd name="T27" fmla="*/ 175 h 204"/>
                <a:gd name="T28" fmla="*/ 18 w 332"/>
                <a:gd name="T29" fmla="*/ 76 h 204"/>
                <a:gd name="T30" fmla="*/ 0 w 332"/>
                <a:gd name="T31" fmla="*/ 60 h 204"/>
                <a:gd name="T32" fmla="*/ 4 w 332"/>
                <a:gd name="T33" fmla="*/ 49 h 204"/>
                <a:gd name="T34" fmla="*/ 18 w 332"/>
                <a:gd name="T35" fmla="*/ 62 h 204"/>
                <a:gd name="T36" fmla="*/ 69 w 332"/>
                <a:gd name="T37" fmla="*/ 37 h 204"/>
                <a:gd name="T38" fmla="*/ 109 w 332"/>
                <a:gd name="T39" fmla="*/ 19 h 204"/>
                <a:gd name="T40" fmla="*/ 121 w 332"/>
                <a:gd name="T41" fmla="*/ 1 h 204"/>
                <a:gd name="T42" fmla="*/ 139 w 332"/>
                <a:gd name="T43" fmla="*/ 22 h 204"/>
                <a:gd name="T44" fmla="*/ 158 w 332"/>
                <a:gd name="T45" fmla="*/ 13 h 204"/>
                <a:gd name="T46" fmla="*/ 171 w 332"/>
                <a:gd name="T47" fmla="*/ 27 h 204"/>
                <a:gd name="T48" fmla="*/ 203 w 332"/>
                <a:gd name="T49" fmla="*/ 43 h 204"/>
                <a:gd name="T50" fmla="*/ 214 w 332"/>
                <a:gd name="T51" fmla="*/ 46 h 204"/>
                <a:gd name="T52" fmla="*/ 209 w 332"/>
                <a:gd name="T53" fmla="*/ 57 h 204"/>
                <a:gd name="T54" fmla="*/ 231 w 332"/>
                <a:gd name="T55" fmla="*/ 78 h 204"/>
                <a:gd name="T56" fmla="*/ 239 w 332"/>
                <a:gd name="T57" fmla="*/ 65 h 204"/>
                <a:gd name="T58" fmla="*/ 279 w 332"/>
                <a:gd name="T59" fmla="*/ 72 h 204"/>
                <a:gd name="T60" fmla="*/ 287 w 332"/>
                <a:gd name="T61" fmla="*/ 92 h 204"/>
                <a:gd name="T62" fmla="*/ 298 w 332"/>
                <a:gd name="T63" fmla="*/ 95 h 204"/>
                <a:gd name="T64" fmla="*/ 332 w 332"/>
                <a:gd name="T65" fmla="*/ 129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2"/>
                <a:gd name="T100" fmla="*/ 0 h 204"/>
                <a:gd name="T101" fmla="*/ 332 w 332"/>
                <a:gd name="T102" fmla="*/ 204 h 2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2" h="204">
                  <a:moveTo>
                    <a:pt x="332" y="129"/>
                  </a:moveTo>
                  <a:lnTo>
                    <a:pt x="325" y="134"/>
                  </a:lnTo>
                  <a:lnTo>
                    <a:pt x="316" y="134"/>
                  </a:lnTo>
                  <a:lnTo>
                    <a:pt x="306" y="146"/>
                  </a:lnTo>
                  <a:lnTo>
                    <a:pt x="298" y="150"/>
                  </a:lnTo>
                  <a:lnTo>
                    <a:pt x="297" y="153"/>
                  </a:lnTo>
                  <a:lnTo>
                    <a:pt x="295" y="164"/>
                  </a:lnTo>
                  <a:lnTo>
                    <a:pt x="290" y="172"/>
                  </a:lnTo>
                  <a:lnTo>
                    <a:pt x="282" y="174"/>
                  </a:lnTo>
                  <a:lnTo>
                    <a:pt x="282" y="180"/>
                  </a:lnTo>
                  <a:lnTo>
                    <a:pt x="270" y="188"/>
                  </a:lnTo>
                  <a:lnTo>
                    <a:pt x="257" y="189"/>
                  </a:lnTo>
                  <a:lnTo>
                    <a:pt x="252" y="185"/>
                  </a:lnTo>
                  <a:lnTo>
                    <a:pt x="246" y="185"/>
                  </a:lnTo>
                  <a:lnTo>
                    <a:pt x="233" y="204"/>
                  </a:lnTo>
                  <a:lnTo>
                    <a:pt x="235" y="191"/>
                  </a:lnTo>
                  <a:lnTo>
                    <a:pt x="227" y="182"/>
                  </a:lnTo>
                  <a:lnTo>
                    <a:pt x="195" y="182"/>
                  </a:lnTo>
                  <a:lnTo>
                    <a:pt x="182" y="170"/>
                  </a:lnTo>
                  <a:lnTo>
                    <a:pt x="176" y="166"/>
                  </a:lnTo>
                  <a:lnTo>
                    <a:pt x="145" y="162"/>
                  </a:lnTo>
                  <a:lnTo>
                    <a:pt x="136" y="178"/>
                  </a:lnTo>
                  <a:lnTo>
                    <a:pt x="126" y="186"/>
                  </a:lnTo>
                  <a:lnTo>
                    <a:pt x="118" y="188"/>
                  </a:lnTo>
                  <a:lnTo>
                    <a:pt x="98" y="186"/>
                  </a:lnTo>
                  <a:lnTo>
                    <a:pt x="80" y="175"/>
                  </a:lnTo>
                  <a:lnTo>
                    <a:pt x="16" y="103"/>
                  </a:lnTo>
                  <a:lnTo>
                    <a:pt x="18" y="76"/>
                  </a:lnTo>
                  <a:lnTo>
                    <a:pt x="7" y="70"/>
                  </a:lnTo>
                  <a:lnTo>
                    <a:pt x="0" y="60"/>
                  </a:lnTo>
                  <a:lnTo>
                    <a:pt x="2" y="52"/>
                  </a:lnTo>
                  <a:lnTo>
                    <a:pt x="4" y="49"/>
                  </a:lnTo>
                  <a:lnTo>
                    <a:pt x="15" y="62"/>
                  </a:lnTo>
                  <a:lnTo>
                    <a:pt x="18" y="62"/>
                  </a:lnTo>
                  <a:lnTo>
                    <a:pt x="23" y="51"/>
                  </a:lnTo>
                  <a:lnTo>
                    <a:pt x="69" y="37"/>
                  </a:lnTo>
                  <a:lnTo>
                    <a:pt x="75" y="27"/>
                  </a:lnTo>
                  <a:lnTo>
                    <a:pt x="109" y="19"/>
                  </a:lnTo>
                  <a:lnTo>
                    <a:pt x="114" y="0"/>
                  </a:lnTo>
                  <a:lnTo>
                    <a:pt x="121" y="1"/>
                  </a:lnTo>
                  <a:lnTo>
                    <a:pt x="133" y="21"/>
                  </a:lnTo>
                  <a:lnTo>
                    <a:pt x="139" y="22"/>
                  </a:lnTo>
                  <a:lnTo>
                    <a:pt x="144" y="25"/>
                  </a:lnTo>
                  <a:lnTo>
                    <a:pt x="158" y="13"/>
                  </a:lnTo>
                  <a:lnTo>
                    <a:pt x="166" y="19"/>
                  </a:lnTo>
                  <a:lnTo>
                    <a:pt x="171" y="27"/>
                  </a:lnTo>
                  <a:lnTo>
                    <a:pt x="195" y="32"/>
                  </a:lnTo>
                  <a:lnTo>
                    <a:pt x="203" y="43"/>
                  </a:lnTo>
                  <a:lnTo>
                    <a:pt x="212" y="44"/>
                  </a:lnTo>
                  <a:lnTo>
                    <a:pt x="214" y="46"/>
                  </a:lnTo>
                  <a:lnTo>
                    <a:pt x="214" y="49"/>
                  </a:lnTo>
                  <a:lnTo>
                    <a:pt x="209" y="57"/>
                  </a:lnTo>
                  <a:lnTo>
                    <a:pt x="225" y="75"/>
                  </a:lnTo>
                  <a:lnTo>
                    <a:pt x="231" y="78"/>
                  </a:lnTo>
                  <a:lnTo>
                    <a:pt x="241" y="72"/>
                  </a:lnTo>
                  <a:lnTo>
                    <a:pt x="239" y="65"/>
                  </a:lnTo>
                  <a:lnTo>
                    <a:pt x="241" y="60"/>
                  </a:lnTo>
                  <a:lnTo>
                    <a:pt x="279" y="72"/>
                  </a:lnTo>
                  <a:lnTo>
                    <a:pt x="279" y="86"/>
                  </a:lnTo>
                  <a:lnTo>
                    <a:pt x="287" y="92"/>
                  </a:lnTo>
                  <a:lnTo>
                    <a:pt x="290" y="91"/>
                  </a:lnTo>
                  <a:lnTo>
                    <a:pt x="298" y="95"/>
                  </a:lnTo>
                  <a:lnTo>
                    <a:pt x="316" y="121"/>
                  </a:lnTo>
                  <a:lnTo>
                    <a:pt x="332" y="12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" name="Freeform 659">
              <a:extLst>
                <a:ext uri="{FF2B5EF4-FFF2-40B4-BE49-F238E27FC236}">
                  <a16:creationId xmlns:a16="http://schemas.microsoft.com/office/drawing/2014/main" id="{43711E5B-42DE-87C0-953A-BB4F93AC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2527"/>
              <a:ext cx="332" cy="204"/>
            </a:xfrm>
            <a:custGeom>
              <a:avLst/>
              <a:gdLst>
                <a:gd name="T0" fmla="*/ 325 w 332"/>
                <a:gd name="T1" fmla="*/ 134 h 204"/>
                <a:gd name="T2" fmla="*/ 306 w 332"/>
                <a:gd name="T3" fmla="*/ 146 h 204"/>
                <a:gd name="T4" fmla="*/ 297 w 332"/>
                <a:gd name="T5" fmla="*/ 153 h 204"/>
                <a:gd name="T6" fmla="*/ 290 w 332"/>
                <a:gd name="T7" fmla="*/ 172 h 204"/>
                <a:gd name="T8" fmla="*/ 282 w 332"/>
                <a:gd name="T9" fmla="*/ 180 h 204"/>
                <a:gd name="T10" fmla="*/ 257 w 332"/>
                <a:gd name="T11" fmla="*/ 189 h 204"/>
                <a:gd name="T12" fmla="*/ 246 w 332"/>
                <a:gd name="T13" fmla="*/ 185 h 204"/>
                <a:gd name="T14" fmla="*/ 233 w 332"/>
                <a:gd name="T15" fmla="*/ 204 h 204"/>
                <a:gd name="T16" fmla="*/ 227 w 332"/>
                <a:gd name="T17" fmla="*/ 182 h 204"/>
                <a:gd name="T18" fmla="*/ 182 w 332"/>
                <a:gd name="T19" fmla="*/ 170 h 204"/>
                <a:gd name="T20" fmla="*/ 145 w 332"/>
                <a:gd name="T21" fmla="*/ 162 h 204"/>
                <a:gd name="T22" fmla="*/ 126 w 332"/>
                <a:gd name="T23" fmla="*/ 186 h 204"/>
                <a:gd name="T24" fmla="*/ 98 w 332"/>
                <a:gd name="T25" fmla="*/ 186 h 204"/>
                <a:gd name="T26" fmla="*/ 80 w 332"/>
                <a:gd name="T27" fmla="*/ 175 h 204"/>
                <a:gd name="T28" fmla="*/ 18 w 332"/>
                <a:gd name="T29" fmla="*/ 76 h 204"/>
                <a:gd name="T30" fmla="*/ 0 w 332"/>
                <a:gd name="T31" fmla="*/ 60 h 204"/>
                <a:gd name="T32" fmla="*/ 4 w 332"/>
                <a:gd name="T33" fmla="*/ 49 h 204"/>
                <a:gd name="T34" fmla="*/ 18 w 332"/>
                <a:gd name="T35" fmla="*/ 62 h 204"/>
                <a:gd name="T36" fmla="*/ 69 w 332"/>
                <a:gd name="T37" fmla="*/ 37 h 204"/>
                <a:gd name="T38" fmla="*/ 109 w 332"/>
                <a:gd name="T39" fmla="*/ 19 h 204"/>
                <a:gd name="T40" fmla="*/ 121 w 332"/>
                <a:gd name="T41" fmla="*/ 1 h 204"/>
                <a:gd name="T42" fmla="*/ 139 w 332"/>
                <a:gd name="T43" fmla="*/ 22 h 204"/>
                <a:gd name="T44" fmla="*/ 158 w 332"/>
                <a:gd name="T45" fmla="*/ 13 h 204"/>
                <a:gd name="T46" fmla="*/ 171 w 332"/>
                <a:gd name="T47" fmla="*/ 27 h 204"/>
                <a:gd name="T48" fmla="*/ 203 w 332"/>
                <a:gd name="T49" fmla="*/ 43 h 204"/>
                <a:gd name="T50" fmla="*/ 214 w 332"/>
                <a:gd name="T51" fmla="*/ 46 h 204"/>
                <a:gd name="T52" fmla="*/ 209 w 332"/>
                <a:gd name="T53" fmla="*/ 57 h 204"/>
                <a:gd name="T54" fmla="*/ 231 w 332"/>
                <a:gd name="T55" fmla="*/ 78 h 204"/>
                <a:gd name="T56" fmla="*/ 239 w 332"/>
                <a:gd name="T57" fmla="*/ 65 h 204"/>
                <a:gd name="T58" fmla="*/ 279 w 332"/>
                <a:gd name="T59" fmla="*/ 72 h 204"/>
                <a:gd name="T60" fmla="*/ 287 w 332"/>
                <a:gd name="T61" fmla="*/ 92 h 204"/>
                <a:gd name="T62" fmla="*/ 298 w 332"/>
                <a:gd name="T63" fmla="*/ 95 h 204"/>
                <a:gd name="T64" fmla="*/ 332 w 332"/>
                <a:gd name="T65" fmla="*/ 129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2"/>
                <a:gd name="T100" fmla="*/ 0 h 204"/>
                <a:gd name="T101" fmla="*/ 332 w 332"/>
                <a:gd name="T102" fmla="*/ 204 h 2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2" h="204">
                  <a:moveTo>
                    <a:pt x="332" y="129"/>
                  </a:moveTo>
                  <a:lnTo>
                    <a:pt x="325" y="134"/>
                  </a:lnTo>
                  <a:lnTo>
                    <a:pt x="316" y="134"/>
                  </a:lnTo>
                  <a:lnTo>
                    <a:pt x="306" y="146"/>
                  </a:lnTo>
                  <a:lnTo>
                    <a:pt x="298" y="150"/>
                  </a:lnTo>
                  <a:lnTo>
                    <a:pt x="297" y="153"/>
                  </a:lnTo>
                  <a:lnTo>
                    <a:pt x="295" y="164"/>
                  </a:lnTo>
                  <a:lnTo>
                    <a:pt x="290" y="172"/>
                  </a:lnTo>
                  <a:lnTo>
                    <a:pt x="282" y="174"/>
                  </a:lnTo>
                  <a:lnTo>
                    <a:pt x="282" y="180"/>
                  </a:lnTo>
                  <a:lnTo>
                    <a:pt x="270" y="188"/>
                  </a:lnTo>
                  <a:lnTo>
                    <a:pt x="257" y="189"/>
                  </a:lnTo>
                  <a:lnTo>
                    <a:pt x="252" y="185"/>
                  </a:lnTo>
                  <a:lnTo>
                    <a:pt x="246" y="185"/>
                  </a:lnTo>
                  <a:lnTo>
                    <a:pt x="233" y="204"/>
                  </a:lnTo>
                  <a:lnTo>
                    <a:pt x="235" y="191"/>
                  </a:lnTo>
                  <a:lnTo>
                    <a:pt x="227" y="182"/>
                  </a:lnTo>
                  <a:lnTo>
                    <a:pt x="195" y="182"/>
                  </a:lnTo>
                  <a:lnTo>
                    <a:pt x="182" y="170"/>
                  </a:lnTo>
                  <a:lnTo>
                    <a:pt x="176" y="166"/>
                  </a:lnTo>
                  <a:lnTo>
                    <a:pt x="145" y="162"/>
                  </a:lnTo>
                  <a:lnTo>
                    <a:pt x="136" y="178"/>
                  </a:lnTo>
                  <a:lnTo>
                    <a:pt x="126" y="186"/>
                  </a:lnTo>
                  <a:lnTo>
                    <a:pt x="118" y="188"/>
                  </a:lnTo>
                  <a:lnTo>
                    <a:pt x="98" y="186"/>
                  </a:lnTo>
                  <a:lnTo>
                    <a:pt x="80" y="175"/>
                  </a:lnTo>
                  <a:lnTo>
                    <a:pt x="16" y="103"/>
                  </a:lnTo>
                  <a:lnTo>
                    <a:pt x="18" y="76"/>
                  </a:lnTo>
                  <a:lnTo>
                    <a:pt x="7" y="70"/>
                  </a:lnTo>
                  <a:lnTo>
                    <a:pt x="0" y="60"/>
                  </a:lnTo>
                  <a:lnTo>
                    <a:pt x="2" y="52"/>
                  </a:lnTo>
                  <a:lnTo>
                    <a:pt x="4" y="49"/>
                  </a:lnTo>
                  <a:lnTo>
                    <a:pt x="15" y="62"/>
                  </a:lnTo>
                  <a:lnTo>
                    <a:pt x="18" y="62"/>
                  </a:lnTo>
                  <a:lnTo>
                    <a:pt x="23" y="51"/>
                  </a:lnTo>
                  <a:lnTo>
                    <a:pt x="69" y="37"/>
                  </a:lnTo>
                  <a:lnTo>
                    <a:pt x="75" y="27"/>
                  </a:lnTo>
                  <a:lnTo>
                    <a:pt x="109" y="19"/>
                  </a:lnTo>
                  <a:lnTo>
                    <a:pt x="114" y="0"/>
                  </a:lnTo>
                  <a:lnTo>
                    <a:pt x="121" y="1"/>
                  </a:lnTo>
                  <a:lnTo>
                    <a:pt x="133" y="21"/>
                  </a:lnTo>
                  <a:lnTo>
                    <a:pt x="139" y="22"/>
                  </a:lnTo>
                  <a:lnTo>
                    <a:pt x="144" y="25"/>
                  </a:lnTo>
                  <a:lnTo>
                    <a:pt x="158" y="13"/>
                  </a:lnTo>
                  <a:lnTo>
                    <a:pt x="166" y="19"/>
                  </a:lnTo>
                  <a:lnTo>
                    <a:pt x="171" y="27"/>
                  </a:lnTo>
                  <a:lnTo>
                    <a:pt x="195" y="32"/>
                  </a:lnTo>
                  <a:lnTo>
                    <a:pt x="203" y="43"/>
                  </a:lnTo>
                  <a:lnTo>
                    <a:pt x="212" y="44"/>
                  </a:lnTo>
                  <a:lnTo>
                    <a:pt x="214" y="46"/>
                  </a:lnTo>
                  <a:lnTo>
                    <a:pt x="214" y="49"/>
                  </a:lnTo>
                  <a:lnTo>
                    <a:pt x="209" y="57"/>
                  </a:lnTo>
                  <a:lnTo>
                    <a:pt x="225" y="75"/>
                  </a:lnTo>
                  <a:lnTo>
                    <a:pt x="231" y="78"/>
                  </a:lnTo>
                  <a:lnTo>
                    <a:pt x="241" y="72"/>
                  </a:lnTo>
                  <a:lnTo>
                    <a:pt x="239" y="65"/>
                  </a:lnTo>
                  <a:lnTo>
                    <a:pt x="241" y="60"/>
                  </a:lnTo>
                  <a:lnTo>
                    <a:pt x="279" y="72"/>
                  </a:lnTo>
                  <a:lnTo>
                    <a:pt x="279" y="86"/>
                  </a:lnTo>
                  <a:lnTo>
                    <a:pt x="287" y="92"/>
                  </a:lnTo>
                  <a:lnTo>
                    <a:pt x="290" y="91"/>
                  </a:lnTo>
                  <a:lnTo>
                    <a:pt x="298" y="95"/>
                  </a:lnTo>
                  <a:lnTo>
                    <a:pt x="316" y="121"/>
                  </a:lnTo>
                  <a:lnTo>
                    <a:pt x="332" y="129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2" name="Freeform 660">
              <a:extLst>
                <a:ext uri="{FF2B5EF4-FFF2-40B4-BE49-F238E27FC236}">
                  <a16:creationId xmlns:a16="http://schemas.microsoft.com/office/drawing/2014/main" id="{5BFE35A9-29E5-11AD-530F-F97EEB7A3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2748"/>
              <a:ext cx="234" cy="139"/>
            </a:xfrm>
            <a:custGeom>
              <a:avLst/>
              <a:gdLst>
                <a:gd name="T0" fmla="*/ 47 w 234"/>
                <a:gd name="T1" fmla="*/ 126 h 139"/>
                <a:gd name="T2" fmla="*/ 46 w 234"/>
                <a:gd name="T3" fmla="*/ 115 h 139"/>
                <a:gd name="T4" fmla="*/ 39 w 234"/>
                <a:gd name="T5" fmla="*/ 112 h 139"/>
                <a:gd name="T6" fmla="*/ 41 w 234"/>
                <a:gd name="T7" fmla="*/ 86 h 139"/>
                <a:gd name="T8" fmla="*/ 39 w 234"/>
                <a:gd name="T9" fmla="*/ 83 h 139"/>
                <a:gd name="T10" fmla="*/ 22 w 234"/>
                <a:gd name="T11" fmla="*/ 80 h 139"/>
                <a:gd name="T12" fmla="*/ 9 w 234"/>
                <a:gd name="T13" fmla="*/ 94 h 139"/>
                <a:gd name="T14" fmla="*/ 3 w 234"/>
                <a:gd name="T15" fmla="*/ 98 h 139"/>
                <a:gd name="T16" fmla="*/ 0 w 234"/>
                <a:gd name="T17" fmla="*/ 94 h 139"/>
                <a:gd name="T18" fmla="*/ 9 w 234"/>
                <a:gd name="T19" fmla="*/ 63 h 139"/>
                <a:gd name="T20" fmla="*/ 14 w 234"/>
                <a:gd name="T21" fmla="*/ 61 h 139"/>
                <a:gd name="T22" fmla="*/ 19 w 234"/>
                <a:gd name="T23" fmla="*/ 55 h 139"/>
                <a:gd name="T24" fmla="*/ 25 w 234"/>
                <a:gd name="T25" fmla="*/ 51 h 139"/>
                <a:gd name="T26" fmla="*/ 28 w 234"/>
                <a:gd name="T27" fmla="*/ 50 h 139"/>
                <a:gd name="T28" fmla="*/ 32 w 234"/>
                <a:gd name="T29" fmla="*/ 42 h 139"/>
                <a:gd name="T30" fmla="*/ 63 w 234"/>
                <a:gd name="T31" fmla="*/ 15 h 139"/>
                <a:gd name="T32" fmla="*/ 62 w 234"/>
                <a:gd name="T33" fmla="*/ 8 h 139"/>
                <a:gd name="T34" fmla="*/ 67 w 234"/>
                <a:gd name="T35" fmla="*/ 4 h 139"/>
                <a:gd name="T36" fmla="*/ 82 w 234"/>
                <a:gd name="T37" fmla="*/ 7 h 139"/>
                <a:gd name="T38" fmla="*/ 89 w 234"/>
                <a:gd name="T39" fmla="*/ 5 h 139"/>
                <a:gd name="T40" fmla="*/ 97 w 234"/>
                <a:gd name="T41" fmla="*/ 0 h 139"/>
                <a:gd name="T42" fmla="*/ 102 w 234"/>
                <a:gd name="T43" fmla="*/ 8 h 139"/>
                <a:gd name="T44" fmla="*/ 159 w 234"/>
                <a:gd name="T45" fmla="*/ 8 h 139"/>
                <a:gd name="T46" fmla="*/ 192 w 234"/>
                <a:gd name="T47" fmla="*/ 26 h 139"/>
                <a:gd name="T48" fmla="*/ 197 w 234"/>
                <a:gd name="T49" fmla="*/ 34 h 139"/>
                <a:gd name="T50" fmla="*/ 191 w 234"/>
                <a:gd name="T51" fmla="*/ 50 h 139"/>
                <a:gd name="T52" fmla="*/ 197 w 234"/>
                <a:gd name="T53" fmla="*/ 63 h 139"/>
                <a:gd name="T54" fmla="*/ 212 w 234"/>
                <a:gd name="T55" fmla="*/ 74 h 139"/>
                <a:gd name="T56" fmla="*/ 220 w 234"/>
                <a:gd name="T57" fmla="*/ 75 h 139"/>
                <a:gd name="T58" fmla="*/ 227 w 234"/>
                <a:gd name="T59" fmla="*/ 72 h 139"/>
                <a:gd name="T60" fmla="*/ 234 w 234"/>
                <a:gd name="T61" fmla="*/ 78 h 139"/>
                <a:gd name="T62" fmla="*/ 229 w 234"/>
                <a:gd name="T63" fmla="*/ 88 h 139"/>
                <a:gd name="T64" fmla="*/ 229 w 234"/>
                <a:gd name="T65" fmla="*/ 94 h 139"/>
                <a:gd name="T66" fmla="*/ 224 w 234"/>
                <a:gd name="T67" fmla="*/ 98 h 139"/>
                <a:gd name="T68" fmla="*/ 215 w 234"/>
                <a:gd name="T69" fmla="*/ 96 h 139"/>
                <a:gd name="T70" fmla="*/ 212 w 234"/>
                <a:gd name="T71" fmla="*/ 102 h 139"/>
                <a:gd name="T72" fmla="*/ 213 w 234"/>
                <a:gd name="T73" fmla="*/ 109 h 139"/>
                <a:gd name="T74" fmla="*/ 215 w 234"/>
                <a:gd name="T75" fmla="*/ 115 h 139"/>
                <a:gd name="T76" fmla="*/ 212 w 234"/>
                <a:gd name="T77" fmla="*/ 118 h 139"/>
                <a:gd name="T78" fmla="*/ 183 w 234"/>
                <a:gd name="T79" fmla="*/ 110 h 139"/>
                <a:gd name="T80" fmla="*/ 178 w 234"/>
                <a:gd name="T81" fmla="*/ 104 h 139"/>
                <a:gd name="T82" fmla="*/ 172 w 234"/>
                <a:gd name="T83" fmla="*/ 101 h 139"/>
                <a:gd name="T84" fmla="*/ 169 w 234"/>
                <a:gd name="T85" fmla="*/ 110 h 139"/>
                <a:gd name="T86" fmla="*/ 156 w 234"/>
                <a:gd name="T87" fmla="*/ 126 h 139"/>
                <a:gd name="T88" fmla="*/ 153 w 234"/>
                <a:gd name="T89" fmla="*/ 136 h 139"/>
                <a:gd name="T90" fmla="*/ 149 w 234"/>
                <a:gd name="T91" fmla="*/ 139 h 139"/>
                <a:gd name="T92" fmla="*/ 143 w 234"/>
                <a:gd name="T93" fmla="*/ 134 h 139"/>
                <a:gd name="T94" fmla="*/ 138 w 234"/>
                <a:gd name="T95" fmla="*/ 126 h 139"/>
                <a:gd name="T96" fmla="*/ 129 w 234"/>
                <a:gd name="T97" fmla="*/ 117 h 139"/>
                <a:gd name="T98" fmla="*/ 126 w 234"/>
                <a:gd name="T99" fmla="*/ 98 h 139"/>
                <a:gd name="T100" fmla="*/ 114 w 234"/>
                <a:gd name="T101" fmla="*/ 102 h 139"/>
                <a:gd name="T102" fmla="*/ 108 w 234"/>
                <a:gd name="T103" fmla="*/ 109 h 139"/>
                <a:gd name="T104" fmla="*/ 106 w 234"/>
                <a:gd name="T105" fmla="*/ 117 h 139"/>
                <a:gd name="T106" fmla="*/ 90 w 234"/>
                <a:gd name="T107" fmla="*/ 128 h 139"/>
                <a:gd name="T108" fmla="*/ 47 w 234"/>
                <a:gd name="T109" fmla="*/ 126 h 13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4"/>
                <a:gd name="T166" fmla="*/ 0 h 139"/>
                <a:gd name="T167" fmla="*/ 234 w 234"/>
                <a:gd name="T168" fmla="*/ 139 h 13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4" h="139">
                  <a:moveTo>
                    <a:pt x="47" y="126"/>
                  </a:moveTo>
                  <a:lnTo>
                    <a:pt x="46" y="115"/>
                  </a:lnTo>
                  <a:lnTo>
                    <a:pt x="39" y="112"/>
                  </a:lnTo>
                  <a:lnTo>
                    <a:pt x="41" y="86"/>
                  </a:lnTo>
                  <a:lnTo>
                    <a:pt x="39" y="83"/>
                  </a:lnTo>
                  <a:lnTo>
                    <a:pt x="22" y="80"/>
                  </a:lnTo>
                  <a:lnTo>
                    <a:pt x="9" y="94"/>
                  </a:lnTo>
                  <a:lnTo>
                    <a:pt x="3" y="98"/>
                  </a:lnTo>
                  <a:lnTo>
                    <a:pt x="0" y="94"/>
                  </a:lnTo>
                  <a:lnTo>
                    <a:pt x="9" y="63"/>
                  </a:lnTo>
                  <a:lnTo>
                    <a:pt x="14" y="61"/>
                  </a:lnTo>
                  <a:lnTo>
                    <a:pt x="19" y="55"/>
                  </a:lnTo>
                  <a:lnTo>
                    <a:pt x="25" y="51"/>
                  </a:lnTo>
                  <a:lnTo>
                    <a:pt x="28" y="50"/>
                  </a:lnTo>
                  <a:lnTo>
                    <a:pt x="32" y="42"/>
                  </a:lnTo>
                  <a:lnTo>
                    <a:pt x="63" y="15"/>
                  </a:lnTo>
                  <a:lnTo>
                    <a:pt x="62" y="8"/>
                  </a:lnTo>
                  <a:lnTo>
                    <a:pt x="67" y="4"/>
                  </a:lnTo>
                  <a:lnTo>
                    <a:pt x="82" y="7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2" y="8"/>
                  </a:lnTo>
                  <a:lnTo>
                    <a:pt x="159" y="8"/>
                  </a:lnTo>
                  <a:lnTo>
                    <a:pt x="192" y="26"/>
                  </a:lnTo>
                  <a:lnTo>
                    <a:pt x="197" y="34"/>
                  </a:lnTo>
                  <a:lnTo>
                    <a:pt x="191" y="50"/>
                  </a:lnTo>
                  <a:lnTo>
                    <a:pt x="197" y="63"/>
                  </a:lnTo>
                  <a:lnTo>
                    <a:pt x="212" y="74"/>
                  </a:lnTo>
                  <a:lnTo>
                    <a:pt x="220" y="75"/>
                  </a:lnTo>
                  <a:lnTo>
                    <a:pt x="227" y="72"/>
                  </a:lnTo>
                  <a:lnTo>
                    <a:pt x="234" y="78"/>
                  </a:lnTo>
                  <a:lnTo>
                    <a:pt x="229" y="88"/>
                  </a:lnTo>
                  <a:lnTo>
                    <a:pt x="229" y="94"/>
                  </a:lnTo>
                  <a:lnTo>
                    <a:pt x="224" y="98"/>
                  </a:lnTo>
                  <a:lnTo>
                    <a:pt x="215" y="96"/>
                  </a:lnTo>
                  <a:lnTo>
                    <a:pt x="212" y="102"/>
                  </a:lnTo>
                  <a:lnTo>
                    <a:pt x="213" y="109"/>
                  </a:lnTo>
                  <a:lnTo>
                    <a:pt x="215" y="115"/>
                  </a:lnTo>
                  <a:lnTo>
                    <a:pt x="212" y="118"/>
                  </a:lnTo>
                  <a:lnTo>
                    <a:pt x="183" y="110"/>
                  </a:lnTo>
                  <a:lnTo>
                    <a:pt x="178" y="104"/>
                  </a:lnTo>
                  <a:lnTo>
                    <a:pt x="172" y="101"/>
                  </a:lnTo>
                  <a:lnTo>
                    <a:pt x="169" y="110"/>
                  </a:lnTo>
                  <a:lnTo>
                    <a:pt x="156" y="126"/>
                  </a:lnTo>
                  <a:lnTo>
                    <a:pt x="153" y="136"/>
                  </a:lnTo>
                  <a:lnTo>
                    <a:pt x="149" y="139"/>
                  </a:lnTo>
                  <a:lnTo>
                    <a:pt x="143" y="134"/>
                  </a:lnTo>
                  <a:lnTo>
                    <a:pt x="138" y="126"/>
                  </a:lnTo>
                  <a:lnTo>
                    <a:pt x="129" y="117"/>
                  </a:lnTo>
                  <a:lnTo>
                    <a:pt x="126" y="98"/>
                  </a:lnTo>
                  <a:lnTo>
                    <a:pt x="114" y="102"/>
                  </a:lnTo>
                  <a:lnTo>
                    <a:pt x="108" y="109"/>
                  </a:lnTo>
                  <a:lnTo>
                    <a:pt x="106" y="117"/>
                  </a:lnTo>
                  <a:lnTo>
                    <a:pt x="90" y="128"/>
                  </a:lnTo>
                  <a:lnTo>
                    <a:pt x="47" y="12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3" name="Freeform 661">
              <a:extLst>
                <a:ext uri="{FF2B5EF4-FFF2-40B4-BE49-F238E27FC236}">
                  <a16:creationId xmlns:a16="http://schemas.microsoft.com/office/drawing/2014/main" id="{2D7BE983-94A8-797B-3AD7-A166D73FA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2748"/>
              <a:ext cx="234" cy="139"/>
            </a:xfrm>
            <a:custGeom>
              <a:avLst/>
              <a:gdLst>
                <a:gd name="T0" fmla="*/ 47 w 234"/>
                <a:gd name="T1" fmla="*/ 126 h 139"/>
                <a:gd name="T2" fmla="*/ 46 w 234"/>
                <a:gd name="T3" fmla="*/ 115 h 139"/>
                <a:gd name="T4" fmla="*/ 39 w 234"/>
                <a:gd name="T5" fmla="*/ 112 h 139"/>
                <a:gd name="T6" fmla="*/ 41 w 234"/>
                <a:gd name="T7" fmla="*/ 86 h 139"/>
                <a:gd name="T8" fmla="*/ 39 w 234"/>
                <a:gd name="T9" fmla="*/ 83 h 139"/>
                <a:gd name="T10" fmla="*/ 22 w 234"/>
                <a:gd name="T11" fmla="*/ 80 h 139"/>
                <a:gd name="T12" fmla="*/ 9 w 234"/>
                <a:gd name="T13" fmla="*/ 94 h 139"/>
                <a:gd name="T14" fmla="*/ 3 w 234"/>
                <a:gd name="T15" fmla="*/ 98 h 139"/>
                <a:gd name="T16" fmla="*/ 0 w 234"/>
                <a:gd name="T17" fmla="*/ 94 h 139"/>
                <a:gd name="T18" fmla="*/ 9 w 234"/>
                <a:gd name="T19" fmla="*/ 63 h 139"/>
                <a:gd name="T20" fmla="*/ 14 w 234"/>
                <a:gd name="T21" fmla="*/ 61 h 139"/>
                <a:gd name="T22" fmla="*/ 19 w 234"/>
                <a:gd name="T23" fmla="*/ 55 h 139"/>
                <a:gd name="T24" fmla="*/ 25 w 234"/>
                <a:gd name="T25" fmla="*/ 51 h 139"/>
                <a:gd name="T26" fmla="*/ 28 w 234"/>
                <a:gd name="T27" fmla="*/ 50 h 139"/>
                <a:gd name="T28" fmla="*/ 32 w 234"/>
                <a:gd name="T29" fmla="*/ 42 h 139"/>
                <a:gd name="T30" fmla="*/ 63 w 234"/>
                <a:gd name="T31" fmla="*/ 15 h 139"/>
                <a:gd name="T32" fmla="*/ 62 w 234"/>
                <a:gd name="T33" fmla="*/ 8 h 139"/>
                <a:gd name="T34" fmla="*/ 67 w 234"/>
                <a:gd name="T35" fmla="*/ 4 h 139"/>
                <a:gd name="T36" fmla="*/ 82 w 234"/>
                <a:gd name="T37" fmla="*/ 7 h 139"/>
                <a:gd name="T38" fmla="*/ 89 w 234"/>
                <a:gd name="T39" fmla="*/ 5 h 139"/>
                <a:gd name="T40" fmla="*/ 97 w 234"/>
                <a:gd name="T41" fmla="*/ 0 h 139"/>
                <a:gd name="T42" fmla="*/ 102 w 234"/>
                <a:gd name="T43" fmla="*/ 8 h 139"/>
                <a:gd name="T44" fmla="*/ 159 w 234"/>
                <a:gd name="T45" fmla="*/ 8 h 139"/>
                <a:gd name="T46" fmla="*/ 192 w 234"/>
                <a:gd name="T47" fmla="*/ 26 h 139"/>
                <a:gd name="T48" fmla="*/ 197 w 234"/>
                <a:gd name="T49" fmla="*/ 34 h 139"/>
                <a:gd name="T50" fmla="*/ 191 w 234"/>
                <a:gd name="T51" fmla="*/ 50 h 139"/>
                <a:gd name="T52" fmla="*/ 197 w 234"/>
                <a:gd name="T53" fmla="*/ 63 h 139"/>
                <a:gd name="T54" fmla="*/ 212 w 234"/>
                <a:gd name="T55" fmla="*/ 74 h 139"/>
                <a:gd name="T56" fmla="*/ 220 w 234"/>
                <a:gd name="T57" fmla="*/ 75 h 139"/>
                <a:gd name="T58" fmla="*/ 227 w 234"/>
                <a:gd name="T59" fmla="*/ 72 h 139"/>
                <a:gd name="T60" fmla="*/ 234 w 234"/>
                <a:gd name="T61" fmla="*/ 78 h 139"/>
                <a:gd name="T62" fmla="*/ 229 w 234"/>
                <a:gd name="T63" fmla="*/ 88 h 139"/>
                <a:gd name="T64" fmla="*/ 229 w 234"/>
                <a:gd name="T65" fmla="*/ 94 h 139"/>
                <a:gd name="T66" fmla="*/ 224 w 234"/>
                <a:gd name="T67" fmla="*/ 98 h 139"/>
                <a:gd name="T68" fmla="*/ 215 w 234"/>
                <a:gd name="T69" fmla="*/ 96 h 139"/>
                <a:gd name="T70" fmla="*/ 212 w 234"/>
                <a:gd name="T71" fmla="*/ 102 h 139"/>
                <a:gd name="T72" fmla="*/ 213 w 234"/>
                <a:gd name="T73" fmla="*/ 109 h 139"/>
                <a:gd name="T74" fmla="*/ 215 w 234"/>
                <a:gd name="T75" fmla="*/ 115 h 139"/>
                <a:gd name="T76" fmla="*/ 212 w 234"/>
                <a:gd name="T77" fmla="*/ 118 h 139"/>
                <a:gd name="T78" fmla="*/ 183 w 234"/>
                <a:gd name="T79" fmla="*/ 110 h 139"/>
                <a:gd name="T80" fmla="*/ 178 w 234"/>
                <a:gd name="T81" fmla="*/ 104 h 139"/>
                <a:gd name="T82" fmla="*/ 172 w 234"/>
                <a:gd name="T83" fmla="*/ 101 h 139"/>
                <a:gd name="T84" fmla="*/ 169 w 234"/>
                <a:gd name="T85" fmla="*/ 110 h 139"/>
                <a:gd name="T86" fmla="*/ 156 w 234"/>
                <a:gd name="T87" fmla="*/ 126 h 139"/>
                <a:gd name="T88" fmla="*/ 153 w 234"/>
                <a:gd name="T89" fmla="*/ 136 h 139"/>
                <a:gd name="T90" fmla="*/ 149 w 234"/>
                <a:gd name="T91" fmla="*/ 139 h 139"/>
                <a:gd name="T92" fmla="*/ 143 w 234"/>
                <a:gd name="T93" fmla="*/ 134 h 139"/>
                <a:gd name="T94" fmla="*/ 138 w 234"/>
                <a:gd name="T95" fmla="*/ 126 h 139"/>
                <a:gd name="T96" fmla="*/ 129 w 234"/>
                <a:gd name="T97" fmla="*/ 117 h 139"/>
                <a:gd name="T98" fmla="*/ 126 w 234"/>
                <a:gd name="T99" fmla="*/ 98 h 139"/>
                <a:gd name="T100" fmla="*/ 114 w 234"/>
                <a:gd name="T101" fmla="*/ 102 h 139"/>
                <a:gd name="T102" fmla="*/ 108 w 234"/>
                <a:gd name="T103" fmla="*/ 109 h 139"/>
                <a:gd name="T104" fmla="*/ 106 w 234"/>
                <a:gd name="T105" fmla="*/ 117 h 139"/>
                <a:gd name="T106" fmla="*/ 90 w 234"/>
                <a:gd name="T107" fmla="*/ 128 h 139"/>
                <a:gd name="T108" fmla="*/ 47 w 234"/>
                <a:gd name="T109" fmla="*/ 126 h 13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4"/>
                <a:gd name="T166" fmla="*/ 0 h 139"/>
                <a:gd name="T167" fmla="*/ 234 w 234"/>
                <a:gd name="T168" fmla="*/ 139 h 13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4" h="139">
                  <a:moveTo>
                    <a:pt x="47" y="126"/>
                  </a:moveTo>
                  <a:lnTo>
                    <a:pt x="46" y="115"/>
                  </a:lnTo>
                  <a:lnTo>
                    <a:pt x="39" y="112"/>
                  </a:lnTo>
                  <a:lnTo>
                    <a:pt x="41" y="86"/>
                  </a:lnTo>
                  <a:lnTo>
                    <a:pt x="39" y="83"/>
                  </a:lnTo>
                  <a:lnTo>
                    <a:pt x="22" y="80"/>
                  </a:lnTo>
                  <a:lnTo>
                    <a:pt x="9" y="94"/>
                  </a:lnTo>
                  <a:lnTo>
                    <a:pt x="3" y="98"/>
                  </a:lnTo>
                  <a:lnTo>
                    <a:pt x="0" y="94"/>
                  </a:lnTo>
                  <a:lnTo>
                    <a:pt x="9" y="63"/>
                  </a:lnTo>
                  <a:lnTo>
                    <a:pt x="14" y="61"/>
                  </a:lnTo>
                  <a:lnTo>
                    <a:pt x="19" y="55"/>
                  </a:lnTo>
                  <a:lnTo>
                    <a:pt x="25" y="51"/>
                  </a:lnTo>
                  <a:lnTo>
                    <a:pt x="28" y="50"/>
                  </a:lnTo>
                  <a:lnTo>
                    <a:pt x="32" y="42"/>
                  </a:lnTo>
                  <a:lnTo>
                    <a:pt x="63" y="15"/>
                  </a:lnTo>
                  <a:lnTo>
                    <a:pt x="62" y="8"/>
                  </a:lnTo>
                  <a:lnTo>
                    <a:pt x="67" y="4"/>
                  </a:lnTo>
                  <a:lnTo>
                    <a:pt x="82" y="7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2" y="8"/>
                  </a:lnTo>
                  <a:lnTo>
                    <a:pt x="159" y="8"/>
                  </a:lnTo>
                  <a:lnTo>
                    <a:pt x="192" y="26"/>
                  </a:lnTo>
                  <a:lnTo>
                    <a:pt x="197" y="34"/>
                  </a:lnTo>
                  <a:lnTo>
                    <a:pt x="191" y="50"/>
                  </a:lnTo>
                  <a:lnTo>
                    <a:pt x="197" y="63"/>
                  </a:lnTo>
                  <a:lnTo>
                    <a:pt x="212" y="74"/>
                  </a:lnTo>
                  <a:lnTo>
                    <a:pt x="220" y="75"/>
                  </a:lnTo>
                  <a:lnTo>
                    <a:pt x="227" y="72"/>
                  </a:lnTo>
                  <a:lnTo>
                    <a:pt x="234" y="78"/>
                  </a:lnTo>
                  <a:lnTo>
                    <a:pt x="229" y="88"/>
                  </a:lnTo>
                  <a:lnTo>
                    <a:pt x="229" y="94"/>
                  </a:lnTo>
                  <a:lnTo>
                    <a:pt x="224" y="98"/>
                  </a:lnTo>
                  <a:lnTo>
                    <a:pt x="215" y="96"/>
                  </a:lnTo>
                  <a:lnTo>
                    <a:pt x="212" y="102"/>
                  </a:lnTo>
                  <a:lnTo>
                    <a:pt x="213" y="109"/>
                  </a:lnTo>
                  <a:lnTo>
                    <a:pt x="215" y="115"/>
                  </a:lnTo>
                  <a:lnTo>
                    <a:pt x="212" y="118"/>
                  </a:lnTo>
                  <a:lnTo>
                    <a:pt x="183" y="110"/>
                  </a:lnTo>
                  <a:lnTo>
                    <a:pt x="178" y="104"/>
                  </a:lnTo>
                  <a:lnTo>
                    <a:pt x="172" y="101"/>
                  </a:lnTo>
                  <a:lnTo>
                    <a:pt x="169" y="110"/>
                  </a:lnTo>
                  <a:lnTo>
                    <a:pt x="156" y="126"/>
                  </a:lnTo>
                  <a:lnTo>
                    <a:pt x="153" y="136"/>
                  </a:lnTo>
                  <a:lnTo>
                    <a:pt x="149" y="139"/>
                  </a:lnTo>
                  <a:lnTo>
                    <a:pt x="143" y="134"/>
                  </a:lnTo>
                  <a:lnTo>
                    <a:pt x="138" y="126"/>
                  </a:lnTo>
                  <a:lnTo>
                    <a:pt x="129" y="117"/>
                  </a:lnTo>
                  <a:lnTo>
                    <a:pt x="126" y="98"/>
                  </a:lnTo>
                  <a:lnTo>
                    <a:pt x="114" y="102"/>
                  </a:lnTo>
                  <a:lnTo>
                    <a:pt x="108" y="109"/>
                  </a:lnTo>
                  <a:lnTo>
                    <a:pt x="106" y="117"/>
                  </a:lnTo>
                  <a:lnTo>
                    <a:pt x="90" y="128"/>
                  </a:lnTo>
                  <a:lnTo>
                    <a:pt x="47" y="126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4" name="Freeform 662">
              <a:extLst>
                <a:ext uri="{FF2B5EF4-FFF2-40B4-BE49-F238E27FC236}">
                  <a16:creationId xmlns:a16="http://schemas.microsoft.com/office/drawing/2014/main" id="{6866AB27-04F6-63AC-82B8-05F8F1B5C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" y="2436"/>
              <a:ext cx="153" cy="150"/>
            </a:xfrm>
            <a:custGeom>
              <a:avLst/>
              <a:gdLst>
                <a:gd name="T0" fmla="*/ 116 w 153"/>
                <a:gd name="T1" fmla="*/ 150 h 150"/>
                <a:gd name="T2" fmla="*/ 108 w 153"/>
                <a:gd name="T3" fmla="*/ 150 h 150"/>
                <a:gd name="T4" fmla="*/ 100 w 153"/>
                <a:gd name="T5" fmla="*/ 147 h 150"/>
                <a:gd name="T6" fmla="*/ 86 w 153"/>
                <a:gd name="T7" fmla="*/ 131 h 150"/>
                <a:gd name="T8" fmla="*/ 87 w 153"/>
                <a:gd name="T9" fmla="*/ 128 h 150"/>
                <a:gd name="T10" fmla="*/ 84 w 153"/>
                <a:gd name="T11" fmla="*/ 124 h 150"/>
                <a:gd name="T12" fmla="*/ 89 w 153"/>
                <a:gd name="T13" fmla="*/ 104 h 150"/>
                <a:gd name="T14" fmla="*/ 83 w 153"/>
                <a:gd name="T15" fmla="*/ 102 h 150"/>
                <a:gd name="T16" fmla="*/ 71 w 153"/>
                <a:gd name="T17" fmla="*/ 113 h 150"/>
                <a:gd name="T18" fmla="*/ 62 w 153"/>
                <a:gd name="T19" fmla="*/ 112 h 150"/>
                <a:gd name="T20" fmla="*/ 54 w 153"/>
                <a:gd name="T21" fmla="*/ 107 h 150"/>
                <a:gd name="T22" fmla="*/ 56 w 153"/>
                <a:gd name="T23" fmla="*/ 84 h 150"/>
                <a:gd name="T24" fmla="*/ 51 w 153"/>
                <a:gd name="T25" fmla="*/ 80 h 150"/>
                <a:gd name="T26" fmla="*/ 22 w 153"/>
                <a:gd name="T27" fmla="*/ 59 h 150"/>
                <a:gd name="T28" fmla="*/ 19 w 153"/>
                <a:gd name="T29" fmla="*/ 41 h 150"/>
                <a:gd name="T30" fmla="*/ 9 w 153"/>
                <a:gd name="T31" fmla="*/ 40 h 150"/>
                <a:gd name="T32" fmla="*/ 1 w 153"/>
                <a:gd name="T33" fmla="*/ 33 h 150"/>
                <a:gd name="T34" fmla="*/ 0 w 153"/>
                <a:gd name="T35" fmla="*/ 24 h 150"/>
                <a:gd name="T36" fmla="*/ 5 w 153"/>
                <a:gd name="T37" fmla="*/ 8 h 150"/>
                <a:gd name="T38" fmla="*/ 35 w 153"/>
                <a:gd name="T39" fmla="*/ 0 h 150"/>
                <a:gd name="T40" fmla="*/ 41 w 153"/>
                <a:gd name="T41" fmla="*/ 0 h 150"/>
                <a:gd name="T42" fmla="*/ 41 w 153"/>
                <a:gd name="T43" fmla="*/ 0 h 150"/>
                <a:gd name="T44" fmla="*/ 54 w 153"/>
                <a:gd name="T45" fmla="*/ 11 h 150"/>
                <a:gd name="T46" fmla="*/ 71 w 153"/>
                <a:gd name="T47" fmla="*/ 10 h 150"/>
                <a:gd name="T48" fmla="*/ 86 w 153"/>
                <a:gd name="T49" fmla="*/ 5 h 150"/>
                <a:gd name="T50" fmla="*/ 110 w 153"/>
                <a:gd name="T51" fmla="*/ 6 h 150"/>
                <a:gd name="T52" fmla="*/ 113 w 153"/>
                <a:gd name="T53" fmla="*/ 13 h 150"/>
                <a:gd name="T54" fmla="*/ 115 w 153"/>
                <a:gd name="T55" fmla="*/ 13 h 150"/>
                <a:gd name="T56" fmla="*/ 116 w 153"/>
                <a:gd name="T57" fmla="*/ 19 h 150"/>
                <a:gd name="T58" fmla="*/ 122 w 153"/>
                <a:gd name="T59" fmla="*/ 24 h 150"/>
                <a:gd name="T60" fmla="*/ 130 w 153"/>
                <a:gd name="T61" fmla="*/ 26 h 150"/>
                <a:gd name="T62" fmla="*/ 135 w 153"/>
                <a:gd name="T63" fmla="*/ 32 h 150"/>
                <a:gd name="T64" fmla="*/ 132 w 153"/>
                <a:gd name="T65" fmla="*/ 59 h 150"/>
                <a:gd name="T66" fmla="*/ 137 w 153"/>
                <a:gd name="T67" fmla="*/ 65 h 150"/>
                <a:gd name="T68" fmla="*/ 146 w 153"/>
                <a:gd name="T69" fmla="*/ 67 h 150"/>
                <a:gd name="T70" fmla="*/ 150 w 153"/>
                <a:gd name="T71" fmla="*/ 73 h 150"/>
                <a:gd name="T72" fmla="*/ 150 w 153"/>
                <a:gd name="T73" fmla="*/ 83 h 150"/>
                <a:gd name="T74" fmla="*/ 153 w 153"/>
                <a:gd name="T75" fmla="*/ 92 h 150"/>
                <a:gd name="T76" fmla="*/ 151 w 153"/>
                <a:gd name="T77" fmla="*/ 99 h 150"/>
                <a:gd name="T78" fmla="*/ 140 w 153"/>
                <a:gd name="T79" fmla="*/ 112 h 150"/>
                <a:gd name="T80" fmla="*/ 134 w 153"/>
                <a:gd name="T81" fmla="*/ 110 h 150"/>
                <a:gd name="T82" fmla="*/ 124 w 153"/>
                <a:gd name="T83" fmla="*/ 115 h 150"/>
                <a:gd name="T84" fmla="*/ 118 w 153"/>
                <a:gd name="T85" fmla="*/ 126 h 150"/>
                <a:gd name="T86" fmla="*/ 119 w 153"/>
                <a:gd name="T87" fmla="*/ 137 h 150"/>
                <a:gd name="T88" fmla="*/ 116 w 153"/>
                <a:gd name="T89" fmla="*/ 150 h 1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3"/>
                <a:gd name="T136" fmla="*/ 0 h 150"/>
                <a:gd name="T137" fmla="*/ 153 w 153"/>
                <a:gd name="T138" fmla="*/ 150 h 15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3" h="150">
                  <a:moveTo>
                    <a:pt x="116" y="150"/>
                  </a:moveTo>
                  <a:lnTo>
                    <a:pt x="108" y="150"/>
                  </a:lnTo>
                  <a:lnTo>
                    <a:pt x="100" y="147"/>
                  </a:lnTo>
                  <a:lnTo>
                    <a:pt x="86" y="131"/>
                  </a:lnTo>
                  <a:lnTo>
                    <a:pt x="87" y="128"/>
                  </a:lnTo>
                  <a:lnTo>
                    <a:pt x="84" y="124"/>
                  </a:lnTo>
                  <a:lnTo>
                    <a:pt x="89" y="104"/>
                  </a:lnTo>
                  <a:lnTo>
                    <a:pt x="83" y="102"/>
                  </a:lnTo>
                  <a:lnTo>
                    <a:pt x="71" y="113"/>
                  </a:lnTo>
                  <a:lnTo>
                    <a:pt x="62" y="112"/>
                  </a:lnTo>
                  <a:lnTo>
                    <a:pt x="54" y="107"/>
                  </a:lnTo>
                  <a:lnTo>
                    <a:pt x="56" y="84"/>
                  </a:lnTo>
                  <a:lnTo>
                    <a:pt x="51" y="80"/>
                  </a:lnTo>
                  <a:lnTo>
                    <a:pt x="22" y="59"/>
                  </a:lnTo>
                  <a:lnTo>
                    <a:pt x="19" y="41"/>
                  </a:lnTo>
                  <a:lnTo>
                    <a:pt x="9" y="40"/>
                  </a:lnTo>
                  <a:lnTo>
                    <a:pt x="1" y="33"/>
                  </a:lnTo>
                  <a:lnTo>
                    <a:pt x="0" y="24"/>
                  </a:lnTo>
                  <a:lnTo>
                    <a:pt x="5" y="8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54" y="11"/>
                  </a:lnTo>
                  <a:lnTo>
                    <a:pt x="71" y="10"/>
                  </a:lnTo>
                  <a:lnTo>
                    <a:pt x="86" y="5"/>
                  </a:lnTo>
                  <a:lnTo>
                    <a:pt x="110" y="6"/>
                  </a:lnTo>
                  <a:lnTo>
                    <a:pt x="113" y="13"/>
                  </a:lnTo>
                  <a:lnTo>
                    <a:pt x="115" y="13"/>
                  </a:lnTo>
                  <a:lnTo>
                    <a:pt x="116" y="19"/>
                  </a:lnTo>
                  <a:lnTo>
                    <a:pt x="122" y="24"/>
                  </a:lnTo>
                  <a:lnTo>
                    <a:pt x="130" y="26"/>
                  </a:lnTo>
                  <a:lnTo>
                    <a:pt x="135" y="32"/>
                  </a:lnTo>
                  <a:lnTo>
                    <a:pt x="132" y="59"/>
                  </a:lnTo>
                  <a:lnTo>
                    <a:pt x="137" y="65"/>
                  </a:lnTo>
                  <a:lnTo>
                    <a:pt x="146" y="67"/>
                  </a:lnTo>
                  <a:lnTo>
                    <a:pt x="150" y="73"/>
                  </a:lnTo>
                  <a:lnTo>
                    <a:pt x="150" y="83"/>
                  </a:lnTo>
                  <a:lnTo>
                    <a:pt x="153" y="92"/>
                  </a:lnTo>
                  <a:lnTo>
                    <a:pt x="151" y="99"/>
                  </a:lnTo>
                  <a:lnTo>
                    <a:pt x="140" y="112"/>
                  </a:lnTo>
                  <a:lnTo>
                    <a:pt x="134" y="110"/>
                  </a:lnTo>
                  <a:lnTo>
                    <a:pt x="124" y="115"/>
                  </a:lnTo>
                  <a:lnTo>
                    <a:pt x="118" y="126"/>
                  </a:lnTo>
                  <a:lnTo>
                    <a:pt x="119" y="137"/>
                  </a:lnTo>
                  <a:lnTo>
                    <a:pt x="116" y="15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5" name="Freeform 663">
              <a:extLst>
                <a:ext uri="{FF2B5EF4-FFF2-40B4-BE49-F238E27FC236}">
                  <a16:creationId xmlns:a16="http://schemas.microsoft.com/office/drawing/2014/main" id="{176FB957-11C6-B9EF-DBC1-D684C5425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" y="2436"/>
              <a:ext cx="153" cy="150"/>
            </a:xfrm>
            <a:custGeom>
              <a:avLst/>
              <a:gdLst>
                <a:gd name="T0" fmla="*/ 116 w 153"/>
                <a:gd name="T1" fmla="*/ 150 h 150"/>
                <a:gd name="T2" fmla="*/ 108 w 153"/>
                <a:gd name="T3" fmla="*/ 150 h 150"/>
                <a:gd name="T4" fmla="*/ 100 w 153"/>
                <a:gd name="T5" fmla="*/ 147 h 150"/>
                <a:gd name="T6" fmla="*/ 86 w 153"/>
                <a:gd name="T7" fmla="*/ 131 h 150"/>
                <a:gd name="T8" fmla="*/ 87 w 153"/>
                <a:gd name="T9" fmla="*/ 128 h 150"/>
                <a:gd name="T10" fmla="*/ 84 w 153"/>
                <a:gd name="T11" fmla="*/ 124 h 150"/>
                <a:gd name="T12" fmla="*/ 89 w 153"/>
                <a:gd name="T13" fmla="*/ 104 h 150"/>
                <a:gd name="T14" fmla="*/ 83 w 153"/>
                <a:gd name="T15" fmla="*/ 102 h 150"/>
                <a:gd name="T16" fmla="*/ 71 w 153"/>
                <a:gd name="T17" fmla="*/ 113 h 150"/>
                <a:gd name="T18" fmla="*/ 62 w 153"/>
                <a:gd name="T19" fmla="*/ 112 h 150"/>
                <a:gd name="T20" fmla="*/ 54 w 153"/>
                <a:gd name="T21" fmla="*/ 107 h 150"/>
                <a:gd name="T22" fmla="*/ 56 w 153"/>
                <a:gd name="T23" fmla="*/ 84 h 150"/>
                <a:gd name="T24" fmla="*/ 51 w 153"/>
                <a:gd name="T25" fmla="*/ 80 h 150"/>
                <a:gd name="T26" fmla="*/ 22 w 153"/>
                <a:gd name="T27" fmla="*/ 59 h 150"/>
                <a:gd name="T28" fmla="*/ 19 w 153"/>
                <a:gd name="T29" fmla="*/ 41 h 150"/>
                <a:gd name="T30" fmla="*/ 9 w 153"/>
                <a:gd name="T31" fmla="*/ 40 h 150"/>
                <a:gd name="T32" fmla="*/ 1 w 153"/>
                <a:gd name="T33" fmla="*/ 33 h 150"/>
                <a:gd name="T34" fmla="*/ 0 w 153"/>
                <a:gd name="T35" fmla="*/ 24 h 150"/>
                <a:gd name="T36" fmla="*/ 5 w 153"/>
                <a:gd name="T37" fmla="*/ 8 h 150"/>
                <a:gd name="T38" fmla="*/ 35 w 153"/>
                <a:gd name="T39" fmla="*/ 0 h 150"/>
                <a:gd name="T40" fmla="*/ 41 w 153"/>
                <a:gd name="T41" fmla="*/ 0 h 150"/>
                <a:gd name="T42" fmla="*/ 41 w 153"/>
                <a:gd name="T43" fmla="*/ 0 h 150"/>
                <a:gd name="T44" fmla="*/ 54 w 153"/>
                <a:gd name="T45" fmla="*/ 11 h 150"/>
                <a:gd name="T46" fmla="*/ 71 w 153"/>
                <a:gd name="T47" fmla="*/ 10 h 150"/>
                <a:gd name="T48" fmla="*/ 86 w 153"/>
                <a:gd name="T49" fmla="*/ 5 h 150"/>
                <a:gd name="T50" fmla="*/ 110 w 153"/>
                <a:gd name="T51" fmla="*/ 6 h 150"/>
                <a:gd name="T52" fmla="*/ 113 w 153"/>
                <a:gd name="T53" fmla="*/ 13 h 150"/>
                <a:gd name="T54" fmla="*/ 115 w 153"/>
                <a:gd name="T55" fmla="*/ 13 h 150"/>
                <a:gd name="T56" fmla="*/ 116 w 153"/>
                <a:gd name="T57" fmla="*/ 19 h 150"/>
                <a:gd name="T58" fmla="*/ 122 w 153"/>
                <a:gd name="T59" fmla="*/ 24 h 150"/>
                <a:gd name="T60" fmla="*/ 130 w 153"/>
                <a:gd name="T61" fmla="*/ 26 h 150"/>
                <a:gd name="T62" fmla="*/ 135 w 153"/>
                <a:gd name="T63" fmla="*/ 32 h 150"/>
                <a:gd name="T64" fmla="*/ 132 w 153"/>
                <a:gd name="T65" fmla="*/ 59 h 150"/>
                <a:gd name="T66" fmla="*/ 137 w 153"/>
                <a:gd name="T67" fmla="*/ 65 h 150"/>
                <a:gd name="T68" fmla="*/ 146 w 153"/>
                <a:gd name="T69" fmla="*/ 67 h 150"/>
                <a:gd name="T70" fmla="*/ 150 w 153"/>
                <a:gd name="T71" fmla="*/ 73 h 150"/>
                <a:gd name="T72" fmla="*/ 150 w 153"/>
                <a:gd name="T73" fmla="*/ 83 h 150"/>
                <a:gd name="T74" fmla="*/ 153 w 153"/>
                <a:gd name="T75" fmla="*/ 92 h 150"/>
                <a:gd name="T76" fmla="*/ 151 w 153"/>
                <a:gd name="T77" fmla="*/ 99 h 150"/>
                <a:gd name="T78" fmla="*/ 140 w 153"/>
                <a:gd name="T79" fmla="*/ 112 h 150"/>
                <a:gd name="T80" fmla="*/ 134 w 153"/>
                <a:gd name="T81" fmla="*/ 110 h 150"/>
                <a:gd name="T82" fmla="*/ 124 w 153"/>
                <a:gd name="T83" fmla="*/ 115 h 150"/>
                <a:gd name="T84" fmla="*/ 118 w 153"/>
                <a:gd name="T85" fmla="*/ 126 h 150"/>
                <a:gd name="T86" fmla="*/ 119 w 153"/>
                <a:gd name="T87" fmla="*/ 137 h 150"/>
                <a:gd name="T88" fmla="*/ 116 w 153"/>
                <a:gd name="T89" fmla="*/ 150 h 1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3"/>
                <a:gd name="T136" fmla="*/ 0 h 150"/>
                <a:gd name="T137" fmla="*/ 153 w 153"/>
                <a:gd name="T138" fmla="*/ 150 h 15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3" h="150">
                  <a:moveTo>
                    <a:pt x="116" y="150"/>
                  </a:moveTo>
                  <a:lnTo>
                    <a:pt x="108" y="150"/>
                  </a:lnTo>
                  <a:lnTo>
                    <a:pt x="100" y="147"/>
                  </a:lnTo>
                  <a:lnTo>
                    <a:pt x="86" y="131"/>
                  </a:lnTo>
                  <a:lnTo>
                    <a:pt x="87" y="128"/>
                  </a:lnTo>
                  <a:lnTo>
                    <a:pt x="84" y="124"/>
                  </a:lnTo>
                  <a:lnTo>
                    <a:pt x="89" y="104"/>
                  </a:lnTo>
                  <a:lnTo>
                    <a:pt x="83" y="102"/>
                  </a:lnTo>
                  <a:lnTo>
                    <a:pt x="71" y="113"/>
                  </a:lnTo>
                  <a:lnTo>
                    <a:pt x="62" y="112"/>
                  </a:lnTo>
                  <a:lnTo>
                    <a:pt x="54" y="107"/>
                  </a:lnTo>
                  <a:lnTo>
                    <a:pt x="56" y="84"/>
                  </a:lnTo>
                  <a:lnTo>
                    <a:pt x="51" y="80"/>
                  </a:lnTo>
                  <a:lnTo>
                    <a:pt x="22" y="59"/>
                  </a:lnTo>
                  <a:lnTo>
                    <a:pt x="19" y="41"/>
                  </a:lnTo>
                  <a:lnTo>
                    <a:pt x="9" y="40"/>
                  </a:lnTo>
                  <a:lnTo>
                    <a:pt x="1" y="33"/>
                  </a:lnTo>
                  <a:lnTo>
                    <a:pt x="0" y="24"/>
                  </a:lnTo>
                  <a:lnTo>
                    <a:pt x="5" y="8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54" y="11"/>
                  </a:lnTo>
                  <a:lnTo>
                    <a:pt x="71" y="10"/>
                  </a:lnTo>
                  <a:lnTo>
                    <a:pt x="86" y="5"/>
                  </a:lnTo>
                  <a:lnTo>
                    <a:pt x="110" y="6"/>
                  </a:lnTo>
                  <a:lnTo>
                    <a:pt x="113" y="13"/>
                  </a:lnTo>
                  <a:lnTo>
                    <a:pt x="115" y="13"/>
                  </a:lnTo>
                  <a:lnTo>
                    <a:pt x="116" y="19"/>
                  </a:lnTo>
                  <a:lnTo>
                    <a:pt x="122" y="24"/>
                  </a:lnTo>
                  <a:lnTo>
                    <a:pt x="130" y="26"/>
                  </a:lnTo>
                  <a:lnTo>
                    <a:pt x="135" y="32"/>
                  </a:lnTo>
                  <a:lnTo>
                    <a:pt x="132" y="59"/>
                  </a:lnTo>
                  <a:lnTo>
                    <a:pt x="137" y="65"/>
                  </a:lnTo>
                  <a:lnTo>
                    <a:pt x="146" y="67"/>
                  </a:lnTo>
                  <a:lnTo>
                    <a:pt x="150" y="73"/>
                  </a:lnTo>
                  <a:lnTo>
                    <a:pt x="150" y="83"/>
                  </a:lnTo>
                  <a:lnTo>
                    <a:pt x="153" y="92"/>
                  </a:lnTo>
                  <a:lnTo>
                    <a:pt x="151" y="99"/>
                  </a:lnTo>
                  <a:lnTo>
                    <a:pt x="140" y="112"/>
                  </a:lnTo>
                  <a:lnTo>
                    <a:pt x="134" y="110"/>
                  </a:lnTo>
                  <a:lnTo>
                    <a:pt x="124" y="115"/>
                  </a:lnTo>
                  <a:lnTo>
                    <a:pt x="118" y="126"/>
                  </a:lnTo>
                  <a:lnTo>
                    <a:pt x="119" y="137"/>
                  </a:lnTo>
                  <a:lnTo>
                    <a:pt x="116" y="15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6" name="Freeform 664">
              <a:extLst>
                <a:ext uri="{FF2B5EF4-FFF2-40B4-BE49-F238E27FC236}">
                  <a16:creationId xmlns:a16="http://schemas.microsoft.com/office/drawing/2014/main" id="{B932298F-BFDB-0306-CD21-443D47123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0" y="2823"/>
              <a:ext cx="694" cy="611"/>
            </a:xfrm>
            <a:custGeom>
              <a:avLst/>
              <a:gdLst>
                <a:gd name="T0" fmla="*/ 4 w 694"/>
                <a:gd name="T1" fmla="*/ 448 h 611"/>
                <a:gd name="T2" fmla="*/ 46 w 694"/>
                <a:gd name="T3" fmla="*/ 415 h 611"/>
                <a:gd name="T4" fmla="*/ 39 w 694"/>
                <a:gd name="T5" fmla="*/ 386 h 611"/>
                <a:gd name="T6" fmla="*/ 63 w 694"/>
                <a:gd name="T7" fmla="*/ 354 h 611"/>
                <a:gd name="T8" fmla="*/ 60 w 694"/>
                <a:gd name="T9" fmla="*/ 308 h 611"/>
                <a:gd name="T10" fmla="*/ 82 w 694"/>
                <a:gd name="T11" fmla="*/ 305 h 611"/>
                <a:gd name="T12" fmla="*/ 100 w 694"/>
                <a:gd name="T13" fmla="*/ 287 h 611"/>
                <a:gd name="T14" fmla="*/ 127 w 694"/>
                <a:gd name="T15" fmla="*/ 217 h 611"/>
                <a:gd name="T16" fmla="*/ 167 w 694"/>
                <a:gd name="T17" fmla="*/ 192 h 611"/>
                <a:gd name="T18" fmla="*/ 164 w 694"/>
                <a:gd name="T19" fmla="*/ 161 h 611"/>
                <a:gd name="T20" fmla="*/ 118 w 694"/>
                <a:gd name="T21" fmla="*/ 148 h 611"/>
                <a:gd name="T22" fmla="*/ 78 w 694"/>
                <a:gd name="T23" fmla="*/ 126 h 611"/>
                <a:gd name="T24" fmla="*/ 51 w 694"/>
                <a:gd name="T25" fmla="*/ 112 h 611"/>
                <a:gd name="T26" fmla="*/ 38 w 694"/>
                <a:gd name="T27" fmla="*/ 113 h 611"/>
                <a:gd name="T28" fmla="*/ 49 w 694"/>
                <a:gd name="T29" fmla="*/ 94 h 611"/>
                <a:gd name="T30" fmla="*/ 49 w 694"/>
                <a:gd name="T31" fmla="*/ 85 h 611"/>
                <a:gd name="T32" fmla="*/ 47 w 694"/>
                <a:gd name="T33" fmla="*/ 70 h 611"/>
                <a:gd name="T34" fmla="*/ 54 w 694"/>
                <a:gd name="T35" fmla="*/ 59 h 611"/>
                <a:gd name="T36" fmla="*/ 54 w 694"/>
                <a:gd name="T37" fmla="*/ 45 h 611"/>
                <a:gd name="T38" fmla="*/ 54 w 694"/>
                <a:gd name="T39" fmla="*/ 16 h 611"/>
                <a:gd name="T40" fmla="*/ 79 w 694"/>
                <a:gd name="T41" fmla="*/ 13 h 611"/>
                <a:gd name="T42" fmla="*/ 106 w 694"/>
                <a:gd name="T43" fmla="*/ 15 h 611"/>
                <a:gd name="T44" fmla="*/ 119 w 694"/>
                <a:gd name="T45" fmla="*/ 0 h 611"/>
                <a:gd name="T46" fmla="*/ 162 w 694"/>
                <a:gd name="T47" fmla="*/ 21 h 611"/>
                <a:gd name="T48" fmla="*/ 229 w 694"/>
                <a:gd name="T49" fmla="*/ 43 h 611"/>
                <a:gd name="T50" fmla="*/ 345 w 694"/>
                <a:gd name="T51" fmla="*/ 94 h 611"/>
                <a:gd name="T52" fmla="*/ 401 w 694"/>
                <a:gd name="T53" fmla="*/ 117 h 611"/>
                <a:gd name="T54" fmla="*/ 431 w 694"/>
                <a:gd name="T55" fmla="*/ 131 h 611"/>
                <a:gd name="T56" fmla="*/ 441 w 694"/>
                <a:gd name="T57" fmla="*/ 136 h 611"/>
                <a:gd name="T58" fmla="*/ 474 w 694"/>
                <a:gd name="T59" fmla="*/ 172 h 611"/>
                <a:gd name="T60" fmla="*/ 546 w 694"/>
                <a:gd name="T61" fmla="*/ 219 h 611"/>
                <a:gd name="T62" fmla="*/ 564 w 694"/>
                <a:gd name="T63" fmla="*/ 215 h 611"/>
                <a:gd name="T64" fmla="*/ 592 w 694"/>
                <a:gd name="T65" fmla="*/ 233 h 611"/>
                <a:gd name="T66" fmla="*/ 599 w 694"/>
                <a:gd name="T67" fmla="*/ 249 h 611"/>
                <a:gd name="T68" fmla="*/ 610 w 694"/>
                <a:gd name="T69" fmla="*/ 250 h 611"/>
                <a:gd name="T70" fmla="*/ 618 w 694"/>
                <a:gd name="T71" fmla="*/ 257 h 611"/>
                <a:gd name="T72" fmla="*/ 688 w 694"/>
                <a:gd name="T73" fmla="*/ 271 h 611"/>
                <a:gd name="T74" fmla="*/ 694 w 694"/>
                <a:gd name="T75" fmla="*/ 282 h 611"/>
                <a:gd name="T76" fmla="*/ 685 w 694"/>
                <a:gd name="T77" fmla="*/ 295 h 611"/>
                <a:gd name="T78" fmla="*/ 675 w 694"/>
                <a:gd name="T79" fmla="*/ 314 h 611"/>
                <a:gd name="T80" fmla="*/ 549 w 694"/>
                <a:gd name="T81" fmla="*/ 348 h 611"/>
                <a:gd name="T82" fmla="*/ 532 w 694"/>
                <a:gd name="T83" fmla="*/ 367 h 611"/>
                <a:gd name="T84" fmla="*/ 444 w 694"/>
                <a:gd name="T85" fmla="*/ 448 h 611"/>
                <a:gd name="T86" fmla="*/ 446 w 694"/>
                <a:gd name="T87" fmla="*/ 458 h 611"/>
                <a:gd name="T88" fmla="*/ 450 w 694"/>
                <a:gd name="T89" fmla="*/ 483 h 611"/>
                <a:gd name="T90" fmla="*/ 462 w 694"/>
                <a:gd name="T91" fmla="*/ 491 h 611"/>
                <a:gd name="T92" fmla="*/ 457 w 694"/>
                <a:gd name="T93" fmla="*/ 507 h 611"/>
                <a:gd name="T94" fmla="*/ 388 w 694"/>
                <a:gd name="T95" fmla="*/ 563 h 611"/>
                <a:gd name="T96" fmla="*/ 355 w 694"/>
                <a:gd name="T97" fmla="*/ 566 h 611"/>
                <a:gd name="T98" fmla="*/ 309 w 694"/>
                <a:gd name="T99" fmla="*/ 604 h 611"/>
                <a:gd name="T100" fmla="*/ 293 w 694"/>
                <a:gd name="T101" fmla="*/ 609 h 611"/>
                <a:gd name="T102" fmla="*/ 262 w 694"/>
                <a:gd name="T103" fmla="*/ 604 h 611"/>
                <a:gd name="T104" fmla="*/ 146 w 694"/>
                <a:gd name="T105" fmla="*/ 585 h 611"/>
                <a:gd name="T106" fmla="*/ 119 w 694"/>
                <a:gd name="T107" fmla="*/ 584 h 611"/>
                <a:gd name="T108" fmla="*/ 102 w 694"/>
                <a:gd name="T109" fmla="*/ 595 h 611"/>
                <a:gd name="T110" fmla="*/ 86 w 694"/>
                <a:gd name="T111" fmla="*/ 601 h 611"/>
                <a:gd name="T112" fmla="*/ 59 w 694"/>
                <a:gd name="T113" fmla="*/ 577 h 611"/>
                <a:gd name="T114" fmla="*/ 54 w 694"/>
                <a:gd name="T115" fmla="*/ 545 h 611"/>
                <a:gd name="T116" fmla="*/ 51 w 694"/>
                <a:gd name="T117" fmla="*/ 520 h 611"/>
                <a:gd name="T118" fmla="*/ 22 w 694"/>
                <a:gd name="T119" fmla="*/ 486 h 6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4"/>
                <a:gd name="T181" fmla="*/ 0 h 611"/>
                <a:gd name="T182" fmla="*/ 694 w 694"/>
                <a:gd name="T183" fmla="*/ 611 h 61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4" h="611">
                  <a:moveTo>
                    <a:pt x="0" y="480"/>
                  </a:moveTo>
                  <a:lnTo>
                    <a:pt x="4" y="448"/>
                  </a:lnTo>
                  <a:lnTo>
                    <a:pt x="44" y="427"/>
                  </a:lnTo>
                  <a:lnTo>
                    <a:pt x="46" y="415"/>
                  </a:lnTo>
                  <a:lnTo>
                    <a:pt x="39" y="400"/>
                  </a:lnTo>
                  <a:lnTo>
                    <a:pt x="39" y="386"/>
                  </a:lnTo>
                  <a:lnTo>
                    <a:pt x="46" y="372"/>
                  </a:lnTo>
                  <a:lnTo>
                    <a:pt x="63" y="354"/>
                  </a:lnTo>
                  <a:lnTo>
                    <a:pt x="57" y="324"/>
                  </a:lnTo>
                  <a:lnTo>
                    <a:pt x="60" y="308"/>
                  </a:lnTo>
                  <a:lnTo>
                    <a:pt x="71" y="303"/>
                  </a:lnTo>
                  <a:lnTo>
                    <a:pt x="82" y="305"/>
                  </a:lnTo>
                  <a:lnTo>
                    <a:pt x="95" y="297"/>
                  </a:lnTo>
                  <a:lnTo>
                    <a:pt x="100" y="287"/>
                  </a:lnTo>
                  <a:lnTo>
                    <a:pt x="97" y="274"/>
                  </a:lnTo>
                  <a:lnTo>
                    <a:pt x="127" y="217"/>
                  </a:lnTo>
                  <a:lnTo>
                    <a:pt x="156" y="204"/>
                  </a:lnTo>
                  <a:lnTo>
                    <a:pt x="167" y="192"/>
                  </a:lnTo>
                  <a:lnTo>
                    <a:pt x="170" y="184"/>
                  </a:lnTo>
                  <a:lnTo>
                    <a:pt x="164" y="161"/>
                  </a:lnTo>
                  <a:lnTo>
                    <a:pt x="133" y="145"/>
                  </a:lnTo>
                  <a:lnTo>
                    <a:pt x="118" y="148"/>
                  </a:lnTo>
                  <a:lnTo>
                    <a:pt x="82" y="134"/>
                  </a:lnTo>
                  <a:lnTo>
                    <a:pt x="78" y="126"/>
                  </a:lnTo>
                  <a:lnTo>
                    <a:pt x="81" y="115"/>
                  </a:lnTo>
                  <a:lnTo>
                    <a:pt x="51" y="112"/>
                  </a:lnTo>
                  <a:lnTo>
                    <a:pt x="38" y="118"/>
                  </a:lnTo>
                  <a:lnTo>
                    <a:pt x="38" y="113"/>
                  </a:lnTo>
                  <a:lnTo>
                    <a:pt x="41" y="104"/>
                  </a:lnTo>
                  <a:lnTo>
                    <a:pt x="49" y="94"/>
                  </a:lnTo>
                  <a:lnTo>
                    <a:pt x="59" y="88"/>
                  </a:lnTo>
                  <a:lnTo>
                    <a:pt x="49" y="85"/>
                  </a:lnTo>
                  <a:lnTo>
                    <a:pt x="55" y="78"/>
                  </a:lnTo>
                  <a:lnTo>
                    <a:pt x="47" y="70"/>
                  </a:lnTo>
                  <a:lnTo>
                    <a:pt x="59" y="61"/>
                  </a:lnTo>
                  <a:lnTo>
                    <a:pt x="54" y="59"/>
                  </a:lnTo>
                  <a:lnTo>
                    <a:pt x="49" y="53"/>
                  </a:lnTo>
                  <a:lnTo>
                    <a:pt x="54" y="45"/>
                  </a:lnTo>
                  <a:lnTo>
                    <a:pt x="44" y="26"/>
                  </a:lnTo>
                  <a:lnTo>
                    <a:pt x="54" y="16"/>
                  </a:lnTo>
                  <a:lnTo>
                    <a:pt x="67" y="11"/>
                  </a:lnTo>
                  <a:lnTo>
                    <a:pt x="79" y="13"/>
                  </a:lnTo>
                  <a:lnTo>
                    <a:pt x="97" y="19"/>
                  </a:lnTo>
                  <a:lnTo>
                    <a:pt x="106" y="15"/>
                  </a:lnTo>
                  <a:lnTo>
                    <a:pt x="110" y="7"/>
                  </a:lnTo>
                  <a:lnTo>
                    <a:pt x="119" y="0"/>
                  </a:lnTo>
                  <a:lnTo>
                    <a:pt x="141" y="3"/>
                  </a:lnTo>
                  <a:lnTo>
                    <a:pt x="162" y="21"/>
                  </a:lnTo>
                  <a:lnTo>
                    <a:pt x="218" y="45"/>
                  </a:lnTo>
                  <a:lnTo>
                    <a:pt x="229" y="43"/>
                  </a:lnTo>
                  <a:lnTo>
                    <a:pt x="331" y="93"/>
                  </a:lnTo>
                  <a:lnTo>
                    <a:pt x="345" y="94"/>
                  </a:lnTo>
                  <a:lnTo>
                    <a:pt x="372" y="110"/>
                  </a:lnTo>
                  <a:lnTo>
                    <a:pt x="401" y="117"/>
                  </a:lnTo>
                  <a:lnTo>
                    <a:pt x="414" y="126"/>
                  </a:lnTo>
                  <a:lnTo>
                    <a:pt x="431" y="131"/>
                  </a:lnTo>
                  <a:lnTo>
                    <a:pt x="441" y="131"/>
                  </a:lnTo>
                  <a:lnTo>
                    <a:pt x="441" y="136"/>
                  </a:lnTo>
                  <a:lnTo>
                    <a:pt x="465" y="166"/>
                  </a:lnTo>
                  <a:lnTo>
                    <a:pt x="474" y="172"/>
                  </a:lnTo>
                  <a:lnTo>
                    <a:pt x="489" y="190"/>
                  </a:lnTo>
                  <a:lnTo>
                    <a:pt x="546" y="219"/>
                  </a:lnTo>
                  <a:lnTo>
                    <a:pt x="552" y="219"/>
                  </a:lnTo>
                  <a:lnTo>
                    <a:pt x="564" y="215"/>
                  </a:lnTo>
                  <a:lnTo>
                    <a:pt x="573" y="215"/>
                  </a:lnTo>
                  <a:lnTo>
                    <a:pt x="592" y="233"/>
                  </a:lnTo>
                  <a:lnTo>
                    <a:pt x="597" y="243"/>
                  </a:lnTo>
                  <a:lnTo>
                    <a:pt x="599" y="249"/>
                  </a:lnTo>
                  <a:lnTo>
                    <a:pt x="605" y="250"/>
                  </a:lnTo>
                  <a:lnTo>
                    <a:pt x="610" y="250"/>
                  </a:lnTo>
                  <a:lnTo>
                    <a:pt x="610" y="246"/>
                  </a:lnTo>
                  <a:lnTo>
                    <a:pt x="618" y="257"/>
                  </a:lnTo>
                  <a:lnTo>
                    <a:pt x="626" y="260"/>
                  </a:lnTo>
                  <a:lnTo>
                    <a:pt x="688" y="271"/>
                  </a:lnTo>
                  <a:lnTo>
                    <a:pt x="694" y="276"/>
                  </a:lnTo>
                  <a:lnTo>
                    <a:pt x="694" y="282"/>
                  </a:lnTo>
                  <a:lnTo>
                    <a:pt x="685" y="286"/>
                  </a:lnTo>
                  <a:lnTo>
                    <a:pt x="685" y="295"/>
                  </a:lnTo>
                  <a:lnTo>
                    <a:pt x="686" y="305"/>
                  </a:lnTo>
                  <a:lnTo>
                    <a:pt x="675" y="314"/>
                  </a:lnTo>
                  <a:lnTo>
                    <a:pt x="615" y="340"/>
                  </a:lnTo>
                  <a:lnTo>
                    <a:pt x="549" y="348"/>
                  </a:lnTo>
                  <a:lnTo>
                    <a:pt x="533" y="360"/>
                  </a:lnTo>
                  <a:lnTo>
                    <a:pt x="532" y="367"/>
                  </a:lnTo>
                  <a:lnTo>
                    <a:pt x="455" y="431"/>
                  </a:lnTo>
                  <a:lnTo>
                    <a:pt x="444" y="448"/>
                  </a:lnTo>
                  <a:lnTo>
                    <a:pt x="444" y="450"/>
                  </a:lnTo>
                  <a:lnTo>
                    <a:pt x="446" y="458"/>
                  </a:lnTo>
                  <a:lnTo>
                    <a:pt x="446" y="475"/>
                  </a:lnTo>
                  <a:lnTo>
                    <a:pt x="450" y="483"/>
                  </a:lnTo>
                  <a:lnTo>
                    <a:pt x="455" y="488"/>
                  </a:lnTo>
                  <a:lnTo>
                    <a:pt x="462" y="491"/>
                  </a:lnTo>
                  <a:lnTo>
                    <a:pt x="465" y="499"/>
                  </a:lnTo>
                  <a:lnTo>
                    <a:pt x="457" y="507"/>
                  </a:lnTo>
                  <a:lnTo>
                    <a:pt x="430" y="518"/>
                  </a:lnTo>
                  <a:lnTo>
                    <a:pt x="388" y="563"/>
                  </a:lnTo>
                  <a:lnTo>
                    <a:pt x="390" y="571"/>
                  </a:lnTo>
                  <a:lnTo>
                    <a:pt x="355" y="566"/>
                  </a:lnTo>
                  <a:lnTo>
                    <a:pt x="328" y="579"/>
                  </a:lnTo>
                  <a:lnTo>
                    <a:pt x="309" y="604"/>
                  </a:lnTo>
                  <a:lnTo>
                    <a:pt x="302" y="611"/>
                  </a:lnTo>
                  <a:lnTo>
                    <a:pt x="293" y="609"/>
                  </a:lnTo>
                  <a:lnTo>
                    <a:pt x="280" y="603"/>
                  </a:lnTo>
                  <a:lnTo>
                    <a:pt x="262" y="604"/>
                  </a:lnTo>
                  <a:lnTo>
                    <a:pt x="162" y="576"/>
                  </a:lnTo>
                  <a:lnTo>
                    <a:pt x="146" y="585"/>
                  </a:lnTo>
                  <a:lnTo>
                    <a:pt x="132" y="582"/>
                  </a:lnTo>
                  <a:lnTo>
                    <a:pt x="119" y="584"/>
                  </a:lnTo>
                  <a:lnTo>
                    <a:pt x="106" y="590"/>
                  </a:lnTo>
                  <a:lnTo>
                    <a:pt x="102" y="595"/>
                  </a:lnTo>
                  <a:lnTo>
                    <a:pt x="95" y="598"/>
                  </a:lnTo>
                  <a:lnTo>
                    <a:pt x="86" y="601"/>
                  </a:lnTo>
                  <a:lnTo>
                    <a:pt x="68" y="592"/>
                  </a:lnTo>
                  <a:lnTo>
                    <a:pt x="59" y="577"/>
                  </a:lnTo>
                  <a:lnTo>
                    <a:pt x="52" y="556"/>
                  </a:lnTo>
                  <a:lnTo>
                    <a:pt x="54" y="545"/>
                  </a:lnTo>
                  <a:lnTo>
                    <a:pt x="47" y="537"/>
                  </a:lnTo>
                  <a:lnTo>
                    <a:pt x="51" y="520"/>
                  </a:lnTo>
                  <a:lnTo>
                    <a:pt x="43" y="505"/>
                  </a:lnTo>
                  <a:lnTo>
                    <a:pt x="22" y="486"/>
                  </a:lnTo>
                  <a:lnTo>
                    <a:pt x="0" y="48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7" name="Freeform 665">
              <a:extLst>
                <a:ext uri="{FF2B5EF4-FFF2-40B4-BE49-F238E27FC236}">
                  <a16:creationId xmlns:a16="http://schemas.microsoft.com/office/drawing/2014/main" id="{4E7DD1BE-D096-40F2-485D-652BC46F1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0" y="2823"/>
              <a:ext cx="694" cy="611"/>
            </a:xfrm>
            <a:custGeom>
              <a:avLst/>
              <a:gdLst>
                <a:gd name="T0" fmla="*/ 4 w 694"/>
                <a:gd name="T1" fmla="*/ 448 h 611"/>
                <a:gd name="T2" fmla="*/ 46 w 694"/>
                <a:gd name="T3" fmla="*/ 415 h 611"/>
                <a:gd name="T4" fmla="*/ 39 w 694"/>
                <a:gd name="T5" fmla="*/ 386 h 611"/>
                <a:gd name="T6" fmla="*/ 63 w 694"/>
                <a:gd name="T7" fmla="*/ 354 h 611"/>
                <a:gd name="T8" fmla="*/ 60 w 694"/>
                <a:gd name="T9" fmla="*/ 308 h 611"/>
                <a:gd name="T10" fmla="*/ 82 w 694"/>
                <a:gd name="T11" fmla="*/ 305 h 611"/>
                <a:gd name="T12" fmla="*/ 100 w 694"/>
                <a:gd name="T13" fmla="*/ 287 h 611"/>
                <a:gd name="T14" fmla="*/ 127 w 694"/>
                <a:gd name="T15" fmla="*/ 217 h 611"/>
                <a:gd name="T16" fmla="*/ 167 w 694"/>
                <a:gd name="T17" fmla="*/ 192 h 611"/>
                <a:gd name="T18" fmla="*/ 164 w 694"/>
                <a:gd name="T19" fmla="*/ 161 h 611"/>
                <a:gd name="T20" fmla="*/ 118 w 694"/>
                <a:gd name="T21" fmla="*/ 148 h 611"/>
                <a:gd name="T22" fmla="*/ 78 w 694"/>
                <a:gd name="T23" fmla="*/ 126 h 611"/>
                <a:gd name="T24" fmla="*/ 51 w 694"/>
                <a:gd name="T25" fmla="*/ 112 h 611"/>
                <a:gd name="T26" fmla="*/ 38 w 694"/>
                <a:gd name="T27" fmla="*/ 113 h 611"/>
                <a:gd name="T28" fmla="*/ 49 w 694"/>
                <a:gd name="T29" fmla="*/ 94 h 611"/>
                <a:gd name="T30" fmla="*/ 49 w 694"/>
                <a:gd name="T31" fmla="*/ 85 h 611"/>
                <a:gd name="T32" fmla="*/ 47 w 694"/>
                <a:gd name="T33" fmla="*/ 70 h 611"/>
                <a:gd name="T34" fmla="*/ 54 w 694"/>
                <a:gd name="T35" fmla="*/ 59 h 611"/>
                <a:gd name="T36" fmla="*/ 54 w 694"/>
                <a:gd name="T37" fmla="*/ 45 h 611"/>
                <a:gd name="T38" fmla="*/ 54 w 694"/>
                <a:gd name="T39" fmla="*/ 16 h 611"/>
                <a:gd name="T40" fmla="*/ 79 w 694"/>
                <a:gd name="T41" fmla="*/ 13 h 611"/>
                <a:gd name="T42" fmla="*/ 106 w 694"/>
                <a:gd name="T43" fmla="*/ 15 h 611"/>
                <a:gd name="T44" fmla="*/ 119 w 694"/>
                <a:gd name="T45" fmla="*/ 0 h 611"/>
                <a:gd name="T46" fmla="*/ 162 w 694"/>
                <a:gd name="T47" fmla="*/ 21 h 611"/>
                <a:gd name="T48" fmla="*/ 229 w 694"/>
                <a:gd name="T49" fmla="*/ 43 h 611"/>
                <a:gd name="T50" fmla="*/ 345 w 694"/>
                <a:gd name="T51" fmla="*/ 94 h 611"/>
                <a:gd name="T52" fmla="*/ 401 w 694"/>
                <a:gd name="T53" fmla="*/ 117 h 611"/>
                <a:gd name="T54" fmla="*/ 431 w 694"/>
                <a:gd name="T55" fmla="*/ 131 h 611"/>
                <a:gd name="T56" fmla="*/ 441 w 694"/>
                <a:gd name="T57" fmla="*/ 136 h 611"/>
                <a:gd name="T58" fmla="*/ 474 w 694"/>
                <a:gd name="T59" fmla="*/ 172 h 611"/>
                <a:gd name="T60" fmla="*/ 546 w 694"/>
                <a:gd name="T61" fmla="*/ 219 h 611"/>
                <a:gd name="T62" fmla="*/ 564 w 694"/>
                <a:gd name="T63" fmla="*/ 215 h 611"/>
                <a:gd name="T64" fmla="*/ 592 w 694"/>
                <a:gd name="T65" fmla="*/ 233 h 611"/>
                <a:gd name="T66" fmla="*/ 599 w 694"/>
                <a:gd name="T67" fmla="*/ 249 h 611"/>
                <a:gd name="T68" fmla="*/ 610 w 694"/>
                <a:gd name="T69" fmla="*/ 250 h 611"/>
                <a:gd name="T70" fmla="*/ 618 w 694"/>
                <a:gd name="T71" fmla="*/ 257 h 611"/>
                <a:gd name="T72" fmla="*/ 688 w 694"/>
                <a:gd name="T73" fmla="*/ 271 h 611"/>
                <a:gd name="T74" fmla="*/ 694 w 694"/>
                <a:gd name="T75" fmla="*/ 282 h 611"/>
                <a:gd name="T76" fmla="*/ 685 w 694"/>
                <a:gd name="T77" fmla="*/ 295 h 611"/>
                <a:gd name="T78" fmla="*/ 675 w 694"/>
                <a:gd name="T79" fmla="*/ 314 h 611"/>
                <a:gd name="T80" fmla="*/ 549 w 694"/>
                <a:gd name="T81" fmla="*/ 348 h 611"/>
                <a:gd name="T82" fmla="*/ 532 w 694"/>
                <a:gd name="T83" fmla="*/ 367 h 611"/>
                <a:gd name="T84" fmla="*/ 444 w 694"/>
                <a:gd name="T85" fmla="*/ 448 h 611"/>
                <a:gd name="T86" fmla="*/ 446 w 694"/>
                <a:gd name="T87" fmla="*/ 458 h 611"/>
                <a:gd name="T88" fmla="*/ 450 w 694"/>
                <a:gd name="T89" fmla="*/ 483 h 611"/>
                <a:gd name="T90" fmla="*/ 462 w 694"/>
                <a:gd name="T91" fmla="*/ 491 h 611"/>
                <a:gd name="T92" fmla="*/ 457 w 694"/>
                <a:gd name="T93" fmla="*/ 507 h 611"/>
                <a:gd name="T94" fmla="*/ 388 w 694"/>
                <a:gd name="T95" fmla="*/ 563 h 611"/>
                <a:gd name="T96" fmla="*/ 355 w 694"/>
                <a:gd name="T97" fmla="*/ 566 h 611"/>
                <a:gd name="T98" fmla="*/ 309 w 694"/>
                <a:gd name="T99" fmla="*/ 604 h 611"/>
                <a:gd name="T100" fmla="*/ 293 w 694"/>
                <a:gd name="T101" fmla="*/ 609 h 611"/>
                <a:gd name="T102" fmla="*/ 262 w 694"/>
                <a:gd name="T103" fmla="*/ 604 h 611"/>
                <a:gd name="T104" fmla="*/ 146 w 694"/>
                <a:gd name="T105" fmla="*/ 585 h 611"/>
                <a:gd name="T106" fmla="*/ 119 w 694"/>
                <a:gd name="T107" fmla="*/ 584 h 611"/>
                <a:gd name="T108" fmla="*/ 102 w 694"/>
                <a:gd name="T109" fmla="*/ 595 h 611"/>
                <a:gd name="T110" fmla="*/ 86 w 694"/>
                <a:gd name="T111" fmla="*/ 601 h 611"/>
                <a:gd name="T112" fmla="*/ 59 w 694"/>
                <a:gd name="T113" fmla="*/ 577 h 611"/>
                <a:gd name="T114" fmla="*/ 54 w 694"/>
                <a:gd name="T115" fmla="*/ 545 h 611"/>
                <a:gd name="T116" fmla="*/ 51 w 694"/>
                <a:gd name="T117" fmla="*/ 520 h 611"/>
                <a:gd name="T118" fmla="*/ 22 w 694"/>
                <a:gd name="T119" fmla="*/ 486 h 6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4"/>
                <a:gd name="T181" fmla="*/ 0 h 611"/>
                <a:gd name="T182" fmla="*/ 694 w 694"/>
                <a:gd name="T183" fmla="*/ 611 h 61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4" h="611">
                  <a:moveTo>
                    <a:pt x="0" y="480"/>
                  </a:moveTo>
                  <a:lnTo>
                    <a:pt x="4" y="448"/>
                  </a:lnTo>
                  <a:lnTo>
                    <a:pt x="44" y="427"/>
                  </a:lnTo>
                  <a:lnTo>
                    <a:pt x="46" y="415"/>
                  </a:lnTo>
                  <a:lnTo>
                    <a:pt x="39" y="400"/>
                  </a:lnTo>
                  <a:lnTo>
                    <a:pt x="39" y="386"/>
                  </a:lnTo>
                  <a:lnTo>
                    <a:pt x="46" y="372"/>
                  </a:lnTo>
                  <a:lnTo>
                    <a:pt x="63" y="354"/>
                  </a:lnTo>
                  <a:lnTo>
                    <a:pt x="57" y="324"/>
                  </a:lnTo>
                  <a:lnTo>
                    <a:pt x="60" y="308"/>
                  </a:lnTo>
                  <a:lnTo>
                    <a:pt x="71" y="303"/>
                  </a:lnTo>
                  <a:lnTo>
                    <a:pt x="82" y="305"/>
                  </a:lnTo>
                  <a:lnTo>
                    <a:pt x="95" y="297"/>
                  </a:lnTo>
                  <a:lnTo>
                    <a:pt x="100" y="287"/>
                  </a:lnTo>
                  <a:lnTo>
                    <a:pt x="97" y="274"/>
                  </a:lnTo>
                  <a:lnTo>
                    <a:pt x="127" y="217"/>
                  </a:lnTo>
                  <a:lnTo>
                    <a:pt x="156" y="204"/>
                  </a:lnTo>
                  <a:lnTo>
                    <a:pt x="167" y="192"/>
                  </a:lnTo>
                  <a:lnTo>
                    <a:pt x="170" y="184"/>
                  </a:lnTo>
                  <a:lnTo>
                    <a:pt x="164" y="161"/>
                  </a:lnTo>
                  <a:lnTo>
                    <a:pt x="133" y="145"/>
                  </a:lnTo>
                  <a:lnTo>
                    <a:pt x="118" y="148"/>
                  </a:lnTo>
                  <a:lnTo>
                    <a:pt x="82" y="134"/>
                  </a:lnTo>
                  <a:lnTo>
                    <a:pt x="78" y="126"/>
                  </a:lnTo>
                  <a:lnTo>
                    <a:pt x="81" y="115"/>
                  </a:lnTo>
                  <a:lnTo>
                    <a:pt x="51" y="112"/>
                  </a:lnTo>
                  <a:lnTo>
                    <a:pt x="38" y="118"/>
                  </a:lnTo>
                  <a:lnTo>
                    <a:pt x="38" y="113"/>
                  </a:lnTo>
                  <a:lnTo>
                    <a:pt x="41" y="104"/>
                  </a:lnTo>
                  <a:lnTo>
                    <a:pt x="49" y="94"/>
                  </a:lnTo>
                  <a:lnTo>
                    <a:pt x="59" y="88"/>
                  </a:lnTo>
                  <a:lnTo>
                    <a:pt x="49" y="85"/>
                  </a:lnTo>
                  <a:lnTo>
                    <a:pt x="55" y="78"/>
                  </a:lnTo>
                  <a:lnTo>
                    <a:pt x="47" y="70"/>
                  </a:lnTo>
                  <a:lnTo>
                    <a:pt x="59" y="61"/>
                  </a:lnTo>
                  <a:lnTo>
                    <a:pt x="54" y="59"/>
                  </a:lnTo>
                  <a:lnTo>
                    <a:pt x="49" y="53"/>
                  </a:lnTo>
                  <a:lnTo>
                    <a:pt x="54" y="45"/>
                  </a:lnTo>
                  <a:lnTo>
                    <a:pt x="44" y="26"/>
                  </a:lnTo>
                  <a:lnTo>
                    <a:pt x="54" y="16"/>
                  </a:lnTo>
                  <a:lnTo>
                    <a:pt x="67" y="11"/>
                  </a:lnTo>
                  <a:lnTo>
                    <a:pt x="79" y="13"/>
                  </a:lnTo>
                  <a:lnTo>
                    <a:pt x="97" y="19"/>
                  </a:lnTo>
                  <a:lnTo>
                    <a:pt x="106" y="15"/>
                  </a:lnTo>
                  <a:lnTo>
                    <a:pt x="110" y="7"/>
                  </a:lnTo>
                  <a:lnTo>
                    <a:pt x="119" y="0"/>
                  </a:lnTo>
                  <a:lnTo>
                    <a:pt x="141" y="3"/>
                  </a:lnTo>
                  <a:lnTo>
                    <a:pt x="162" y="21"/>
                  </a:lnTo>
                  <a:lnTo>
                    <a:pt x="218" y="45"/>
                  </a:lnTo>
                  <a:lnTo>
                    <a:pt x="229" y="43"/>
                  </a:lnTo>
                  <a:lnTo>
                    <a:pt x="331" y="93"/>
                  </a:lnTo>
                  <a:lnTo>
                    <a:pt x="345" y="94"/>
                  </a:lnTo>
                  <a:lnTo>
                    <a:pt x="372" y="110"/>
                  </a:lnTo>
                  <a:lnTo>
                    <a:pt x="401" y="117"/>
                  </a:lnTo>
                  <a:lnTo>
                    <a:pt x="414" y="126"/>
                  </a:lnTo>
                  <a:lnTo>
                    <a:pt x="431" y="131"/>
                  </a:lnTo>
                  <a:lnTo>
                    <a:pt x="441" y="131"/>
                  </a:lnTo>
                  <a:lnTo>
                    <a:pt x="441" y="136"/>
                  </a:lnTo>
                  <a:lnTo>
                    <a:pt x="465" y="166"/>
                  </a:lnTo>
                  <a:lnTo>
                    <a:pt x="474" y="172"/>
                  </a:lnTo>
                  <a:lnTo>
                    <a:pt x="489" y="190"/>
                  </a:lnTo>
                  <a:lnTo>
                    <a:pt x="546" y="219"/>
                  </a:lnTo>
                  <a:lnTo>
                    <a:pt x="552" y="219"/>
                  </a:lnTo>
                  <a:lnTo>
                    <a:pt x="564" y="215"/>
                  </a:lnTo>
                  <a:lnTo>
                    <a:pt x="573" y="215"/>
                  </a:lnTo>
                  <a:lnTo>
                    <a:pt x="592" y="233"/>
                  </a:lnTo>
                  <a:lnTo>
                    <a:pt x="597" y="243"/>
                  </a:lnTo>
                  <a:lnTo>
                    <a:pt x="599" y="249"/>
                  </a:lnTo>
                  <a:lnTo>
                    <a:pt x="605" y="250"/>
                  </a:lnTo>
                  <a:lnTo>
                    <a:pt x="610" y="250"/>
                  </a:lnTo>
                  <a:lnTo>
                    <a:pt x="610" y="246"/>
                  </a:lnTo>
                  <a:lnTo>
                    <a:pt x="618" y="257"/>
                  </a:lnTo>
                  <a:lnTo>
                    <a:pt x="626" y="260"/>
                  </a:lnTo>
                  <a:lnTo>
                    <a:pt x="688" y="271"/>
                  </a:lnTo>
                  <a:lnTo>
                    <a:pt x="694" y="276"/>
                  </a:lnTo>
                  <a:lnTo>
                    <a:pt x="694" y="282"/>
                  </a:lnTo>
                  <a:lnTo>
                    <a:pt x="685" y="286"/>
                  </a:lnTo>
                  <a:lnTo>
                    <a:pt x="685" y="295"/>
                  </a:lnTo>
                  <a:lnTo>
                    <a:pt x="686" y="305"/>
                  </a:lnTo>
                  <a:lnTo>
                    <a:pt x="675" y="314"/>
                  </a:lnTo>
                  <a:lnTo>
                    <a:pt x="615" y="340"/>
                  </a:lnTo>
                  <a:lnTo>
                    <a:pt x="549" y="348"/>
                  </a:lnTo>
                  <a:lnTo>
                    <a:pt x="533" y="360"/>
                  </a:lnTo>
                  <a:lnTo>
                    <a:pt x="532" y="367"/>
                  </a:lnTo>
                  <a:lnTo>
                    <a:pt x="455" y="431"/>
                  </a:lnTo>
                  <a:lnTo>
                    <a:pt x="444" y="448"/>
                  </a:lnTo>
                  <a:lnTo>
                    <a:pt x="444" y="450"/>
                  </a:lnTo>
                  <a:lnTo>
                    <a:pt x="446" y="458"/>
                  </a:lnTo>
                  <a:lnTo>
                    <a:pt x="446" y="475"/>
                  </a:lnTo>
                  <a:lnTo>
                    <a:pt x="450" y="483"/>
                  </a:lnTo>
                  <a:lnTo>
                    <a:pt x="455" y="488"/>
                  </a:lnTo>
                  <a:lnTo>
                    <a:pt x="462" y="491"/>
                  </a:lnTo>
                  <a:lnTo>
                    <a:pt x="465" y="499"/>
                  </a:lnTo>
                  <a:lnTo>
                    <a:pt x="457" y="507"/>
                  </a:lnTo>
                  <a:lnTo>
                    <a:pt x="430" y="518"/>
                  </a:lnTo>
                  <a:lnTo>
                    <a:pt x="388" y="563"/>
                  </a:lnTo>
                  <a:lnTo>
                    <a:pt x="390" y="571"/>
                  </a:lnTo>
                  <a:lnTo>
                    <a:pt x="355" y="566"/>
                  </a:lnTo>
                  <a:lnTo>
                    <a:pt x="328" y="579"/>
                  </a:lnTo>
                  <a:lnTo>
                    <a:pt x="309" y="604"/>
                  </a:lnTo>
                  <a:lnTo>
                    <a:pt x="302" y="611"/>
                  </a:lnTo>
                  <a:lnTo>
                    <a:pt x="293" y="609"/>
                  </a:lnTo>
                  <a:lnTo>
                    <a:pt x="280" y="603"/>
                  </a:lnTo>
                  <a:lnTo>
                    <a:pt x="262" y="604"/>
                  </a:lnTo>
                  <a:lnTo>
                    <a:pt x="162" y="576"/>
                  </a:lnTo>
                  <a:lnTo>
                    <a:pt x="146" y="585"/>
                  </a:lnTo>
                  <a:lnTo>
                    <a:pt x="132" y="582"/>
                  </a:lnTo>
                  <a:lnTo>
                    <a:pt x="119" y="584"/>
                  </a:lnTo>
                  <a:lnTo>
                    <a:pt x="106" y="590"/>
                  </a:lnTo>
                  <a:lnTo>
                    <a:pt x="102" y="595"/>
                  </a:lnTo>
                  <a:lnTo>
                    <a:pt x="95" y="598"/>
                  </a:lnTo>
                  <a:lnTo>
                    <a:pt x="86" y="601"/>
                  </a:lnTo>
                  <a:lnTo>
                    <a:pt x="68" y="592"/>
                  </a:lnTo>
                  <a:lnTo>
                    <a:pt x="59" y="577"/>
                  </a:lnTo>
                  <a:lnTo>
                    <a:pt x="52" y="556"/>
                  </a:lnTo>
                  <a:lnTo>
                    <a:pt x="54" y="545"/>
                  </a:lnTo>
                  <a:lnTo>
                    <a:pt x="47" y="537"/>
                  </a:lnTo>
                  <a:lnTo>
                    <a:pt x="51" y="520"/>
                  </a:lnTo>
                  <a:lnTo>
                    <a:pt x="43" y="505"/>
                  </a:lnTo>
                  <a:lnTo>
                    <a:pt x="22" y="486"/>
                  </a:lnTo>
                  <a:lnTo>
                    <a:pt x="0" y="48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8" name="Freeform 666">
              <a:extLst>
                <a:ext uri="{FF2B5EF4-FFF2-40B4-BE49-F238E27FC236}">
                  <a16:creationId xmlns:a16="http://schemas.microsoft.com/office/drawing/2014/main" id="{199DA9AE-5797-D9EE-EF54-1724C5AB8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" y="3534"/>
              <a:ext cx="175" cy="104"/>
            </a:xfrm>
            <a:custGeom>
              <a:avLst/>
              <a:gdLst>
                <a:gd name="T0" fmla="*/ 132 w 175"/>
                <a:gd name="T1" fmla="*/ 104 h 104"/>
                <a:gd name="T2" fmla="*/ 131 w 175"/>
                <a:gd name="T3" fmla="*/ 92 h 104"/>
                <a:gd name="T4" fmla="*/ 137 w 175"/>
                <a:gd name="T5" fmla="*/ 78 h 104"/>
                <a:gd name="T6" fmla="*/ 147 w 175"/>
                <a:gd name="T7" fmla="*/ 72 h 104"/>
                <a:gd name="T8" fmla="*/ 159 w 175"/>
                <a:gd name="T9" fmla="*/ 67 h 104"/>
                <a:gd name="T10" fmla="*/ 175 w 175"/>
                <a:gd name="T11" fmla="*/ 45 h 104"/>
                <a:gd name="T12" fmla="*/ 170 w 175"/>
                <a:gd name="T13" fmla="*/ 30 h 104"/>
                <a:gd name="T14" fmla="*/ 162 w 175"/>
                <a:gd name="T15" fmla="*/ 29 h 104"/>
                <a:gd name="T16" fmla="*/ 156 w 175"/>
                <a:gd name="T17" fmla="*/ 37 h 104"/>
                <a:gd name="T18" fmla="*/ 148 w 175"/>
                <a:gd name="T19" fmla="*/ 41 h 104"/>
                <a:gd name="T20" fmla="*/ 140 w 175"/>
                <a:gd name="T21" fmla="*/ 43 h 104"/>
                <a:gd name="T22" fmla="*/ 135 w 175"/>
                <a:gd name="T23" fmla="*/ 48 h 104"/>
                <a:gd name="T24" fmla="*/ 124 w 175"/>
                <a:gd name="T25" fmla="*/ 41 h 104"/>
                <a:gd name="T26" fmla="*/ 127 w 175"/>
                <a:gd name="T27" fmla="*/ 30 h 104"/>
                <a:gd name="T28" fmla="*/ 121 w 175"/>
                <a:gd name="T29" fmla="*/ 13 h 104"/>
                <a:gd name="T30" fmla="*/ 123 w 175"/>
                <a:gd name="T31" fmla="*/ 11 h 104"/>
                <a:gd name="T32" fmla="*/ 92 w 175"/>
                <a:gd name="T33" fmla="*/ 0 h 104"/>
                <a:gd name="T34" fmla="*/ 65 w 175"/>
                <a:gd name="T35" fmla="*/ 3 h 104"/>
                <a:gd name="T36" fmla="*/ 40 w 175"/>
                <a:gd name="T37" fmla="*/ 13 h 104"/>
                <a:gd name="T38" fmla="*/ 37 w 175"/>
                <a:gd name="T39" fmla="*/ 18 h 104"/>
                <a:gd name="T40" fmla="*/ 32 w 175"/>
                <a:gd name="T41" fmla="*/ 19 h 104"/>
                <a:gd name="T42" fmla="*/ 29 w 175"/>
                <a:gd name="T43" fmla="*/ 26 h 104"/>
                <a:gd name="T44" fmla="*/ 3 w 175"/>
                <a:gd name="T45" fmla="*/ 41 h 104"/>
                <a:gd name="T46" fmla="*/ 0 w 175"/>
                <a:gd name="T47" fmla="*/ 46 h 104"/>
                <a:gd name="T48" fmla="*/ 8 w 175"/>
                <a:gd name="T49" fmla="*/ 51 h 104"/>
                <a:gd name="T50" fmla="*/ 8 w 175"/>
                <a:gd name="T51" fmla="*/ 56 h 104"/>
                <a:gd name="T52" fmla="*/ 0 w 175"/>
                <a:gd name="T53" fmla="*/ 104 h 104"/>
                <a:gd name="T54" fmla="*/ 132 w 175"/>
                <a:gd name="T55" fmla="*/ 104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5"/>
                <a:gd name="T85" fmla="*/ 0 h 104"/>
                <a:gd name="T86" fmla="*/ 175 w 175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5" h="104">
                  <a:moveTo>
                    <a:pt x="132" y="104"/>
                  </a:moveTo>
                  <a:lnTo>
                    <a:pt x="131" y="92"/>
                  </a:lnTo>
                  <a:lnTo>
                    <a:pt x="137" y="78"/>
                  </a:lnTo>
                  <a:lnTo>
                    <a:pt x="147" y="72"/>
                  </a:lnTo>
                  <a:lnTo>
                    <a:pt x="159" y="67"/>
                  </a:lnTo>
                  <a:lnTo>
                    <a:pt x="175" y="45"/>
                  </a:lnTo>
                  <a:lnTo>
                    <a:pt x="170" y="30"/>
                  </a:lnTo>
                  <a:lnTo>
                    <a:pt x="162" y="29"/>
                  </a:lnTo>
                  <a:lnTo>
                    <a:pt x="156" y="37"/>
                  </a:lnTo>
                  <a:lnTo>
                    <a:pt x="148" y="41"/>
                  </a:lnTo>
                  <a:lnTo>
                    <a:pt x="140" y="43"/>
                  </a:lnTo>
                  <a:lnTo>
                    <a:pt x="135" y="48"/>
                  </a:lnTo>
                  <a:lnTo>
                    <a:pt x="124" y="41"/>
                  </a:lnTo>
                  <a:lnTo>
                    <a:pt x="127" y="30"/>
                  </a:lnTo>
                  <a:lnTo>
                    <a:pt x="121" y="13"/>
                  </a:lnTo>
                  <a:lnTo>
                    <a:pt x="123" y="11"/>
                  </a:lnTo>
                  <a:lnTo>
                    <a:pt x="92" y="0"/>
                  </a:lnTo>
                  <a:lnTo>
                    <a:pt x="65" y="3"/>
                  </a:lnTo>
                  <a:lnTo>
                    <a:pt x="40" y="13"/>
                  </a:lnTo>
                  <a:lnTo>
                    <a:pt x="37" y="18"/>
                  </a:lnTo>
                  <a:lnTo>
                    <a:pt x="32" y="19"/>
                  </a:lnTo>
                  <a:lnTo>
                    <a:pt x="29" y="26"/>
                  </a:lnTo>
                  <a:lnTo>
                    <a:pt x="3" y="41"/>
                  </a:lnTo>
                  <a:lnTo>
                    <a:pt x="0" y="46"/>
                  </a:lnTo>
                  <a:lnTo>
                    <a:pt x="8" y="51"/>
                  </a:lnTo>
                  <a:lnTo>
                    <a:pt x="8" y="56"/>
                  </a:lnTo>
                  <a:lnTo>
                    <a:pt x="0" y="104"/>
                  </a:lnTo>
                  <a:lnTo>
                    <a:pt x="132" y="10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9" name="Freeform 667">
              <a:extLst>
                <a:ext uri="{FF2B5EF4-FFF2-40B4-BE49-F238E27FC236}">
                  <a16:creationId xmlns:a16="http://schemas.microsoft.com/office/drawing/2014/main" id="{DFA7986C-6F23-83F4-D85B-C0898631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" y="3534"/>
              <a:ext cx="175" cy="104"/>
            </a:xfrm>
            <a:custGeom>
              <a:avLst/>
              <a:gdLst>
                <a:gd name="T0" fmla="*/ 132 w 175"/>
                <a:gd name="T1" fmla="*/ 104 h 104"/>
                <a:gd name="T2" fmla="*/ 131 w 175"/>
                <a:gd name="T3" fmla="*/ 92 h 104"/>
                <a:gd name="T4" fmla="*/ 137 w 175"/>
                <a:gd name="T5" fmla="*/ 78 h 104"/>
                <a:gd name="T6" fmla="*/ 147 w 175"/>
                <a:gd name="T7" fmla="*/ 72 h 104"/>
                <a:gd name="T8" fmla="*/ 159 w 175"/>
                <a:gd name="T9" fmla="*/ 67 h 104"/>
                <a:gd name="T10" fmla="*/ 175 w 175"/>
                <a:gd name="T11" fmla="*/ 45 h 104"/>
                <a:gd name="T12" fmla="*/ 170 w 175"/>
                <a:gd name="T13" fmla="*/ 30 h 104"/>
                <a:gd name="T14" fmla="*/ 162 w 175"/>
                <a:gd name="T15" fmla="*/ 29 h 104"/>
                <a:gd name="T16" fmla="*/ 156 w 175"/>
                <a:gd name="T17" fmla="*/ 37 h 104"/>
                <a:gd name="T18" fmla="*/ 148 w 175"/>
                <a:gd name="T19" fmla="*/ 41 h 104"/>
                <a:gd name="T20" fmla="*/ 140 w 175"/>
                <a:gd name="T21" fmla="*/ 43 h 104"/>
                <a:gd name="T22" fmla="*/ 135 w 175"/>
                <a:gd name="T23" fmla="*/ 48 h 104"/>
                <a:gd name="T24" fmla="*/ 124 w 175"/>
                <a:gd name="T25" fmla="*/ 41 h 104"/>
                <a:gd name="T26" fmla="*/ 127 w 175"/>
                <a:gd name="T27" fmla="*/ 30 h 104"/>
                <a:gd name="T28" fmla="*/ 121 w 175"/>
                <a:gd name="T29" fmla="*/ 13 h 104"/>
                <a:gd name="T30" fmla="*/ 123 w 175"/>
                <a:gd name="T31" fmla="*/ 11 h 104"/>
                <a:gd name="T32" fmla="*/ 92 w 175"/>
                <a:gd name="T33" fmla="*/ 0 h 104"/>
                <a:gd name="T34" fmla="*/ 65 w 175"/>
                <a:gd name="T35" fmla="*/ 3 h 104"/>
                <a:gd name="T36" fmla="*/ 40 w 175"/>
                <a:gd name="T37" fmla="*/ 13 h 104"/>
                <a:gd name="T38" fmla="*/ 37 w 175"/>
                <a:gd name="T39" fmla="*/ 18 h 104"/>
                <a:gd name="T40" fmla="*/ 32 w 175"/>
                <a:gd name="T41" fmla="*/ 19 h 104"/>
                <a:gd name="T42" fmla="*/ 29 w 175"/>
                <a:gd name="T43" fmla="*/ 26 h 104"/>
                <a:gd name="T44" fmla="*/ 3 w 175"/>
                <a:gd name="T45" fmla="*/ 41 h 104"/>
                <a:gd name="T46" fmla="*/ 0 w 175"/>
                <a:gd name="T47" fmla="*/ 46 h 104"/>
                <a:gd name="T48" fmla="*/ 8 w 175"/>
                <a:gd name="T49" fmla="*/ 51 h 104"/>
                <a:gd name="T50" fmla="*/ 8 w 175"/>
                <a:gd name="T51" fmla="*/ 56 h 104"/>
                <a:gd name="T52" fmla="*/ 0 w 175"/>
                <a:gd name="T53" fmla="*/ 104 h 10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5"/>
                <a:gd name="T82" fmla="*/ 0 h 104"/>
                <a:gd name="T83" fmla="*/ 175 w 175"/>
                <a:gd name="T84" fmla="*/ 104 h 10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5" h="104">
                  <a:moveTo>
                    <a:pt x="132" y="104"/>
                  </a:moveTo>
                  <a:lnTo>
                    <a:pt x="131" y="92"/>
                  </a:lnTo>
                  <a:lnTo>
                    <a:pt x="137" y="78"/>
                  </a:lnTo>
                  <a:lnTo>
                    <a:pt x="147" y="72"/>
                  </a:lnTo>
                  <a:lnTo>
                    <a:pt x="159" y="67"/>
                  </a:lnTo>
                  <a:lnTo>
                    <a:pt x="175" y="45"/>
                  </a:lnTo>
                  <a:lnTo>
                    <a:pt x="170" y="30"/>
                  </a:lnTo>
                  <a:lnTo>
                    <a:pt x="162" y="29"/>
                  </a:lnTo>
                  <a:lnTo>
                    <a:pt x="156" y="37"/>
                  </a:lnTo>
                  <a:lnTo>
                    <a:pt x="148" y="41"/>
                  </a:lnTo>
                  <a:lnTo>
                    <a:pt x="140" y="43"/>
                  </a:lnTo>
                  <a:lnTo>
                    <a:pt x="135" y="48"/>
                  </a:lnTo>
                  <a:lnTo>
                    <a:pt x="124" y="41"/>
                  </a:lnTo>
                  <a:lnTo>
                    <a:pt x="127" y="30"/>
                  </a:lnTo>
                  <a:lnTo>
                    <a:pt x="121" y="13"/>
                  </a:lnTo>
                  <a:lnTo>
                    <a:pt x="123" y="11"/>
                  </a:lnTo>
                  <a:lnTo>
                    <a:pt x="92" y="0"/>
                  </a:lnTo>
                  <a:lnTo>
                    <a:pt x="65" y="3"/>
                  </a:lnTo>
                  <a:lnTo>
                    <a:pt x="40" y="13"/>
                  </a:lnTo>
                  <a:lnTo>
                    <a:pt x="37" y="18"/>
                  </a:lnTo>
                  <a:lnTo>
                    <a:pt x="32" y="19"/>
                  </a:lnTo>
                  <a:lnTo>
                    <a:pt x="29" y="26"/>
                  </a:lnTo>
                  <a:lnTo>
                    <a:pt x="3" y="41"/>
                  </a:lnTo>
                  <a:lnTo>
                    <a:pt x="0" y="46"/>
                  </a:lnTo>
                  <a:lnTo>
                    <a:pt x="8" y="51"/>
                  </a:lnTo>
                  <a:lnTo>
                    <a:pt x="8" y="56"/>
                  </a:lnTo>
                  <a:lnTo>
                    <a:pt x="0" y="104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0" name="Freeform 672">
              <a:extLst>
                <a:ext uri="{FF2B5EF4-FFF2-40B4-BE49-F238E27FC236}">
                  <a16:creationId xmlns:a16="http://schemas.microsoft.com/office/drawing/2014/main" id="{1E094CE4-0B15-F1F2-8BF7-1382B5C2E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3045"/>
              <a:ext cx="341" cy="221"/>
            </a:xfrm>
            <a:custGeom>
              <a:avLst/>
              <a:gdLst>
                <a:gd name="T0" fmla="*/ 37 w 341"/>
                <a:gd name="T1" fmla="*/ 221 h 221"/>
                <a:gd name="T2" fmla="*/ 29 w 341"/>
                <a:gd name="T3" fmla="*/ 173 h 221"/>
                <a:gd name="T4" fmla="*/ 4 w 341"/>
                <a:gd name="T5" fmla="*/ 154 h 221"/>
                <a:gd name="T6" fmla="*/ 4 w 341"/>
                <a:gd name="T7" fmla="*/ 130 h 221"/>
                <a:gd name="T8" fmla="*/ 15 w 341"/>
                <a:gd name="T9" fmla="*/ 105 h 221"/>
                <a:gd name="T10" fmla="*/ 26 w 341"/>
                <a:gd name="T11" fmla="*/ 92 h 221"/>
                <a:gd name="T12" fmla="*/ 2 w 341"/>
                <a:gd name="T13" fmla="*/ 62 h 221"/>
                <a:gd name="T14" fmla="*/ 0 w 341"/>
                <a:gd name="T15" fmla="*/ 21 h 221"/>
                <a:gd name="T16" fmla="*/ 18 w 341"/>
                <a:gd name="T17" fmla="*/ 13 h 221"/>
                <a:gd name="T18" fmla="*/ 31 w 341"/>
                <a:gd name="T19" fmla="*/ 16 h 221"/>
                <a:gd name="T20" fmla="*/ 24 w 341"/>
                <a:gd name="T21" fmla="*/ 30 h 221"/>
                <a:gd name="T22" fmla="*/ 35 w 341"/>
                <a:gd name="T23" fmla="*/ 38 h 221"/>
                <a:gd name="T24" fmla="*/ 168 w 341"/>
                <a:gd name="T25" fmla="*/ 43 h 221"/>
                <a:gd name="T26" fmla="*/ 246 w 341"/>
                <a:gd name="T27" fmla="*/ 1 h 221"/>
                <a:gd name="T28" fmla="*/ 265 w 341"/>
                <a:gd name="T29" fmla="*/ 0 h 221"/>
                <a:gd name="T30" fmla="*/ 273 w 341"/>
                <a:gd name="T31" fmla="*/ 5 h 221"/>
                <a:gd name="T32" fmla="*/ 302 w 341"/>
                <a:gd name="T33" fmla="*/ 9 h 221"/>
                <a:gd name="T34" fmla="*/ 324 w 341"/>
                <a:gd name="T35" fmla="*/ 22 h 221"/>
                <a:gd name="T36" fmla="*/ 341 w 341"/>
                <a:gd name="T37" fmla="*/ 19 h 221"/>
                <a:gd name="T38" fmla="*/ 340 w 341"/>
                <a:gd name="T39" fmla="*/ 35 h 221"/>
                <a:gd name="T40" fmla="*/ 337 w 341"/>
                <a:gd name="T41" fmla="*/ 46 h 221"/>
                <a:gd name="T42" fmla="*/ 317 w 341"/>
                <a:gd name="T43" fmla="*/ 52 h 221"/>
                <a:gd name="T44" fmla="*/ 308 w 341"/>
                <a:gd name="T45" fmla="*/ 68 h 221"/>
                <a:gd name="T46" fmla="*/ 309 w 341"/>
                <a:gd name="T47" fmla="*/ 99 h 221"/>
                <a:gd name="T48" fmla="*/ 302 w 341"/>
                <a:gd name="T49" fmla="*/ 102 h 221"/>
                <a:gd name="T50" fmla="*/ 298 w 341"/>
                <a:gd name="T51" fmla="*/ 108 h 221"/>
                <a:gd name="T52" fmla="*/ 289 w 341"/>
                <a:gd name="T53" fmla="*/ 119 h 221"/>
                <a:gd name="T54" fmla="*/ 292 w 341"/>
                <a:gd name="T55" fmla="*/ 123 h 221"/>
                <a:gd name="T56" fmla="*/ 297 w 341"/>
                <a:gd name="T57" fmla="*/ 124 h 221"/>
                <a:gd name="T58" fmla="*/ 319 w 341"/>
                <a:gd name="T59" fmla="*/ 154 h 221"/>
                <a:gd name="T60" fmla="*/ 321 w 341"/>
                <a:gd name="T61" fmla="*/ 161 h 221"/>
                <a:gd name="T62" fmla="*/ 313 w 341"/>
                <a:gd name="T63" fmla="*/ 161 h 221"/>
                <a:gd name="T64" fmla="*/ 289 w 341"/>
                <a:gd name="T65" fmla="*/ 166 h 221"/>
                <a:gd name="T66" fmla="*/ 271 w 341"/>
                <a:gd name="T67" fmla="*/ 158 h 221"/>
                <a:gd name="T68" fmla="*/ 236 w 341"/>
                <a:gd name="T69" fmla="*/ 170 h 221"/>
                <a:gd name="T70" fmla="*/ 228 w 341"/>
                <a:gd name="T71" fmla="*/ 178 h 221"/>
                <a:gd name="T72" fmla="*/ 215 w 341"/>
                <a:gd name="T73" fmla="*/ 181 h 221"/>
                <a:gd name="T74" fmla="*/ 215 w 341"/>
                <a:gd name="T75" fmla="*/ 202 h 221"/>
                <a:gd name="T76" fmla="*/ 203 w 341"/>
                <a:gd name="T77" fmla="*/ 215 h 221"/>
                <a:gd name="T78" fmla="*/ 182 w 341"/>
                <a:gd name="T79" fmla="*/ 221 h 221"/>
                <a:gd name="T80" fmla="*/ 144 w 341"/>
                <a:gd name="T81" fmla="*/ 210 h 221"/>
                <a:gd name="T82" fmla="*/ 134 w 341"/>
                <a:gd name="T83" fmla="*/ 202 h 221"/>
                <a:gd name="T84" fmla="*/ 37 w 341"/>
                <a:gd name="T85" fmla="*/ 221 h 22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1"/>
                <a:gd name="T130" fmla="*/ 0 h 221"/>
                <a:gd name="T131" fmla="*/ 341 w 341"/>
                <a:gd name="T132" fmla="*/ 221 h 22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1" h="221">
                  <a:moveTo>
                    <a:pt x="37" y="221"/>
                  </a:moveTo>
                  <a:lnTo>
                    <a:pt x="29" y="173"/>
                  </a:lnTo>
                  <a:lnTo>
                    <a:pt x="4" y="154"/>
                  </a:lnTo>
                  <a:lnTo>
                    <a:pt x="4" y="130"/>
                  </a:lnTo>
                  <a:lnTo>
                    <a:pt x="15" y="105"/>
                  </a:lnTo>
                  <a:lnTo>
                    <a:pt x="26" y="92"/>
                  </a:lnTo>
                  <a:lnTo>
                    <a:pt x="2" y="62"/>
                  </a:lnTo>
                  <a:lnTo>
                    <a:pt x="0" y="21"/>
                  </a:lnTo>
                  <a:lnTo>
                    <a:pt x="18" y="13"/>
                  </a:lnTo>
                  <a:lnTo>
                    <a:pt x="31" y="16"/>
                  </a:lnTo>
                  <a:lnTo>
                    <a:pt x="24" y="30"/>
                  </a:lnTo>
                  <a:lnTo>
                    <a:pt x="35" y="38"/>
                  </a:lnTo>
                  <a:lnTo>
                    <a:pt x="168" y="43"/>
                  </a:lnTo>
                  <a:lnTo>
                    <a:pt x="246" y="1"/>
                  </a:lnTo>
                  <a:lnTo>
                    <a:pt x="265" y="0"/>
                  </a:lnTo>
                  <a:lnTo>
                    <a:pt x="273" y="5"/>
                  </a:lnTo>
                  <a:lnTo>
                    <a:pt x="302" y="9"/>
                  </a:lnTo>
                  <a:lnTo>
                    <a:pt x="324" y="22"/>
                  </a:lnTo>
                  <a:lnTo>
                    <a:pt x="341" y="19"/>
                  </a:lnTo>
                  <a:lnTo>
                    <a:pt x="340" y="35"/>
                  </a:lnTo>
                  <a:lnTo>
                    <a:pt x="337" y="46"/>
                  </a:lnTo>
                  <a:lnTo>
                    <a:pt x="317" y="52"/>
                  </a:lnTo>
                  <a:lnTo>
                    <a:pt x="308" y="68"/>
                  </a:lnTo>
                  <a:lnTo>
                    <a:pt x="309" y="99"/>
                  </a:lnTo>
                  <a:lnTo>
                    <a:pt x="302" y="102"/>
                  </a:lnTo>
                  <a:lnTo>
                    <a:pt x="298" y="108"/>
                  </a:lnTo>
                  <a:lnTo>
                    <a:pt x="289" y="119"/>
                  </a:lnTo>
                  <a:lnTo>
                    <a:pt x="292" y="123"/>
                  </a:lnTo>
                  <a:lnTo>
                    <a:pt x="297" y="124"/>
                  </a:lnTo>
                  <a:lnTo>
                    <a:pt x="319" y="154"/>
                  </a:lnTo>
                  <a:lnTo>
                    <a:pt x="321" y="161"/>
                  </a:lnTo>
                  <a:lnTo>
                    <a:pt x="313" y="161"/>
                  </a:lnTo>
                  <a:lnTo>
                    <a:pt x="289" y="166"/>
                  </a:lnTo>
                  <a:lnTo>
                    <a:pt x="271" y="158"/>
                  </a:lnTo>
                  <a:lnTo>
                    <a:pt x="236" y="170"/>
                  </a:lnTo>
                  <a:lnTo>
                    <a:pt x="228" y="178"/>
                  </a:lnTo>
                  <a:lnTo>
                    <a:pt x="215" y="181"/>
                  </a:lnTo>
                  <a:lnTo>
                    <a:pt x="215" y="202"/>
                  </a:lnTo>
                  <a:lnTo>
                    <a:pt x="203" y="215"/>
                  </a:lnTo>
                  <a:lnTo>
                    <a:pt x="182" y="221"/>
                  </a:lnTo>
                  <a:lnTo>
                    <a:pt x="144" y="210"/>
                  </a:lnTo>
                  <a:lnTo>
                    <a:pt x="134" y="202"/>
                  </a:lnTo>
                  <a:lnTo>
                    <a:pt x="37" y="22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1" name="Freeform 673">
              <a:extLst>
                <a:ext uri="{FF2B5EF4-FFF2-40B4-BE49-F238E27FC236}">
                  <a16:creationId xmlns:a16="http://schemas.microsoft.com/office/drawing/2014/main" id="{B7478315-3FAC-D834-96B9-054F67FBC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3045"/>
              <a:ext cx="341" cy="221"/>
            </a:xfrm>
            <a:custGeom>
              <a:avLst/>
              <a:gdLst>
                <a:gd name="T0" fmla="*/ 37 w 341"/>
                <a:gd name="T1" fmla="*/ 221 h 221"/>
                <a:gd name="T2" fmla="*/ 29 w 341"/>
                <a:gd name="T3" fmla="*/ 173 h 221"/>
                <a:gd name="T4" fmla="*/ 4 w 341"/>
                <a:gd name="T5" fmla="*/ 154 h 221"/>
                <a:gd name="T6" fmla="*/ 4 w 341"/>
                <a:gd name="T7" fmla="*/ 130 h 221"/>
                <a:gd name="T8" fmla="*/ 15 w 341"/>
                <a:gd name="T9" fmla="*/ 105 h 221"/>
                <a:gd name="T10" fmla="*/ 26 w 341"/>
                <a:gd name="T11" fmla="*/ 92 h 221"/>
                <a:gd name="T12" fmla="*/ 2 w 341"/>
                <a:gd name="T13" fmla="*/ 62 h 221"/>
                <a:gd name="T14" fmla="*/ 0 w 341"/>
                <a:gd name="T15" fmla="*/ 21 h 221"/>
                <a:gd name="T16" fmla="*/ 18 w 341"/>
                <a:gd name="T17" fmla="*/ 13 h 221"/>
                <a:gd name="T18" fmla="*/ 31 w 341"/>
                <a:gd name="T19" fmla="*/ 16 h 221"/>
                <a:gd name="T20" fmla="*/ 24 w 341"/>
                <a:gd name="T21" fmla="*/ 30 h 221"/>
                <a:gd name="T22" fmla="*/ 35 w 341"/>
                <a:gd name="T23" fmla="*/ 38 h 221"/>
                <a:gd name="T24" fmla="*/ 168 w 341"/>
                <a:gd name="T25" fmla="*/ 43 h 221"/>
                <a:gd name="T26" fmla="*/ 246 w 341"/>
                <a:gd name="T27" fmla="*/ 1 h 221"/>
                <a:gd name="T28" fmla="*/ 265 w 341"/>
                <a:gd name="T29" fmla="*/ 0 h 221"/>
                <a:gd name="T30" fmla="*/ 273 w 341"/>
                <a:gd name="T31" fmla="*/ 5 h 221"/>
                <a:gd name="T32" fmla="*/ 302 w 341"/>
                <a:gd name="T33" fmla="*/ 9 h 221"/>
                <a:gd name="T34" fmla="*/ 324 w 341"/>
                <a:gd name="T35" fmla="*/ 22 h 221"/>
                <a:gd name="T36" fmla="*/ 341 w 341"/>
                <a:gd name="T37" fmla="*/ 19 h 221"/>
                <a:gd name="T38" fmla="*/ 340 w 341"/>
                <a:gd name="T39" fmla="*/ 35 h 221"/>
                <a:gd name="T40" fmla="*/ 337 w 341"/>
                <a:gd name="T41" fmla="*/ 46 h 221"/>
                <a:gd name="T42" fmla="*/ 317 w 341"/>
                <a:gd name="T43" fmla="*/ 52 h 221"/>
                <a:gd name="T44" fmla="*/ 308 w 341"/>
                <a:gd name="T45" fmla="*/ 68 h 221"/>
                <a:gd name="T46" fmla="*/ 309 w 341"/>
                <a:gd name="T47" fmla="*/ 99 h 221"/>
                <a:gd name="T48" fmla="*/ 302 w 341"/>
                <a:gd name="T49" fmla="*/ 102 h 221"/>
                <a:gd name="T50" fmla="*/ 298 w 341"/>
                <a:gd name="T51" fmla="*/ 108 h 221"/>
                <a:gd name="T52" fmla="*/ 289 w 341"/>
                <a:gd name="T53" fmla="*/ 119 h 221"/>
                <a:gd name="T54" fmla="*/ 292 w 341"/>
                <a:gd name="T55" fmla="*/ 123 h 221"/>
                <a:gd name="T56" fmla="*/ 297 w 341"/>
                <a:gd name="T57" fmla="*/ 124 h 221"/>
                <a:gd name="T58" fmla="*/ 319 w 341"/>
                <a:gd name="T59" fmla="*/ 154 h 221"/>
                <a:gd name="T60" fmla="*/ 321 w 341"/>
                <a:gd name="T61" fmla="*/ 161 h 221"/>
                <a:gd name="T62" fmla="*/ 313 w 341"/>
                <a:gd name="T63" fmla="*/ 161 h 221"/>
                <a:gd name="T64" fmla="*/ 289 w 341"/>
                <a:gd name="T65" fmla="*/ 166 h 221"/>
                <a:gd name="T66" fmla="*/ 271 w 341"/>
                <a:gd name="T67" fmla="*/ 158 h 221"/>
                <a:gd name="T68" fmla="*/ 236 w 341"/>
                <a:gd name="T69" fmla="*/ 170 h 221"/>
                <a:gd name="T70" fmla="*/ 228 w 341"/>
                <a:gd name="T71" fmla="*/ 178 h 221"/>
                <a:gd name="T72" fmla="*/ 215 w 341"/>
                <a:gd name="T73" fmla="*/ 181 h 221"/>
                <a:gd name="T74" fmla="*/ 215 w 341"/>
                <a:gd name="T75" fmla="*/ 202 h 221"/>
                <a:gd name="T76" fmla="*/ 203 w 341"/>
                <a:gd name="T77" fmla="*/ 215 h 221"/>
                <a:gd name="T78" fmla="*/ 182 w 341"/>
                <a:gd name="T79" fmla="*/ 221 h 221"/>
                <a:gd name="T80" fmla="*/ 144 w 341"/>
                <a:gd name="T81" fmla="*/ 210 h 221"/>
                <a:gd name="T82" fmla="*/ 134 w 341"/>
                <a:gd name="T83" fmla="*/ 202 h 221"/>
                <a:gd name="T84" fmla="*/ 37 w 341"/>
                <a:gd name="T85" fmla="*/ 221 h 22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1"/>
                <a:gd name="T130" fmla="*/ 0 h 221"/>
                <a:gd name="T131" fmla="*/ 341 w 341"/>
                <a:gd name="T132" fmla="*/ 221 h 22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1" h="221">
                  <a:moveTo>
                    <a:pt x="37" y="221"/>
                  </a:moveTo>
                  <a:lnTo>
                    <a:pt x="29" y="173"/>
                  </a:lnTo>
                  <a:lnTo>
                    <a:pt x="4" y="154"/>
                  </a:lnTo>
                  <a:lnTo>
                    <a:pt x="4" y="130"/>
                  </a:lnTo>
                  <a:lnTo>
                    <a:pt x="15" y="105"/>
                  </a:lnTo>
                  <a:lnTo>
                    <a:pt x="26" y="92"/>
                  </a:lnTo>
                  <a:lnTo>
                    <a:pt x="2" y="62"/>
                  </a:lnTo>
                  <a:lnTo>
                    <a:pt x="0" y="21"/>
                  </a:lnTo>
                  <a:lnTo>
                    <a:pt x="18" y="13"/>
                  </a:lnTo>
                  <a:lnTo>
                    <a:pt x="31" y="16"/>
                  </a:lnTo>
                  <a:lnTo>
                    <a:pt x="24" y="30"/>
                  </a:lnTo>
                  <a:lnTo>
                    <a:pt x="35" y="38"/>
                  </a:lnTo>
                  <a:lnTo>
                    <a:pt x="168" y="43"/>
                  </a:lnTo>
                  <a:lnTo>
                    <a:pt x="246" y="1"/>
                  </a:lnTo>
                  <a:lnTo>
                    <a:pt x="265" y="0"/>
                  </a:lnTo>
                  <a:lnTo>
                    <a:pt x="273" y="5"/>
                  </a:lnTo>
                  <a:lnTo>
                    <a:pt x="302" y="9"/>
                  </a:lnTo>
                  <a:lnTo>
                    <a:pt x="324" y="22"/>
                  </a:lnTo>
                  <a:lnTo>
                    <a:pt x="341" y="19"/>
                  </a:lnTo>
                  <a:lnTo>
                    <a:pt x="340" y="35"/>
                  </a:lnTo>
                  <a:lnTo>
                    <a:pt x="337" y="46"/>
                  </a:lnTo>
                  <a:lnTo>
                    <a:pt x="317" y="52"/>
                  </a:lnTo>
                  <a:lnTo>
                    <a:pt x="308" y="68"/>
                  </a:lnTo>
                  <a:lnTo>
                    <a:pt x="309" y="99"/>
                  </a:lnTo>
                  <a:lnTo>
                    <a:pt x="302" y="102"/>
                  </a:lnTo>
                  <a:lnTo>
                    <a:pt x="298" y="108"/>
                  </a:lnTo>
                  <a:lnTo>
                    <a:pt x="289" y="119"/>
                  </a:lnTo>
                  <a:lnTo>
                    <a:pt x="292" y="123"/>
                  </a:lnTo>
                  <a:lnTo>
                    <a:pt x="297" y="124"/>
                  </a:lnTo>
                  <a:lnTo>
                    <a:pt x="319" y="154"/>
                  </a:lnTo>
                  <a:lnTo>
                    <a:pt x="321" y="161"/>
                  </a:lnTo>
                  <a:lnTo>
                    <a:pt x="313" y="161"/>
                  </a:lnTo>
                  <a:lnTo>
                    <a:pt x="289" y="166"/>
                  </a:lnTo>
                  <a:lnTo>
                    <a:pt x="271" y="158"/>
                  </a:lnTo>
                  <a:lnTo>
                    <a:pt x="236" y="170"/>
                  </a:lnTo>
                  <a:lnTo>
                    <a:pt x="228" y="178"/>
                  </a:lnTo>
                  <a:lnTo>
                    <a:pt x="215" y="181"/>
                  </a:lnTo>
                  <a:lnTo>
                    <a:pt x="215" y="202"/>
                  </a:lnTo>
                  <a:lnTo>
                    <a:pt x="203" y="215"/>
                  </a:lnTo>
                  <a:lnTo>
                    <a:pt x="182" y="221"/>
                  </a:lnTo>
                  <a:lnTo>
                    <a:pt x="144" y="210"/>
                  </a:lnTo>
                  <a:lnTo>
                    <a:pt x="134" y="202"/>
                  </a:lnTo>
                  <a:lnTo>
                    <a:pt x="37" y="221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2" name="Freeform 674">
              <a:extLst>
                <a:ext uri="{FF2B5EF4-FFF2-40B4-BE49-F238E27FC236}">
                  <a16:creationId xmlns:a16="http://schemas.microsoft.com/office/drawing/2014/main" id="{310DF248-D6BB-00FC-B78E-88624487F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2971"/>
              <a:ext cx="16" cy="20"/>
            </a:xfrm>
            <a:custGeom>
              <a:avLst/>
              <a:gdLst>
                <a:gd name="T0" fmla="*/ 6 w 16"/>
                <a:gd name="T1" fmla="*/ 0 h 20"/>
                <a:gd name="T2" fmla="*/ 8 w 16"/>
                <a:gd name="T3" fmla="*/ 8 h 20"/>
                <a:gd name="T4" fmla="*/ 14 w 16"/>
                <a:gd name="T5" fmla="*/ 15 h 20"/>
                <a:gd name="T6" fmla="*/ 16 w 16"/>
                <a:gd name="T7" fmla="*/ 20 h 20"/>
                <a:gd name="T8" fmla="*/ 9 w 16"/>
                <a:gd name="T9" fmla="*/ 15 h 20"/>
                <a:gd name="T10" fmla="*/ 3 w 16"/>
                <a:gd name="T11" fmla="*/ 15 h 20"/>
                <a:gd name="T12" fmla="*/ 0 w 16"/>
                <a:gd name="T13" fmla="*/ 12 h 20"/>
                <a:gd name="T14" fmla="*/ 3 w 16"/>
                <a:gd name="T15" fmla="*/ 2 h 20"/>
                <a:gd name="T16" fmla="*/ 6 w 16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20"/>
                <a:gd name="T29" fmla="*/ 16 w 16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20">
                  <a:moveTo>
                    <a:pt x="6" y="0"/>
                  </a:moveTo>
                  <a:lnTo>
                    <a:pt x="8" y="8"/>
                  </a:lnTo>
                  <a:lnTo>
                    <a:pt x="14" y="15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3" y="15"/>
                  </a:lnTo>
                  <a:lnTo>
                    <a:pt x="0" y="12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3" name="Freeform 675">
              <a:extLst>
                <a:ext uri="{FF2B5EF4-FFF2-40B4-BE49-F238E27FC236}">
                  <a16:creationId xmlns:a16="http://schemas.microsoft.com/office/drawing/2014/main" id="{6914469F-29FC-2DE1-08B1-E088FFD41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2971"/>
              <a:ext cx="16" cy="20"/>
            </a:xfrm>
            <a:custGeom>
              <a:avLst/>
              <a:gdLst>
                <a:gd name="T0" fmla="*/ 6 w 16"/>
                <a:gd name="T1" fmla="*/ 0 h 20"/>
                <a:gd name="T2" fmla="*/ 8 w 16"/>
                <a:gd name="T3" fmla="*/ 8 h 20"/>
                <a:gd name="T4" fmla="*/ 14 w 16"/>
                <a:gd name="T5" fmla="*/ 15 h 20"/>
                <a:gd name="T6" fmla="*/ 16 w 16"/>
                <a:gd name="T7" fmla="*/ 20 h 20"/>
                <a:gd name="T8" fmla="*/ 9 w 16"/>
                <a:gd name="T9" fmla="*/ 15 h 20"/>
                <a:gd name="T10" fmla="*/ 3 w 16"/>
                <a:gd name="T11" fmla="*/ 15 h 20"/>
                <a:gd name="T12" fmla="*/ 0 w 16"/>
                <a:gd name="T13" fmla="*/ 12 h 20"/>
                <a:gd name="T14" fmla="*/ 3 w 16"/>
                <a:gd name="T15" fmla="*/ 2 h 20"/>
                <a:gd name="T16" fmla="*/ 6 w 16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20"/>
                <a:gd name="T29" fmla="*/ 16 w 16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20">
                  <a:moveTo>
                    <a:pt x="6" y="0"/>
                  </a:moveTo>
                  <a:lnTo>
                    <a:pt x="8" y="8"/>
                  </a:lnTo>
                  <a:lnTo>
                    <a:pt x="14" y="15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3" y="15"/>
                  </a:lnTo>
                  <a:lnTo>
                    <a:pt x="0" y="12"/>
                  </a:lnTo>
                  <a:lnTo>
                    <a:pt x="3" y="2"/>
                  </a:lnTo>
                  <a:lnTo>
                    <a:pt x="6" y="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4" name="Freeform 676">
              <a:extLst>
                <a:ext uri="{FF2B5EF4-FFF2-40B4-BE49-F238E27FC236}">
                  <a16:creationId xmlns:a16="http://schemas.microsoft.com/office/drawing/2014/main" id="{06F8DE7F-A805-2CAE-71FD-7025183C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2973"/>
              <a:ext cx="8" cy="38"/>
            </a:xfrm>
            <a:custGeom>
              <a:avLst/>
              <a:gdLst>
                <a:gd name="T0" fmla="*/ 1 w 8"/>
                <a:gd name="T1" fmla="*/ 3 h 38"/>
                <a:gd name="T2" fmla="*/ 1 w 8"/>
                <a:gd name="T3" fmla="*/ 2 h 38"/>
                <a:gd name="T4" fmla="*/ 3 w 8"/>
                <a:gd name="T5" fmla="*/ 0 h 38"/>
                <a:gd name="T6" fmla="*/ 5 w 8"/>
                <a:gd name="T7" fmla="*/ 3 h 38"/>
                <a:gd name="T8" fmla="*/ 8 w 8"/>
                <a:gd name="T9" fmla="*/ 38 h 38"/>
                <a:gd name="T10" fmla="*/ 0 w 8"/>
                <a:gd name="T11" fmla="*/ 22 h 38"/>
                <a:gd name="T12" fmla="*/ 0 w 8"/>
                <a:gd name="T13" fmla="*/ 21 h 38"/>
                <a:gd name="T14" fmla="*/ 3 w 8"/>
                <a:gd name="T15" fmla="*/ 18 h 38"/>
                <a:gd name="T16" fmla="*/ 5 w 8"/>
                <a:gd name="T17" fmla="*/ 13 h 38"/>
                <a:gd name="T18" fmla="*/ 1 w 8"/>
                <a:gd name="T19" fmla="*/ 3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38"/>
                <a:gd name="T32" fmla="*/ 8 w 8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38">
                  <a:moveTo>
                    <a:pt x="1" y="3"/>
                  </a:moveTo>
                  <a:lnTo>
                    <a:pt x="1" y="2"/>
                  </a:lnTo>
                  <a:lnTo>
                    <a:pt x="3" y="0"/>
                  </a:lnTo>
                  <a:lnTo>
                    <a:pt x="5" y="3"/>
                  </a:lnTo>
                  <a:lnTo>
                    <a:pt x="8" y="38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3" y="18"/>
                  </a:lnTo>
                  <a:lnTo>
                    <a:pt x="5" y="13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5" name="Freeform 677">
              <a:extLst>
                <a:ext uri="{FF2B5EF4-FFF2-40B4-BE49-F238E27FC236}">
                  <a16:creationId xmlns:a16="http://schemas.microsoft.com/office/drawing/2014/main" id="{7C1D526B-0DB1-692C-028E-8A56B633C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2973"/>
              <a:ext cx="8" cy="38"/>
            </a:xfrm>
            <a:custGeom>
              <a:avLst/>
              <a:gdLst>
                <a:gd name="T0" fmla="*/ 1 w 8"/>
                <a:gd name="T1" fmla="*/ 3 h 38"/>
                <a:gd name="T2" fmla="*/ 1 w 8"/>
                <a:gd name="T3" fmla="*/ 2 h 38"/>
                <a:gd name="T4" fmla="*/ 3 w 8"/>
                <a:gd name="T5" fmla="*/ 0 h 38"/>
                <a:gd name="T6" fmla="*/ 5 w 8"/>
                <a:gd name="T7" fmla="*/ 3 h 38"/>
                <a:gd name="T8" fmla="*/ 8 w 8"/>
                <a:gd name="T9" fmla="*/ 38 h 38"/>
                <a:gd name="T10" fmla="*/ 0 w 8"/>
                <a:gd name="T11" fmla="*/ 22 h 38"/>
                <a:gd name="T12" fmla="*/ 0 w 8"/>
                <a:gd name="T13" fmla="*/ 21 h 38"/>
                <a:gd name="T14" fmla="*/ 3 w 8"/>
                <a:gd name="T15" fmla="*/ 18 h 38"/>
                <a:gd name="T16" fmla="*/ 5 w 8"/>
                <a:gd name="T17" fmla="*/ 13 h 38"/>
                <a:gd name="T18" fmla="*/ 1 w 8"/>
                <a:gd name="T19" fmla="*/ 3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38"/>
                <a:gd name="T32" fmla="*/ 8 w 8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38">
                  <a:moveTo>
                    <a:pt x="1" y="3"/>
                  </a:moveTo>
                  <a:lnTo>
                    <a:pt x="1" y="2"/>
                  </a:lnTo>
                  <a:lnTo>
                    <a:pt x="3" y="0"/>
                  </a:lnTo>
                  <a:lnTo>
                    <a:pt x="5" y="3"/>
                  </a:lnTo>
                  <a:lnTo>
                    <a:pt x="8" y="38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3" y="18"/>
                  </a:lnTo>
                  <a:lnTo>
                    <a:pt x="5" y="13"/>
                  </a:lnTo>
                  <a:lnTo>
                    <a:pt x="1" y="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6" name="Freeform 678">
              <a:extLst>
                <a:ext uri="{FF2B5EF4-FFF2-40B4-BE49-F238E27FC236}">
                  <a16:creationId xmlns:a16="http://schemas.microsoft.com/office/drawing/2014/main" id="{EBB4526C-AF2D-6A6A-3A35-13E3684BE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112"/>
              <a:ext cx="24" cy="9"/>
            </a:xfrm>
            <a:custGeom>
              <a:avLst/>
              <a:gdLst>
                <a:gd name="T0" fmla="*/ 0 w 24"/>
                <a:gd name="T1" fmla="*/ 1 h 9"/>
                <a:gd name="T2" fmla="*/ 2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22 w 24"/>
                <a:gd name="T9" fmla="*/ 9 h 9"/>
                <a:gd name="T10" fmla="*/ 2 w 24"/>
                <a:gd name="T11" fmla="*/ 9 h 9"/>
                <a:gd name="T12" fmla="*/ 0 w 24"/>
                <a:gd name="T13" fmla="*/ 1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9"/>
                <a:gd name="T23" fmla="*/ 24 w 24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9">
                  <a:moveTo>
                    <a:pt x="0" y="1"/>
                  </a:moveTo>
                  <a:lnTo>
                    <a:pt x="2" y="0"/>
                  </a:lnTo>
                  <a:lnTo>
                    <a:pt x="22" y="6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" y="9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7" name="Freeform 679">
              <a:extLst>
                <a:ext uri="{FF2B5EF4-FFF2-40B4-BE49-F238E27FC236}">
                  <a16:creationId xmlns:a16="http://schemas.microsoft.com/office/drawing/2014/main" id="{4A587CC0-50D2-0C2E-0783-0E5826CE1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112"/>
              <a:ext cx="24" cy="9"/>
            </a:xfrm>
            <a:custGeom>
              <a:avLst/>
              <a:gdLst>
                <a:gd name="T0" fmla="*/ 0 w 24"/>
                <a:gd name="T1" fmla="*/ 1 h 9"/>
                <a:gd name="T2" fmla="*/ 2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22 w 24"/>
                <a:gd name="T9" fmla="*/ 9 h 9"/>
                <a:gd name="T10" fmla="*/ 2 w 24"/>
                <a:gd name="T11" fmla="*/ 9 h 9"/>
                <a:gd name="T12" fmla="*/ 0 w 24"/>
                <a:gd name="T13" fmla="*/ 1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9"/>
                <a:gd name="T23" fmla="*/ 24 w 24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9">
                  <a:moveTo>
                    <a:pt x="0" y="1"/>
                  </a:moveTo>
                  <a:lnTo>
                    <a:pt x="2" y="0"/>
                  </a:lnTo>
                  <a:lnTo>
                    <a:pt x="22" y="6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" y="9"/>
                  </a:lnTo>
                  <a:lnTo>
                    <a:pt x="0" y="1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8" name="Freeform 680">
              <a:extLst>
                <a:ext uri="{FF2B5EF4-FFF2-40B4-BE49-F238E27FC236}">
                  <a16:creationId xmlns:a16="http://schemas.microsoft.com/office/drawing/2014/main" id="{4FA731D5-A898-7C83-B041-C3DBB86B1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" y="3145"/>
              <a:ext cx="24" cy="5"/>
            </a:xfrm>
            <a:custGeom>
              <a:avLst/>
              <a:gdLst>
                <a:gd name="T0" fmla="*/ 0 w 24"/>
                <a:gd name="T1" fmla="*/ 2 h 5"/>
                <a:gd name="T2" fmla="*/ 2 w 24"/>
                <a:gd name="T3" fmla="*/ 0 h 5"/>
                <a:gd name="T4" fmla="*/ 19 w 24"/>
                <a:gd name="T5" fmla="*/ 0 h 5"/>
                <a:gd name="T6" fmla="*/ 22 w 24"/>
                <a:gd name="T7" fmla="*/ 2 h 5"/>
                <a:gd name="T8" fmla="*/ 24 w 24"/>
                <a:gd name="T9" fmla="*/ 5 h 5"/>
                <a:gd name="T10" fmla="*/ 0 w 24"/>
                <a:gd name="T11" fmla="*/ 5 h 5"/>
                <a:gd name="T12" fmla="*/ 0 w 24"/>
                <a:gd name="T13" fmla="*/ 2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5"/>
                <a:gd name="T23" fmla="*/ 24 w 24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5">
                  <a:moveTo>
                    <a:pt x="0" y="2"/>
                  </a:moveTo>
                  <a:lnTo>
                    <a:pt x="2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99" name="Freeform 681">
              <a:extLst>
                <a:ext uri="{FF2B5EF4-FFF2-40B4-BE49-F238E27FC236}">
                  <a16:creationId xmlns:a16="http://schemas.microsoft.com/office/drawing/2014/main" id="{1AA1C53D-2072-8893-958C-79C16CD63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" y="3145"/>
              <a:ext cx="24" cy="5"/>
            </a:xfrm>
            <a:custGeom>
              <a:avLst/>
              <a:gdLst>
                <a:gd name="T0" fmla="*/ 0 w 24"/>
                <a:gd name="T1" fmla="*/ 2 h 5"/>
                <a:gd name="T2" fmla="*/ 2 w 24"/>
                <a:gd name="T3" fmla="*/ 0 h 5"/>
                <a:gd name="T4" fmla="*/ 19 w 24"/>
                <a:gd name="T5" fmla="*/ 0 h 5"/>
                <a:gd name="T6" fmla="*/ 22 w 24"/>
                <a:gd name="T7" fmla="*/ 2 h 5"/>
                <a:gd name="T8" fmla="*/ 24 w 24"/>
                <a:gd name="T9" fmla="*/ 5 h 5"/>
                <a:gd name="T10" fmla="*/ 0 w 24"/>
                <a:gd name="T11" fmla="*/ 5 h 5"/>
                <a:gd name="T12" fmla="*/ 0 w 24"/>
                <a:gd name="T13" fmla="*/ 2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5"/>
                <a:gd name="T23" fmla="*/ 24 w 24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5">
                  <a:moveTo>
                    <a:pt x="0" y="2"/>
                  </a:moveTo>
                  <a:lnTo>
                    <a:pt x="2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0" name="Freeform 682">
              <a:extLst>
                <a:ext uri="{FF2B5EF4-FFF2-40B4-BE49-F238E27FC236}">
                  <a16:creationId xmlns:a16="http://schemas.microsoft.com/office/drawing/2014/main" id="{1ACE85B9-CDBF-8C19-C9F0-AFDC1EFCF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" y="3140"/>
              <a:ext cx="77" cy="45"/>
            </a:xfrm>
            <a:custGeom>
              <a:avLst/>
              <a:gdLst>
                <a:gd name="T0" fmla="*/ 77 w 77"/>
                <a:gd name="T1" fmla="*/ 45 h 45"/>
                <a:gd name="T2" fmla="*/ 46 w 77"/>
                <a:gd name="T3" fmla="*/ 21 h 45"/>
                <a:gd name="T4" fmla="*/ 29 w 77"/>
                <a:gd name="T5" fmla="*/ 18 h 45"/>
                <a:gd name="T6" fmla="*/ 13 w 77"/>
                <a:gd name="T7" fmla="*/ 8 h 45"/>
                <a:gd name="T8" fmla="*/ 0 w 77"/>
                <a:gd name="T9" fmla="*/ 4 h 45"/>
                <a:gd name="T10" fmla="*/ 5 w 77"/>
                <a:gd name="T11" fmla="*/ 0 h 45"/>
                <a:gd name="T12" fmla="*/ 16 w 77"/>
                <a:gd name="T13" fmla="*/ 4 h 45"/>
                <a:gd name="T14" fmla="*/ 21 w 77"/>
                <a:gd name="T15" fmla="*/ 10 h 45"/>
                <a:gd name="T16" fmla="*/ 26 w 77"/>
                <a:gd name="T17" fmla="*/ 10 h 45"/>
                <a:gd name="T18" fmla="*/ 34 w 77"/>
                <a:gd name="T19" fmla="*/ 7 h 45"/>
                <a:gd name="T20" fmla="*/ 42 w 77"/>
                <a:gd name="T21" fmla="*/ 7 h 45"/>
                <a:gd name="T22" fmla="*/ 42 w 77"/>
                <a:gd name="T23" fmla="*/ 13 h 45"/>
                <a:gd name="T24" fmla="*/ 48 w 77"/>
                <a:gd name="T25" fmla="*/ 20 h 45"/>
                <a:gd name="T26" fmla="*/ 56 w 77"/>
                <a:gd name="T27" fmla="*/ 20 h 45"/>
                <a:gd name="T28" fmla="*/ 64 w 77"/>
                <a:gd name="T29" fmla="*/ 29 h 45"/>
                <a:gd name="T30" fmla="*/ 72 w 77"/>
                <a:gd name="T31" fmla="*/ 31 h 45"/>
                <a:gd name="T32" fmla="*/ 72 w 77"/>
                <a:gd name="T33" fmla="*/ 35 h 45"/>
                <a:gd name="T34" fmla="*/ 77 w 77"/>
                <a:gd name="T35" fmla="*/ 37 h 45"/>
                <a:gd name="T36" fmla="*/ 77 w 77"/>
                <a:gd name="T37" fmla="*/ 45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7"/>
                <a:gd name="T58" fmla="*/ 0 h 45"/>
                <a:gd name="T59" fmla="*/ 77 w 77"/>
                <a:gd name="T60" fmla="*/ 45 h 4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7" h="45">
                  <a:moveTo>
                    <a:pt x="77" y="45"/>
                  </a:moveTo>
                  <a:lnTo>
                    <a:pt x="46" y="21"/>
                  </a:lnTo>
                  <a:lnTo>
                    <a:pt x="29" y="18"/>
                  </a:lnTo>
                  <a:lnTo>
                    <a:pt x="13" y="8"/>
                  </a:lnTo>
                  <a:lnTo>
                    <a:pt x="0" y="4"/>
                  </a:lnTo>
                  <a:lnTo>
                    <a:pt x="5" y="0"/>
                  </a:lnTo>
                  <a:lnTo>
                    <a:pt x="16" y="4"/>
                  </a:lnTo>
                  <a:lnTo>
                    <a:pt x="21" y="10"/>
                  </a:lnTo>
                  <a:lnTo>
                    <a:pt x="26" y="10"/>
                  </a:lnTo>
                  <a:lnTo>
                    <a:pt x="34" y="7"/>
                  </a:lnTo>
                  <a:lnTo>
                    <a:pt x="42" y="7"/>
                  </a:lnTo>
                  <a:lnTo>
                    <a:pt x="42" y="13"/>
                  </a:lnTo>
                  <a:lnTo>
                    <a:pt x="48" y="20"/>
                  </a:lnTo>
                  <a:lnTo>
                    <a:pt x="56" y="20"/>
                  </a:lnTo>
                  <a:lnTo>
                    <a:pt x="64" y="29"/>
                  </a:lnTo>
                  <a:lnTo>
                    <a:pt x="72" y="31"/>
                  </a:lnTo>
                  <a:lnTo>
                    <a:pt x="72" y="35"/>
                  </a:lnTo>
                  <a:lnTo>
                    <a:pt x="77" y="37"/>
                  </a:lnTo>
                  <a:lnTo>
                    <a:pt x="77" y="4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1" name="Freeform 683">
              <a:extLst>
                <a:ext uri="{FF2B5EF4-FFF2-40B4-BE49-F238E27FC236}">
                  <a16:creationId xmlns:a16="http://schemas.microsoft.com/office/drawing/2014/main" id="{78DEC32D-3912-C9B1-7D92-46720682C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" y="3140"/>
              <a:ext cx="77" cy="45"/>
            </a:xfrm>
            <a:custGeom>
              <a:avLst/>
              <a:gdLst>
                <a:gd name="T0" fmla="*/ 77 w 77"/>
                <a:gd name="T1" fmla="*/ 45 h 45"/>
                <a:gd name="T2" fmla="*/ 46 w 77"/>
                <a:gd name="T3" fmla="*/ 21 h 45"/>
                <a:gd name="T4" fmla="*/ 29 w 77"/>
                <a:gd name="T5" fmla="*/ 18 h 45"/>
                <a:gd name="T6" fmla="*/ 13 w 77"/>
                <a:gd name="T7" fmla="*/ 8 h 45"/>
                <a:gd name="T8" fmla="*/ 0 w 77"/>
                <a:gd name="T9" fmla="*/ 4 h 45"/>
                <a:gd name="T10" fmla="*/ 5 w 77"/>
                <a:gd name="T11" fmla="*/ 0 h 45"/>
                <a:gd name="T12" fmla="*/ 16 w 77"/>
                <a:gd name="T13" fmla="*/ 4 h 45"/>
                <a:gd name="T14" fmla="*/ 21 w 77"/>
                <a:gd name="T15" fmla="*/ 10 h 45"/>
                <a:gd name="T16" fmla="*/ 26 w 77"/>
                <a:gd name="T17" fmla="*/ 10 h 45"/>
                <a:gd name="T18" fmla="*/ 34 w 77"/>
                <a:gd name="T19" fmla="*/ 7 h 45"/>
                <a:gd name="T20" fmla="*/ 42 w 77"/>
                <a:gd name="T21" fmla="*/ 7 h 45"/>
                <a:gd name="T22" fmla="*/ 42 w 77"/>
                <a:gd name="T23" fmla="*/ 13 h 45"/>
                <a:gd name="T24" fmla="*/ 48 w 77"/>
                <a:gd name="T25" fmla="*/ 20 h 45"/>
                <a:gd name="T26" fmla="*/ 56 w 77"/>
                <a:gd name="T27" fmla="*/ 20 h 45"/>
                <a:gd name="T28" fmla="*/ 64 w 77"/>
                <a:gd name="T29" fmla="*/ 29 h 45"/>
                <a:gd name="T30" fmla="*/ 72 w 77"/>
                <a:gd name="T31" fmla="*/ 31 h 45"/>
                <a:gd name="T32" fmla="*/ 72 w 77"/>
                <a:gd name="T33" fmla="*/ 35 h 45"/>
                <a:gd name="T34" fmla="*/ 77 w 77"/>
                <a:gd name="T35" fmla="*/ 37 h 45"/>
                <a:gd name="T36" fmla="*/ 77 w 77"/>
                <a:gd name="T37" fmla="*/ 45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7"/>
                <a:gd name="T58" fmla="*/ 0 h 45"/>
                <a:gd name="T59" fmla="*/ 77 w 77"/>
                <a:gd name="T60" fmla="*/ 45 h 4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7" h="45">
                  <a:moveTo>
                    <a:pt x="77" y="45"/>
                  </a:moveTo>
                  <a:lnTo>
                    <a:pt x="46" y="21"/>
                  </a:lnTo>
                  <a:lnTo>
                    <a:pt x="29" y="18"/>
                  </a:lnTo>
                  <a:lnTo>
                    <a:pt x="13" y="8"/>
                  </a:lnTo>
                  <a:lnTo>
                    <a:pt x="0" y="4"/>
                  </a:lnTo>
                  <a:lnTo>
                    <a:pt x="5" y="0"/>
                  </a:lnTo>
                  <a:lnTo>
                    <a:pt x="16" y="4"/>
                  </a:lnTo>
                  <a:lnTo>
                    <a:pt x="21" y="10"/>
                  </a:lnTo>
                  <a:lnTo>
                    <a:pt x="26" y="10"/>
                  </a:lnTo>
                  <a:lnTo>
                    <a:pt x="34" y="7"/>
                  </a:lnTo>
                  <a:lnTo>
                    <a:pt x="42" y="7"/>
                  </a:lnTo>
                  <a:lnTo>
                    <a:pt x="42" y="13"/>
                  </a:lnTo>
                  <a:lnTo>
                    <a:pt x="48" y="20"/>
                  </a:lnTo>
                  <a:lnTo>
                    <a:pt x="56" y="20"/>
                  </a:lnTo>
                  <a:lnTo>
                    <a:pt x="64" y="29"/>
                  </a:lnTo>
                  <a:lnTo>
                    <a:pt x="72" y="31"/>
                  </a:lnTo>
                  <a:lnTo>
                    <a:pt x="72" y="35"/>
                  </a:lnTo>
                  <a:lnTo>
                    <a:pt x="77" y="37"/>
                  </a:lnTo>
                  <a:lnTo>
                    <a:pt x="77" y="45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2" name="Freeform 684">
              <a:extLst>
                <a:ext uri="{FF2B5EF4-FFF2-40B4-BE49-F238E27FC236}">
                  <a16:creationId xmlns:a16="http://schemas.microsoft.com/office/drawing/2014/main" id="{0497F52A-D934-A79A-E4F0-22E21FFD0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" y="2874"/>
              <a:ext cx="311" cy="271"/>
            </a:xfrm>
            <a:custGeom>
              <a:avLst/>
              <a:gdLst>
                <a:gd name="T0" fmla="*/ 233 w 311"/>
                <a:gd name="T1" fmla="*/ 62 h 271"/>
                <a:gd name="T2" fmla="*/ 198 w 311"/>
                <a:gd name="T3" fmla="*/ 35 h 271"/>
                <a:gd name="T4" fmla="*/ 164 w 311"/>
                <a:gd name="T5" fmla="*/ 7 h 271"/>
                <a:gd name="T6" fmla="*/ 153 w 311"/>
                <a:gd name="T7" fmla="*/ 0 h 271"/>
                <a:gd name="T8" fmla="*/ 145 w 311"/>
                <a:gd name="T9" fmla="*/ 8 h 271"/>
                <a:gd name="T10" fmla="*/ 144 w 311"/>
                <a:gd name="T11" fmla="*/ 13 h 271"/>
                <a:gd name="T12" fmla="*/ 132 w 311"/>
                <a:gd name="T13" fmla="*/ 19 h 271"/>
                <a:gd name="T14" fmla="*/ 110 w 311"/>
                <a:gd name="T15" fmla="*/ 34 h 271"/>
                <a:gd name="T16" fmla="*/ 110 w 311"/>
                <a:gd name="T17" fmla="*/ 59 h 271"/>
                <a:gd name="T18" fmla="*/ 94 w 311"/>
                <a:gd name="T19" fmla="*/ 72 h 271"/>
                <a:gd name="T20" fmla="*/ 86 w 311"/>
                <a:gd name="T21" fmla="*/ 91 h 271"/>
                <a:gd name="T22" fmla="*/ 73 w 311"/>
                <a:gd name="T23" fmla="*/ 85 h 271"/>
                <a:gd name="T24" fmla="*/ 69 w 311"/>
                <a:gd name="T25" fmla="*/ 86 h 271"/>
                <a:gd name="T26" fmla="*/ 53 w 311"/>
                <a:gd name="T27" fmla="*/ 67 h 271"/>
                <a:gd name="T28" fmla="*/ 23 w 311"/>
                <a:gd name="T29" fmla="*/ 75 h 271"/>
                <a:gd name="T30" fmla="*/ 0 w 311"/>
                <a:gd name="T31" fmla="*/ 72 h 271"/>
                <a:gd name="T32" fmla="*/ 18 w 311"/>
                <a:gd name="T33" fmla="*/ 125 h 271"/>
                <a:gd name="T34" fmla="*/ 53 w 311"/>
                <a:gd name="T35" fmla="*/ 93 h 271"/>
                <a:gd name="T36" fmla="*/ 67 w 311"/>
                <a:gd name="T37" fmla="*/ 109 h 271"/>
                <a:gd name="T38" fmla="*/ 75 w 311"/>
                <a:gd name="T39" fmla="*/ 150 h 271"/>
                <a:gd name="T40" fmla="*/ 81 w 311"/>
                <a:gd name="T41" fmla="*/ 172 h 271"/>
                <a:gd name="T42" fmla="*/ 118 w 311"/>
                <a:gd name="T43" fmla="*/ 212 h 271"/>
                <a:gd name="T44" fmla="*/ 206 w 311"/>
                <a:gd name="T45" fmla="*/ 271 h 271"/>
                <a:gd name="T46" fmla="*/ 190 w 311"/>
                <a:gd name="T47" fmla="*/ 231 h 271"/>
                <a:gd name="T48" fmla="*/ 161 w 311"/>
                <a:gd name="T49" fmla="*/ 204 h 271"/>
                <a:gd name="T50" fmla="*/ 145 w 311"/>
                <a:gd name="T51" fmla="*/ 184 h 271"/>
                <a:gd name="T52" fmla="*/ 134 w 311"/>
                <a:gd name="T53" fmla="*/ 163 h 271"/>
                <a:gd name="T54" fmla="*/ 134 w 311"/>
                <a:gd name="T55" fmla="*/ 150 h 271"/>
                <a:gd name="T56" fmla="*/ 121 w 311"/>
                <a:gd name="T57" fmla="*/ 131 h 271"/>
                <a:gd name="T58" fmla="*/ 118 w 311"/>
                <a:gd name="T59" fmla="*/ 120 h 271"/>
                <a:gd name="T60" fmla="*/ 124 w 311"/>
                <a:gd name="T61" fmla="*/ 91 h 271"/>
                <a:gd name="T62" fmla="*/ 145 w 311"/>
                <a:gd name="T63" fmla="*/ 110 h 271"/>
                <a:gd name="T64" fmla="*/ 175 w 311"/>
                <a:gd name="T65" fmla="*/ 97 h 271"/>
                <a:gd name="T66" fmla="*/ 191 w 311"/>
                <a:gd name="T67" fmla="*/ 102 h 271"/>
                <a:gd name="T68" fmla="*/ 203 w 311"/>
                <a:gd name="T69" fmla="*/ 104 h 271"/>
                <a:gd name="T70" fmla="*/ 220 w 311"/>
                <a:gd name="T71" fmla="*/ 105 h 271"/>
                <a:gd name="T72" fmla="*/ 236 w 311"/>
                <a:gd name="T73" fmla="*/ 105 h 271"/>
                <a:gd name="T74" fmla="*/ 246 w 311"/>
                <a:gd name="T75" fmla="*/ 110 h 271"/>
                <a:gd name="T76" fmla="*/ 263 w 311"/>
                <a:gd name="T77" fmla="*/ 113 h 271"/>
                <a:gd name="T78" fmla="*/ 271 w 311"/>
                <a:gd name="T79" fmla="*/ 110 h 271"/>
                <a:gd name="T80" fmla="*/ 277 w 311"/>
                <a:gd name="T81" fmla="*/ 125 h 271"/>
                <a:gd name="T82" fmla="*/ 297 w 311"/>
                <a:gd name="T83" fmla="*/ 123 h 271"/>
                <a:gd name="T84" fmla="*/ 293 w 311"/>
                <a:gd name="T85" fmla="*/ 109 h 271"/>
                <a:gd name="T86" fmla="*/ 300 w 311"/>
                <a:gd name="T87" fmla="*/ 101 h 271"/>
                <a:gd name="T88" fmla="*/ 311 w 311"/>
                <a:gd name="T89" fmla="*/ 99 h 271"/>
                <a:gd name="T90" fmla="*/ 300 w 311"/>
                <a:gd name="T91" fmla="*/ 96 h 271"/>
                <a:gd name="T92" fmla="*/ 289 w 311"/>
                <a:gd name="T93" fmla="*/ 91 h 271"/>
                <a:gd name="T94" fmla="*/ 287 w 311"/>
                <a:gd name="T95" fmla="*/ 83 h 271"/>
                <a:gd name="T96" fmla="*/ 292 w 311"/>
                <a:gd name="T97" fmla="*/ 80 h 271"/>
                <a:gd name="T98" fmla="*/ 287 w 311"/>
                <a:gd name="T99" fmla="*/ 75 h 271"/>
                <a:gd name="T100" fmla="*/ 281 w 311"/>
                <a:gd name="T101" fmla="*/ 74 h 271"/>
                <a:gd name="T102" fmla="*/ 281 w 311"/>
                <a:gd name="T103" fmla="*/ 64 h 271"/>
                <a:gd name="T104" fmla="*/ 274 w 311"/>
                <a:gd name="T105" fmla="*/ 51 h 27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11"/>
                <a:gd name="T160" fmla="*/ 0 h 271"/>
                <a:gd name="T161" fmla="*/ 311 w 311"/>
                <a:gd name="T162" fmla="*/ 271 h 27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11" h="271">
                  <a:moveTo>
                    <a:pt x="274" y="51"/>
                  </a:moveTo>
                  <a:lnTo>
                    <a:pt x="263" y="59"/>
                  </a:lnTo>
                  <a:lnTo>
                    <a:pt x="233" y="62"/>
                  </a:lnTo>
                  <a:lnTo>
                    <a:pt x="218" y="53"/>
                  </a:lnTo>
                  <a:lnTo>
                    <a:pt x="209" y="50"/>
                  </a:lnTo>
                  <a:lnTo>
                    <a:pt x="198" y="35"/>
                  </a:lnTo>
                  <a:lnTo>
                    <a:pt x="185" y="27"/>
                  </a:lnTo>
                  <a:lnTo>
                    <a:pt x="175" y="13"/>
                  </a:lnTo>
                  <a:lnTo>
                    <a:pt x="164" y="7"/>
                  </a:lnTo>
                  <a:lnTo>
                    <a:pt x="164" y="5"/>
                  </a:lnTo>
                  <a:lnTo>
                    <a:pt x="161" y="7"/>
                  </a:lnTo>
                  <a:lnTo>
                    <a:pt x="153" y="0"/>
                  </a:lnTo>
                  <a:lnTo>
                    <a:pt x="150" y="0"/>
                  </a:lnTo>
                  <a:lnTo>
                    <a:pt x="145" y="3"/>
                  </a:lnTo>
                  <a:lnTo>
                    <a:pt x="145" y="8"/>
                  </a:lnTo>
                  <a:lnTo>
                    <a:pt x="147" y="15"/>
                  </a:lnTo>
                  <a:lnTo>
                    <a:pt x="144" y="13"/>
                  </a:lnTo>
                  <a:lnTo>
                    <a:pt x="136" y="13"/>
                  </a:lnTo>
                  <a:lnTo>
                    <a:pt x="136" y="18"/>
                  </a:lnTo>
                  <a:lnTo>
                    <a:pt x="132" y="19"/>
                  </a:lnTo>
                  <a:lnTo>
                    <a:pt x="113" y="26"/>
                  </a:lnTo>
                  <a:lnTo>
                    <a:pt x="110" y="31"/>
                  </a:lnTo>
                  <a:lnTo>
                    <a:pt x="110" y="34"/>
                  </a:lnTo>
                  <a:lnTo>
                    <a:pt x="117" y="40"/>
                  </a:lnTo>
                  <a:lnTo>
                    <a:pt x="115" y="51"/>
                  </a:lnTo>
                  <a:lnTo>
                    <a:pt x="110" y="59"/>
                  </a:lnTo>
                  <a:lnTo>
                    <a:pt x="102" y="59"/>
                  </a:lnTo>
                  <a:lnTo>
                    <a:pt x="91" y="67"/>
                  </a:lnTo>
                  <a:lnTo>
                    <a:pt x="94" y="72"/>
                  </a:lnTo>
                  <a:lnTo>
                    <a:pt x="91" y="77"/>
                  </a:lnTo>
                  <a:lnTo>
                    <a:pt x="91" y="88"/>
                  </a:lnTo>
                  <a:lnTo>
                    <a:pt x="86" y="91"/>
                  </a:lnTo>
                  <a:lnTo>
                    <a:pt x="83" y="91"/>
                  </a:lnTo>
                  <a:lnTo>
                    <a:pt x="78" y="85"/>
                  </a:lnTo>
                  <a:lnTo>
                    <a:pt x="73" y="85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69" y="86"/>
                  </a:lnTo>
                  <a:lnTo>
                    <a:pt x="66" y="86"/>
                  </a:lnTo>
                  <a:lnTo>
                    <a:pt x="56" y="67"/>
                  </a:lnTo>
                  <a:lnTo>
                    <a:pt x="53" y="67"/>
                  </a:lnTo>
                  <a:lnTo>
                    <a:pt x="45" y="80"/>
                  </a:lnTo>
                  <a:lnTo>
                    <a:pt x="27" y="80"/>
                  </a:lnTo>
                  <a:lnTo>
                    <a:pt x="23" y="75"/>
                  </a:lnTo>
                  <a:lnTo>
                    <a:pt x="21" y="80"/>
                  </a:lnTo>
                  <a:lnTo>
                    <a:pt x="7" y="78"/>
                  </a:lnTo>
                  <a:lnTo>
                    <a:pt x="0" y="72"/>
                  </a:lnTo>
                  <a:lnTo>
                    <a:pt x="2" y="93"/>
                  </a:lnTo>
                  <a:lnTo>
                    <a:pt x="13" y="120"/>
                  </a:lnTo>
                  <a:lnTo>
                    <a:pt x="18" y="125"/>
                  </a:lnTo>
                  <a:lnTo>
                    <a:pt x="23" y="123"/>
                  </a:lnTo>
                  <a:lnTo>
                    <a:pt x="42" y="88"/>
                  </a:lnTo>
                  <a:lnTo>
                    <a:pt x="53" y="93"/>
                  </a:lnTo>
                  <a:lnTo>
                    <a:pt x="61" y="102"/>
                  </a:lnTo>
                  <a:lnTo>
                    <a:pt x="64" y="102"/>
                  </a:lnTo>
                  <a:lnTo>
                    <a:pt x="67" y="109"/>
                  </a:lnTo>
                  <a:lnTo>
                    <a:pt x="70" y="120"/>
                  </a:lnTo>
                  <a:lnTo>
                    <a:pt x="69" y="133"/>
                  </a:lnTo>
                  <a:lnTo>
                    <a:pt x="75" y="150"/>
                  </a:lnTo>
                  <a:lnTo>
                    <a:pt x="96" y="166"/>
                  </a:lnTo>
                  <a:lnTo>
                    <a:pt x="85" y="169"/>
                  </a:lnTo>
                  <a:lnTo>
                    <a:pt x="81" y="172"/>
                  </a:lnTo>
                  <a:lnTo>
                    <a:pt x="81" y="177"/>
                  </a:lnTo>
                  <a:lnTo>
                    <a:pt x="91" y="193"/>
                  </a:lnTo>
                  <a:lnTo>
                    <a:pt x="118" y="212"/>
                  </a:lnTo>
                  <a:lnTo>
                    <a:pt x="123" y="230"/>
                  </a:lnTo>
                  <a:lnTo>
                    <a:pt x="153" y="231"/>
                  </a:lnTo>
                  <a:lnTo>
                    <a:pt x="206" y="271"/>
                  </a:lnTo>
                  <a:lnTo>
                    <a:pt x="212" y="268"/>
                  </a:lnTo>
                  <a:lnTo>
                    <a:pt x="191" y="243"/>
                  </a:lnTo>
                  <a:lnTo>
                    <a:pt x="190" y="231"/>
                  </a:lnTo>
                  <a:lnTo>
                    <a:pt x="187" y="228"/>
                  </a:lnTo>
                  <a:lnTo>
                    <a:pt x="180" y="225"/>
                  </a:lnTo>
                  <a:lnTo>
                    <a:pt x="161" y="204"/>
                  </a:lnTo>
                  <a:lnTo>
                    <a:pt x="161" y="199"/>
                  </a:lnTo>
                  <a:lnTo>
                    <a:pt x="152" y="187"/>
                  </a:lnTo>
                  <a:lnTo>
                    <a:pt x="145" y="184"/>
                  </a:lnTo>
                  <a:lnTo>
                    <a:pt x="139" y="171"/>
                  </a:lnTo>
                  <a:lnTo>
                    <a:pt x="134" y="171"/>
                  </a:lnTo>
                  <a:lnTo>
                    <a:pt x="134" y="163"/>
                  </a:lnTo>
                  <a:lnTo>
                    <a:pt x="137" y="161"/>
                  </a:lnTo>
                  <a:lnTo>
                    <a:pt x="134" y="155"/>
                  </a:lnTo>
                  <a:lnTo>
                    <a:pt x="134" y="150"/>
                  </a:lnTo>
                  <a:lnTo>
                    <a:pt x="129" y="144"/>
                  </a:lnTo>
                  <a:lnTo>
                    <a:pt x="124" y="131"/>
                  </a:lnTo>
                  <a:lnTo>
                    <a:pt x="121" y="131"/>
                  </a:lnTo>
                  <a:lnTo>
                    <a:pt x="113" y="123"/>
                  </a:lnTo>
                  <a:lnTo>
                    <a:pt x="115" y="121"/>
                  </a:lnTo>
                  <a:lnTo>
                    <a:pt x="118" y="120"/>
                  </a:lnTo>
                  <a:lnTo>
                    <a:pt x="117" y="115"/>
                  </a:lnTo>
                  <a:lnTo>
                    <a:pt x="118" y="97"/>
                  </a:lnTo>
                  <a:lnTo>
                    <a:pt x="124" y="91"/>
                  </a:lnTo>
                  <a:lnTo>
                    <a:pt x="132" y="94"/>
                  </a:lnTo>
                  <a:lnTo>
                    <a:pt x="132" y="97"/>
                  </a:lnTo>
                  <a:lnTo>
                    <a:pt x="145" y="110"/>
                  </a:lnTo>
                  <a:lnTo>
                    <a:pt x="148" y="112"/>
                  </a:lnTo>
                  <a:lnTo>
                    <a:pt x="158" y="94"/>
                  </a:lnTo>
                  <a:lnTo>
                    <a:pt x="175" y="97"/>
                  </a:lnTo>
                  <a:lnTo>
                    <a:pt x="179" y="93"/>
                  </a:lnTo>
                  <a:lnTo>
                    <a:pt x="180" y="93"/>
                  </a:lnTo>
                  <a:lnTo>
                    <a:pt x="191" y="102"/>
                  </a:lnTo>
                  <a:lnTo>
                    <a:pt x="196" y="102"/>
                  </a:lnTo>
                  <a:lnTo>
                    <a:pt x="198" y="101"/>
                  </a:lnTo>
                  <a:lnTo>
                    <a:pt x="203" y="104"/>
                  </a:lnTo>
                  <a:lnTo>
                    <a:pt x="217" y="107"/>
                  </a:lnTo>
                  <a:lnTo>
                    <a:pt x="217" y="105"/>
                  </a:lnTo>
                  <a:lnTo>
                    <a:pt x="220" y="105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6" y="105"/>
                  </a:lnTo>
                  <a:lnTo>
                    <a:pt x="239" y="105"/>
                  </a:lnTo>
                  <a:lnTo>
                    <a:pt x="242" y="110"/>
                  </a:lnTo>
                  <a:lnTo>
                    <a:pt x="246" y="110"/>
                  </a:lnTo>
                  <a:lnTo>
                    <a:pt x="249" y="107"/>
                  </a:lnTo>
                  <a:lnTo>
                    <a:pt x="260" y="109"/>
                  </a:lnTo>
                  <a:lnTo>
                    <a:pt x="263" y="113"/>
                  </a:lnTo>
                  <a:lnTo>
                    <a:pt x="265" y="112"/>
                  </a:lnTo>
                  <a:lnTo>
                    <a:pt x="265" y="110"/>
                  </a:lnTo>
                  <a:lnTo>
                    <a:pt x="271" y="110"/>
                  </a:lnTo>
                  <a:lnTo>
                    <a:pt x="279" y="118"/>
                  </a:lnTo>
                  <a:lnTo>
                    <a:pt x="277" y="121"/>
                  </a:lnTo>
                  <a:lnTo>
                    <a:pt x="277" y="125"/>
                  </a:lnTo>
                  <a:lnTo>
                    <a:pt x="282" y="128"/>
                  </a:lnTo>
                  <a:lnTo>
                    <a:pt x="290" y="128"/>
                  </a:lnTo>
                  <a:lnTo>
                    <a:pt x="297" y="123"/>
                  </a:lnTo>
                  <a:lnTo>
                    <a:pt x="297" y="120"/>
                  </a:lnTo>
                  <a:lnTo>
                    <a:pt x="295" y="118"/>
                  </a:lnTo>
                  <a:lnTo>
                    <a:pt x="293" y="109"/>
                  </a:lnTo>
                  <a:lnTo>
                    <a:pt x="297" y="105"/>
                  </a:lnTo>
                  <a:lnTo>
                    <a:pt x="298" y="101"/>
                  </a:lnTo>
                  <a:lnTo>
                    <a:pt x="300" y="101"/>
                  </a:lnTo>
                  <a:lnTo>
                    <a:pt x="308" y="102"/>
                  </a:lnTo>
                  <a:lnTo>
                    <a:pt x="311" y="101"/>
                  </a:lnTo>
                  <a:lnTo>
                    <a:pt x="311" y="99"/>
                  </a:lnTo>
                  <a:lnTo>
                    <a:pt x="308" y="97"/>
                  </a:lnTo>
                  <a:lnTo>
                    <a:pt x="305" y="97"/>
                  </a:lnTo>
                  <a:lnTo>
                    <a:pt x="300" y="96"/>
                  </a:lnTo>
                  <a:lnTo>
                    <a:pt x="297" y="96"/>
                  </a:lnTo>
                  <a:lnTo>
                    <a:pt x="292" y="91"/>
                  </a:lnTo>
                  <a:lnTo>
                    <a:pt x="289" y="91"/>
                  </a:lnTo>
                  <a:lnTo>
                    <a:pt x="287" y="90"/>
                  </a:lnTo>
                  <a:lnTo>
                    <a:pt x="289" y="85"/>
                  </a:lnTo>
                  <a:lnTo>
                    <a:pt x="287" y="83"/>
                  </a:lnTo>
                  <a:lnTo>
                    <a:pt x="287" y="82"/>
                  </a:lnTo>
                  <a:lnTo>
                    <a:pt x="290" y="82"/>
                  </a:lnTo>
                  <a:lnTo>
                    <a:pt x="292" y="80"/>
                  </a:lnTo>
                  <a:lnTo>
                    <a:pt x="292" y="78"/>
                  </a:lnTo>
                  <a:lnTo>
                    <a:pt x="289" y="75"/>
                  </a:lnTo>
                  <a:lnTo>
                    <a:pt x="287" y="75"/>
                  </a:lnTo>
                  <a:lnTo>
                    <a:pt x="284" y="78"/>
                  </a:lnTo>
                  <a:lnTo>
                    <a:pt x="281" y="77"/>
                  </a:lnTo>
                  <a:lnTo>
                    <a:pt x="281" y="74"/>
                  </a:lnTo>
                  <a:lnTo>
                    <a:pt x="284" y="70"/>
                  </a:lnTo>
                  <a:lnTo>
                    <a:pt x="284" y="67"/>
                  </a:lnTo>
                  <a:lnTo>
                    <a:pt x="281" y="64"/>
                  </a:lnTo>
                  <a:lnTo>
                    <a:pt x="282" y="62"/>
                  </a:lnTo>
                  <a:lnTo>
                    <a:pt x="282" y="59"/>
                  </a:lnTo>
                  <a:lnTo>
                    <a:pt x="274" y="5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3" name="Freeform 685">
              <a:extLst>
                <a:ext uri="{FF2B5EF4-FFF2-40B4-BE49-F238E27FC236}">
                  <a16:creationId xmlns:a16="http://schemas.microsoft.com/office/drawing/2014/main" id="{D27DBA97-A15B-030C-52ED-3A1C40671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" y="2874"/>
              <a:ext cx="311" cy="271"/>
            </a:xfrm>
            <a:custGeom>
              <a:avLst/>
              <a:gdLst>
                <a:gd name="T0" fmla="*/ 233 w 311"/>
                <a:gd name="T1" fmla="*/ 62 h 271"/>
                <a:gd name="T2" fmla="*/ 198 w 311"/>
                <a:gd name="T3" fmla="*/ 35 h 271"/>
                <a:gd name="T4" fmla="*/ 164 w 311"/>
                <a:gd name="T5" fmla="*/ 7 h 271"/>
                <a:gd name="T6" fmla="*/ 153 w 311"/>
                <a:gd name="T7" fmla="*/ 0 h 271"/>
                <a:gd name="T8" fmla="*/ 145 w 311"/>
                <a:gd name="T9" fmla="*/ 8 h 271"/>
                <a:gd name="T10" fmla="*/ 144 w 311"/>
                <a:gd name="T11" fmla="*/ 13 h 271"/>
                <a:gd name="T12" fmla="*/ 132 w 311"/>
                <a:gd name="T13" fmla="*/ 19 h 271"/>
                <a:gd name="T14" fmla="*/ 110 w 311"/>
                <a:gd name="T15" fmla="*/ 34 h 271"/>
                <a:gd name="T16" fmla="*/ 110 w 311"/>
                <a:gd name="T17" fmla="*/ 59 h 271"/>
                <a:gd name="T18" fmla="*/ 94 w 311"/>
                <a:gd name="T19" fmla="*/ 72 h 271"/>
                <a:gd name="T20" fmla="*/ 86 w 311"/>
                <a:gd name="T21" fmla="*/ 91 h 271"/>
                <a:gd name="T22" fmla="*/ 73 w 311"/>
                <a:gd name="T23" fmla="*/ 85 h 271"/>
                <a:gd name="T24" fmla="*/ 69 w 311"/>
                <a:gd name="T25" fmla="*/ 86 h 271"/>
                <a:gd name="T26" fmla="*/ 53 w 311"/>
                <a:gd name="T27" fmla="*/ 67 h 271"/>
                <a:gd name="T28" fmla="*/ 23 w 311"/>
                <a:gd name="T29" fmla="*/ 75 h 271"/>
                <a:gd name="T30" fmla="*/ 0 w 311"/>
                <a:gd name="T31" fmla="*/ 72 h 271"/>
                <a:gd name="T32" fmla="*/ 18 w 311"/>
                <a:gd name="T33" fmla="*/ 125 h 271"/>
                <a:gd name="T34" fmla="*/ 53 w 311"/>
                <a:gd name="T35" fmla="*/ 93 h 271"/>
                <a:gd name="T36" fmla="*/ 67 w 311"/>
                <a:gd name="T37" fmla="*/ 109 h 271"/>
                <a:gd name="T38" fmla="*/ 75 w 311"/>
                <a:gd name="T39" fmla="*/ 150 h 271"/>
                <a:gd name="T40" fmla="*/ 81 w 311"/>
                <a:gd name="T41" fmla="*/ 172 h 271"/>
                <a:gd name="T42" fmla="*/ 118 w 311"/>
                <a:gd name="T43" fmla="*/ 212 h 271"/>
                <a:gd name="T44" fmla="*/ 206 w 311"/>
                <a:gd name="T45" fmla="*/ 271 h 271"/>
                <a:gd name="T46" fmla="*/ 190 w 311"/>
                <a:gd name="T47" fmla="*/ 231 h 271"/>
                <a:gd name="T48" fmla="*/ 161 w 311"/>
                <a:gd name="T49" fmla="*/ 204 h 271"/>
                <a:gd name="T50" fmla="*/ 145 w 311"/>
                <a:gd name="T51" fmla="*/ 184 h 271"/>
                <a:gd name="T52" fmla="*/ 134 w 311"/>
                <a:gd name="T53" fmla="*/ 163 h 271"/>
                <a:gd name="T54" fmla="*/ 134 w 311"/>
                <a:gd name="T55" fmla="*/ 150 h 271"/>
                <a:gd name="T56" fmla="*/ 121 w 311"/>
                <a:gd name="T57" fmla="*/ 131 h 271"/>
                <a:gd name="T58" fmla="*/ 118 w 311"/>
                <a:gd name="T59" fmla="*/ 120 h 271"/>
                <a:gd name="T60" fmla="*/ 124 w 311"/>
                <a:gd name="T61" fmla="*/ 91 h 271"/>
                <a:gd name="T62" fmla="*/ 145 w 311"/>
                <a:gd name="T63" fmla="*/ 110 h 271"/>
                <a:gd name="T64" fmla="*/ 175 w 311"/>
                <a:gd name="T65" fmla="*/ 97 h 271"/>
                <a:gd name="T66" fmla="*/ 191 w 311"/>
                <a:gd name="T67" fmla="*/ 102 h 271"/>
                <a:gd name="T68" fmla="*/ 203 w 311"/>
                <a:gd name="T69" fmla="*/ 104 h 271"/>
                <a:gd name="T70" fmla="*/ 220 w 311"/>
                <a:gd name="T71" fmla="*/ 105 h 271"/>
                <a:gd name="T72" fmla="*/ 236 w 311"/>
                <a:gd name="T73" fmla="*/ 105 h 271"/>
                <a:gd name="T74" fmla="*/ 246 w 311"/>
                <a:gd name="T75" fmla="*/ 110 h 271"/>
                <a:gd name="T76" fmla="*/ 263 w 311"/>
                <a:gd name="T77" fmla="*/ 113 h 271"/>
                <a:gd name="T78" fmla="*/ 271 w 311"/>
                <a:gd name="T79" fmla="*/ 110 h 271"/>
                <a:gd name="T80" fmla="*/ 277 w 311"/>
                <a:gd name="T81" fmla="*/ 125 h 271"/>
                <a:gd name="T82" fmla="*/ 297 w 311"/>
                <a:gd name="T83" fmla="*/ 123 h 271"/>
                <a:gd name="T84" fmla="*/ 293 w 311"/>
                <a:gd name="T85" fmla="*/ 109 h 271"/>
                <a:gd name="T86" fmla="*/ 300 w 311"/>
                <a:gd name="T87" fmla="*/ 101 h 271"/>
                <a:gd name="T88" fmla="*/ 311 w 311"/>
                <a:gd name="T89" fmla="*/ 99 h 271"/>
                <a:gd name="T90" fmla="*/ 300 w 311"/>
                <a:gd name="T91" fmla="*/ 96 h 271"/>
                <a:gd name="T92" fmla="*/ 289 w 311"/>
                <a:gd name="T93" fmla="*/ 91 h 271"/>
                <a:gd name="T94" fmla="*/ 287 w 311"/>
                <a:gd name="T95" fmla="*/ 83 h 271"/>
                <a:gd name="T96" fmla="*/ 292 w 311"/>
                <a:gd name="T97" fmla="*/ 80 h 271"/>
                <a:gd name="T98" fmla="*/ 287 w 311"/>
                <a:gd name="T99" fmla="*/ 75 h 271"/>
                <a:gd name="T100" fmla="*/ 281 w 311"/>
                <a:gd name="T101" fmla="*/ 74 h 271"/>
                <a:gd name="T102" fmla="*/ 281 w 311"/>
                <a:gd name="T103" fmla="*/ 64 h 271"/>
                <a:gd name="T104" fmla="*/ 274 w 311"/>
                <a:gd name="T105" fmla="*/ 51 h 27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11"/>
                <a:gd name="T160" fmla="*/ 0 h 271"/>
                <a:gd name="T161" fmla="*/ 311 w 311"/>
                <a:gd name="T162" fmla="*/ 271 h 27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11" h="271">
                  <a:moveTo>
                    <a:pt x="274" y="51"/>
                  </a:moveTo>
                  <a:lnTo>
                    <a:pt x="263" y="59"/>
                  </a:lnTo>
                  <a:lnTo>
                    <a:pt x="233" y="62"/>
                  </a:lnTo>
                  <a:lnTo>
                    <a:pt x="218" y="53"/>
                  </a:lnTo>
                  <a:lnTo>
                    <a:pt x="209" y="50"/>
                  </a:lnTo>
                  <a:lnTo>
                    <a:pt x="198" y="35"/>
                  </a:lnTo>
                  <a:lnTo>
                    <a:pt x="185" y="27"/>
                  </a:lnTo>
                  <a:lnTo>
                    <a:pt x="175" y="13"/>
                  </a:lnTo>
                  <a:lnTo>
                    <a:pt x="164" y="7"/>
                  </a:lnTo>
                  <a:lnTo>
                    <a:pt x="164" y="5"/>
                  </a:lnTo>
                  <a:lnTo>
                    <a:pt x="161" y="7"/>
                  </a:lnTo>
                  <a:lnTo>
                    <a:pt x="153" y="0"/>
                  </a:lnTo>
                  <a:lnTo>
                    <a:pt x="150" y="0"/>
                  </a:lnTo>
                  <a:lnTo>
                    <a:pt x="145" y="3"/>
                  </a:lnTo>
                  <a:lnTo>
                    <a:pt x="145" y="8"/>
                  </a:lnTo>
                  <a:lnTo>
                    <a:pt x="147" y="15"/>
                  </a:lnTo>
                  <a:lnTo>
                    <a:pt x="144" y="13"/>
                  </a:lnTo>
                  <a:lnTo>
                    <a:pt x="136" y="13"/>
                  </a:lnTo>
                  <a:lnTo>
                    <a:pt x="136" y="18"/>
                  </a:lnTo>
                  <a:lnTo>
                    <a:pt x="132" y="19"/>
                  </a:lnTo>
                  <a:lnTo>
                    <a:pt x="113" y="26"/>
                  </a:lnTo>
                  <a:lnTo>
                    <a:pt x="110" y="31"/>
                  </a:lnTo>
                  <a:lnTo>
                    <a:pt x="110" y="34"/>
                  </a:lnTo>
                  <a:lnTo>
                    <a:pt x="117" y="40"/>
                  </a:lnTo>
                  <a:lnTo>
                    <a:pt x="115" y="51"/>
                  </a:lnTo>
                  <a:lnTo>
                    <a:pt x="110" y="59"/>
                  </a:lnTo>
                  <a:lnTo>
                    <a:pt x="102" y="59"/>
                  </a:lnTo>
                  <a:lnTo>
                    <a:pt x="91" y="67"/>
                  </a:lnTo>
                  <a:lnTo>
                    <a:pt x="94" y="72"/>
                  </a:lnTo>
                  <a:lnTo>
                    <a:pt x="91" y="77"/>
                  </a:lnTo>
                  <a:lnTo>
                    <a:pt x="91" y="88"/>
                  </a:lnTo>
                  <a:lnTo>
                    <a:pt x="86" y="91"/>
                  </a:lnTo>
                  <a:lnTo>
                    <a:pt x="83" y="91"/>
                  </a:lnTo>
                  <a:lnTo>
                    <a:pt x="78" y="85"/>
                  </a:lnTo>
                  <a:lnTo>
                    <a:pt x="73" y="85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69" y="86"/>
                  </a:lnTo>
                  <a:lnTo>
                    <a:pt x="66" y="86"/>
                  </a:lnTo>
                  <a:lnTo>
                    <a:pt x="56" y="67"/>
                  </a:lnTo>
                  <a:lnTo>
                    <a:pt x="53" y="67"/>
                  </a:lnTo>
                  <a:lnTo>
                    <a:pt x="45" y="80"/>
                  </a:lnTo>
                  <a:lnTo>
                    <a:pt x="27" y="80"/>
                  </a:lnTo>
                  <a:lnTo>
                    <a:pt x="23" y="75"/>
                  </a:lnTo>
                  <a:lnTo>
                    <a:pt x="21" y="80"/>
                  </a:lnTo>
                  <a:lnTo>
                    <a:pt x="7" y="78"/>
                  </a:lnTo>
                  <a:lnTo>
                    <a:pt x="0" y="72"/>
                  </a:lnTo>
                  <a:lnTo>
                    <a:pt x="2" y="93"/>
                  </a:lnTo>
                  <a:lnTo>
                    <a:pt x="13" y="120"/>
                  </a:lnTo>
                  <a:lnTo>
                    <a:pt x="18" y="125"/>
                  </a:lnTo>
                  <a:lnTo>
                    <a:pt x="23" y="123"/>
                  </a:lnTo>
                  <a:lnTo>
                    <a:pt x="42" y="88"/>
                  </a:lnTo>
                  <a:lnTo>
                    <a:pt x="53" y="93"/>
                  </a:lnTo>
                  <a:lnTo>
                    <a:pt x="61" y="102"/>
                  </a:lnTo>
                  <a:lnTo>
                    <a:pt x="64" y="102"/>
                  </a:lnTo>
                  <a:lnTo>
                    <a:pt x="67" y="109"/>
                  </a:lnTo>
                  <a:lnTo>
                    <a:pt x="70" y="120"/>
                  </a:lnTo>
                  <a:lnTo>
                    <a:pt x="69" y="133"/>
                  </a:lnTo>
                  <a:lnTo>
                    <a:pt x="75" y="150"/>
                  </a:lnTo>
                  <a:lnTo>
                    <a:pt x="96" y="166"/>
                  </a:lnTo>
                  <a:lnTo>
                    <a:pt x="85" y="169"/>
                  </a:lnTo>
                  <a:lnTo>
                    <a:pt x="81" y="172"/>
                  </a:lnTo>
                  <a:lnTo>
                    <a:pt x="81" y="177"/>
                  </a:lnTo>
                  <a:lnTo>
                    <a:pt x="91" y="193"/>
                  </a:lnTo>
                  <a:lnTo>
                    <a:pt x="118" y="212"/>
                  </a:lnTo>
                  <a:lnTo>
                    <a:pt x="123" y="230"/>
                  </a:lnTo>
                  <a:lnTo>
                    <a:pt x="153" y="231"/>
                  </a:lnTo>
                  <a:lnTo>
                    <a:pt x="206" y="271"/>
                  </a:lnTo>
                  <a:lnTo>
                    <a:pt x="212" y="268"/>
                  </a:lnTo>
                  <a:lnTo>
                    <a:pt x="191" y="243"/>
                  </a:lnTo>
                  <a:lnTo>
                    <a:pt x="190" y="231"/>
                  </a:lnTo>
                  <a:lnTo>
                    <a:pt x="187" y="228"/>
                  </a:lnTo>
                  <a:lnTo>
                    <a:pt x="180" y="225"/>
                  </a:lnTo>
                  <a:lnTo>
                    <a:pt x="161" y="204"/>
                  </a:lnTo>
                  <a:lnTo>
                    <a:pt x="161" y="199"/>
                  </a:lnTo>
                  <a:lnTo>
                    <a:pt x="152" y="187"/>
                  </a:lnTo>
                  <a:lnTo>
                    <a:pt x="145" y="184"/>
                  </a:lnTo>
                  <a:lnTo>
                    <a:pt x="139" y="171"/>
                  </a:lnTo>
                  <a:lnTo>
                    <a:pt x="134" y="171"/>
                  </a:lnTo>
                  <a:lnTo>
                    <a:pt x="134" y="163"/>
                  </a:lnTo>
                  <a:lnTo>
                    <a:pt x="137" y="161"/>
                  </a:lnTo>
                  <a:lnTo>
                    <a:pt x="134" y="155"/>
                  </a:lnTo>
                  <a:lnTo>
                    <a:pt x="134" y="150"/>
                  </a:lnTo>
                  <a:lnTo>
                    <a:pt x="129" y="144"/>
                  </a:lnTo>
                  <a:lnTo>
                    <a:pt x="124" y="131"/>
                  </a:lnTo>
                  <a:lnTo>
                    <a:pt x="121" y="131"/>
                  </a:lnTo>
                  <a:lnTo>
                    <a:pt x="113" y="123"/>
                  </a:lnTo>
                  <a:lnTo>
                    <a:pt x="115" y="121"/>
                  </a:lnTo>
                  <a:lnTo>
                    <a:pt x="118" y="120"/>
                  </a:lnTo>
                  <a:lnTo>
                    <a:pt x="117" y="115"/>
                  </a:lnTo>
                  <a:lnTo>
                    <a:pt x="118" y="97"/>
                  </a:lnTo>
                  <a:lnTo>
                    <a:pt x="124" y="91"/>
                  </a:lnTo>
                  <a:lnTo>
                    <a:pt x="132" y="94"/>
                  </a:lnTo>
                  <a:lnTo>
                    <a:pt x="132" y="97"/>
                  </a:lnTo>
                  <a:lnTo>
                    <a:pt x="145" y="110"/>
                  </a:lnTo>
                  <a:lnTo>
                    <a:pt x="148" y="112"/>
                  </a:lnTo>
                  <a:lnTo>
                    <a:pt x="158" y="94"/>
                  </a:lnTo>
                  <a:lnTo>
                    <a:pt x="175" y="97"/>
                  </a:lnTo>
                  <a:lnTo>
                    <a:pt x="179" y="93"/>
                  </a:lnTo>
                  <a:lnTo>
                    <a:pt x="180" y="93"/>
                  </a:lnTo>
                  <a:lnTo>
                    <a:pt x="191" y="102"/>
                  </a:lnTo>
                  <a:lnTo>
                    <a:pt x="196" y="102"/>
                  </a:lnTo>
                  <a:lnTo>
                    <a:pt x="198" y="101"/>
                  </a:lnTo>
                  <a:lnTo>
                    <a:pt x="203" y="104"/>
                  </a:lnTo>
                  <a:lnTo>
                    <a:pt x="217" y="107"/>
                  </a:lnTo>
                  <a:lnTo>
                    <a:pt x="217" y="105"/>
                  </a:lnTo>
                  <a:lnTo>
                    <a:pt x="220" y="105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6" y="105"/>
                  </a:lnTo>
                  <a:lnTo>
                    <a:pt x="239" y="105"/>
                  </a:lnTo>
                  <a:lnTo>
                    <a:pt x="242" y="110"/>
                  </a:lnTo>
                  <a:lnTo>
                    <a:pt x="246" y="110"/>
                  </a:lnTo>
                  <a:lnTo>
                    <a:pt x="249" y="107"/>
                  </a:lnTo>
                  <a:lnTo>
                    <a:pt x="260" y="109"/>
                  </a:lnTo>
                  <a:lnTo>
                    <a:pt x="263" y="113"/>
                  </a:lnTo>
                  <a:lnTo>
                    <a:pt x="265" y="112"/>
                  </a:lnTo>
                  <a:lnTo>
                    <a:pt x="265" y="110"/>
                  </a:lnTo>
                  <a:lnTo>
                    <a:pt x="271" y="110"/>
                  </a:lnTo>
                  <a:lnTo>
                    <a:pt x="279" y="118"/>
                  </a:lnTo>
                  <a:lnTo>
                    <a:pt x="277" y="121"/>
                  </a:lnTo>
                  <a:lnTo>
                    <a:pt x="277" y="125"/>
                  </a:lnTo>
                  <a:lnTo>
                    <a:pt x="282" y="128"/>
                  </a:lnTo>
                  <a:lnTo>
                    <a:pt x="290" y="128"/>
                  </a:lnTo>
                  <a:lnTo>
                    <a:pt x="297" y="123"/>
                  </a:lnTo>
                  <a:lnTo>
                    <a:pt x="297" y="120"/>
                  </a:lnTo>
                  <a:lnTo>
                    <a:pt x="295" y="118"/>
                  </a:lnTo>
                  <a:lnTo>
                    <a:pt x="293" y="109"/>
                  </a:lnTo>
                  <a:lnTo>
                    <a:pt x="297" y="105"/>
                  </a:lnTo>
                  <a:lnTo>
                    <a:pt x="298" y="101"/>
                  </a:lnTo>
                  <a:lnTo>
                    <a:pt x="300" y="101"/>
                  </a:lnTo>
                  <a:lnTo>
                    <a:pt x="308" y="102"/>
                  </a:lnTo>
                  <a:lnTo>
                    <a:pt x="311" y="101"/>
                  </a:lnTo>
                  <a:lnTo>
                    <a:pt x="311" y="99"/>
                  </a:lnTo>
                  <a:lnTo>
                    <a:pt x="308" y="97"/>
                  </a:lnTo>
                  <a:lnTo>
                    <a:pt x="305" y="97"/>
                  </a:lnTo>
                  <a:lnTo>
                    <a:pt x="300" y="96"/>
                  </a:lnTo>
                  <a:lnTo>
                    <a:pt x="297" y="96"/>
                  </a:lnTo>
                  <a:lnTo>
                    <a:pt x="292" y="91"/>
                  </a:lnTo>
                  <a:lnTo>
                    <a:pt x="289" y="91"/>
                  </a:lnTo>
                  <a:lnTo>
                    <a:pt x="287" y="90"/>
                  </a:lnTo>
                  <a:lnTo>
                    <a:pt x="289" y="85"/>
                  </a:lnTo>
                  <a:lnTo>
                    <a:pt x="287" y="83"/>
                  </a:lnTo>
                  <a:lnTo>
                    <a:pt x="287" y="82"/>
                  </a:lnTo>
                  <a:lnTo>
                    <a:pt x="290" y="82"/>
                  </a:lnTo>
                  <a:lnTo>
                    <a:pt x="292" y="80"/>
                  </a:lnTo>
                  <a:lnTo>
                    <a:pt x="292" y="78"/>
                  </a:lnTo>
                  <a:lnTo>
                    <a:pt x="289" y="75"/>
                  </a:lnTo>
                  <a:lnTo>
                    <a:pt x="287" y="75"/>
                  </a:lnTo>
                  <a:lnTo>
                    <a:pt x="284" y="78"/>
                  </a:lnTo>
                  <a:lnTo>
                    <a:pt x="281" y="77"/>
                  </a:lnTo>
                  <a:lnTo>
                    <a:pt x="281" y="74"/>
                  </a:lnTo>
                  <a:lnTo>
                    <a:pt x="284" y="70"/>
                  </a:lnTo>
                  <a:lnTo>
                    <a:pt x="284" y="67"/>
                  </a:lnTo>
                  <a:lnTo>
                    <a:pt x="281" y="64"/>
                  </a:lnTo>
                  <a:lnTo>
                    <a:pt x="282" y="62"/>
                  </a:lnTo>
                  <a:lnTo>
                    <a:pt x="282" y="59"/>
                  </a:lnTo>
                  <a:lnTo>
                    <a:pt x="274" y="51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4" name="Freeform 686">
              <a:extLst>
                <a:ext uri="{FF2B5EF4-FFF2-40B4-BE49-F238E27FC236}">
                  <a16:creationId xmlns:a16="http://schemas.microsoft.com/office/drawing/2014/main" id="{14C4640F-DFFF-031A-B45F-8F34A98E7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3174"/>
              <a:ext cx="102" cy="223"/>
            </a:xfrm>
            <a:custGeom>
              <a:avLst/>
              <a:gdLst>
                <a:gd name="T0" fmla="*/ 51 w 102"/>
                <a:gd name="T1" fmla="*/ 223 h 223"/>
                <a:gd name="T2" fmla="*/ 42 w 102"/>
                <a:gd name="T3" fmla="*/ 218 h 223"/>
                <a:gd name="T4" fmla="*/ 40 w 102"/>
                <a:gd name="T5" fmla="*/ 207 h 223"/>
                <a:gd name="T6" fmla="*/ 32 w 102"/>
                <a:gd name="T7" fmla="*/ 196 h 223"/>
                <a:gd name="T8" fmla="*/ 15 w 102"/>
                <a:gd name="T9" fmla="*/ 190 h 223"/>
                <a:gd name="T10" fmla="*/ 0 w 102"/>
                <a:gd name="T11" fmla="*/ 166 h 223"/>
                <a:gd name="T12" fmla="*/ 8 w 102"/>
                <a:gd name="T13" fmla="*/ 166 h 223"/>
                <a:gd name="T14" fmla="*/ 8 w 102"/>
                <a:gd name="T15" fmla="*/ 158 h 223"/>
                <a:gd name="T16" fmla="*/ 4 w 102"/>
                <a:gd name="T17" fmla="*/ 143 h 223"/>
                <a:gd name="T18" fmla="*/ 8 w 102"/>
                <a:gd name="T19" fmla="*/ 129 h 223"/>
                <a:gd name="T20" fmla="*/ 10 w 102"/>
                <a:gd name="T21" fmla="*/ 127 h 223"/>
                <a:gd name="T22" fmla="*/ 10 w 102"/>
                <a:gd name="T23" fmla="*/ 118 h 223"/>
                <a:gd name="T24" fmla="*/ 11 w 102"/>
                <a:gd name="T25" fmla="*/ 108 h 223"/>
                <a:gd name="T26" fmla="*/ 7 w 102"/>
                <a:gd name="T27" fmla="*/ 97 h 223"/>
                <a:gd name="T28" fmla="*/ 16 w 102"/>
                <a:gd name="T29" fmla="*/ 65 h 223"/>
                <a:gd name="T30" fmla="*/ 11 w 102"/>
                <a:gd name="T31" fmla="*/ 60 h 223"/>
                <a:gd name="T32" fmla="*/ 4 w 102"/>
                <a:gd name="T33" fmla="*/ 59 h 223"/>
                <a:gd name="T34" fmla="*/ 8 w 102"/>
                <a:gd name="T35" fmla="*/ 43 h 223"/>
                <a:gd name="T36" fmla="*/ 7 w 102"/>
                <a:gd name="T37" fmla="*/ 32 h 223"/>
                <a:gd name="T38" fmla="*/ 11 w 102"/>
                <a:gd name="T39" fmla="*/ 16 h 223"/>
                <a:gd name="T40" fmla="*/ 19 w 102"/>
                <a:gd name="T41" fmla="*/ 11 h 223"/>
                <a:gd name="T42" fmla="*/ 26 w 102"/>
                <a:gd name="T43" fmla="*/ 0 h 223"/>
                <a:gd name="T44" fmla="*/ 32 w 102"/>
                <a:gd name="T45" fmla="*/ 8 h 223"/>
                <a:gd name="T46" fmla="*/ 48 w 102"/>
                <a:gd name="T47" fmla="*/ 9 h 223"/>
                <a:gd name="T48" fmla="*/ 54 w 102"/>
                <a:gd name="T49" fmla="*/ 21 h 223"/>
                <a:gd name="T50" fmla="*/ 64 w 102"/>
                <a:gd name="T51" fmla="*/ 25 h 223"/>
                <a:gd name="T52" fmla="*/ 77 w 102"/>
                <a:gd name="T53" fmla="*/ 41 h 223"/>
                <a:gd name="T54" fmla="*/ 72 w 102"/>
                <a:gd name="T55" fmla="*/ 95 h 223"/>
                <a:gd name="T56" fmla="*/ 82 w 102"/>
                <a:gd name="T57" fmla="*/ 116 h 223"/>
                <a:gd name="T58" fmla="*/ 99 w 102"/>
                <a:gd name="T59" fmla="*/ 134 h 223"/>
                <a:gd name="T60" fmla="*/ 102 w 102"/>
                <a:gd name="T61" fmla="*/ 159 h 223"/>
                <a:gd name="T62" fmla="*/ 88 w 102"/>
                <a:gd name="T63" fmla="*/ 172 h 223"/>
                <a:gd name="T64" fmla="*/ 78 w 102"/>
                <a:gd name="T65" fmla="*/ 190 h 223"/>
                <a:gd name="T66" fmla="*/ 69 w 102"/>
                <a:gd name="T67" fmla="*/ 197 h 223"/>
                <a:gd name="T68" fmla="*/ 66 w 102"/>
                <a:gd name="T69" fmla="*/ 210 h 223"/>
                <a:gd name="T70" fmla="*/ 61 w 102"/>
                <a:gd name="T71" fmla="*/ 217 h 223"/>
                <a:gd name="T72" fmla="*/ 53 w 102"/>
                <a:gd name="T73" fmla="*/ 223 h 223"/>
                <a:gd name="T74" fmla="*/ 51 w 102"/>
                <a:gd name="T75" fmla="*/ 223 h 2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2"/>
                <a:gd name="T115" fmla="*/ 0 h 223"/>
                <a:gd name="T116" fmla="*/ 102 w 102"/>
                <a:gd name="T117" fmla="*/ 223 h 2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2" h="223">
                  <a:moveTo>
                    <a:pt x="51" y="223"/>
                  </a:moveTo>
                  <a:lnTo>
                    <a:pt x="42" y="218"/>
                  </a:lnTo>
                  <a:lnTo>
                    <a:pt x="40" y="207"/>
                  </a:lnTo>
                  <a:lnTo>
                    <a:pt x="32" y="196"/>
                  </a:lnTo>
                  <a:lnTo>
                    <a:pt x="15" y="190"/>
                  </a:lnTo>
                  <a:lnTo>
                    <a:pt x="0" y="166"/>
                  </a:lnTo>
                  <a:lnTo>
                    <a:pt x="8" y="166"/>
                  </a:lnTo>
                  <a:lnTo>
                    <a:pt x="8" y="158"/>
                  </a:lnTo>
                  <a:lnTo>
                    <a:pt x="4" y="143"/>
                  </a:lnTo>
                  <a:lnTo>
                    <a:pt x="8" y="129"/>
                  </a:lnTo>
                  <a:lnTo>
                    <a:pt x="10" y="127"/>
                  </a:lnTo>
                  <a:lnTo>
                    <a:pt x="10" y="118"/>
                  </a:lnTo>
                  <a:lnTo>
                    <a:pt x="11" y="108"/>
                  </a:lnTo>
                  <a:lnTo>
                    <a:pt x="7" y="97"/>
                  </a:lnTo>
                  <a:lnTo>
                    <a:pt x="16" y="65"/>
                  </a:lnTo>
                  <a:lnTo>
                    <a:pt x="11" y="60"/>
                  </a:lnTo>
                  <a:lnTo>
                    <a:pt x="4" y="59"/>
                  </a:lnTo>
                  <a:lnTo>
                    <a:pt x="8" y="43"/>
                  </a:lnTo>
                  <a:lnTo>
                    <a:pt x="7" y="32"/>
                  </a:lnTo>
                  <a:lnTo>
                    <a:pt x="11" y="16"/>
                  </a:lnTo>
                  <a:lnTo>
                    <a:pt x="19" y="11"/>
                  </a:lnTo>
                  <a:lnTo>
                    <a:pt x="26" y="0"/>
                  </a:lnTo>
                  <a:lnTo>
                    <a:pt x="32" y="8"/>
                  </a:lnTo>
                  <a:lnTo>
                    <a:pt x="48" y="9"/>
                  </a:lnTo>
                  <a:lnTo>
                    <a:pt x="54" y="21"/>
                  </a:lnTo>
                  <a:lnTo>
                    <a:pt x="64" y="25"/>
                  </a:lnTo>
                  <a:lnTo>
                    <a:pt x="77" y="41"/>
                  </a:lnTo>
                  <a:lnTo>
                    <a:pt x="72" y="95"/>
                  </a:lnTo>
                  <a:lnTo>
                    <a:pt x="82" y="116"/>
                  </a:lnTo>
                  <a:lnTo>
                    <a:pt x="99" y="134"/>
                  </a:lnTo>
                  <a:lnTo>
                    <a:pt x="102" y="159"/>
                  </a:lnTo>
                  <a:lnTo>
                    <a:pt x="88" y="172"/>
                  </a:lnTo>
                  <a:lnTo>
                    <a:pt x="78" y="190"/>
                  </a:lnTo>
                  <a:lnTo>
                    <a:pt x="69" y="197"/>
                  </a:lnTo>
                  <a:lnTo>
                    <a:pt x="66" y="210"/>
                  </a:lnTo>
                  <a:lnTo>
                    <a:pt x="61" y="217"/>
                  </a:lnTo>
                  <a:lnTo>
                    <a:pt x="53" y="223"/>
                  </a:lnTo>
                  <a:lnTo>
                    <a:pt x="51" y="22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" name="Freeform 687">
              <a:extLst>
                <a:ext uri="{FF2B5EF4-FFF2-40B4-BE49-F238E27FC236}">
                  <a16:creationId xmlns:a16="http://schemas.microsoft.com/office/drawing/2014/main" id="{062EF9EC-5B04-34E4-EF77-7BEF6D4A2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3174"/>
              <a:ext cx="102" cy="223"/>
            </a:xfrm>
            <a:custGeom>
              <a:avLst/>
              <a:gdLst>
                <a:gd name="T0" fmla="*/ 51 w 102"/>
                <a:gd name="T1" fmla="*/ 223 h 223"/>
                <a:gd name="T2" fmla="*/ 42 w 102"/>
                <a:gd name="T3" fmla="*/ 218 h 223"/>
                <a:gd name="T4" fmla="*/ 40 w 102"/>
                <a:gd name="T5" fmla="*/ 207 h 223"/>
                <a:gd name="T6" fmla="*/ 32 w 102"/>
                <a:gd name="T7" fmla="*/ 196 h 223"/>
                <a:gd name="T8" fmla="*/ 15 w 102"/>
                <a:gd name="T9" fmla="*/ 190 h 223"/>
                <a:gd name="T10" fmla="*/ 0 w 102"/>
                <a:gd name="T11" fmla="*/ 166 h 223"/>
                <a:gd name="T12" fmla="*/ 8 w 102"/>
                <a:gd name="T13" fmla="*/ 166 h 223"/>
                <a:gd name="T14" fmla="*/ 8 w 102"/>
                <a:gd name="T15" fmla="*/ 158 h 223"/>
                <a:gd name="T16" fmla="*/ 4 w 102"/>
                <a:gd name="T17" fmla="*/ 143 h 223"/>
                <a:gd name="T18" fmla="*/ 8 w 102"/>
                <a:gd name="T19" fmla="*/ 129 h 223"/>
                <a:gd name="T20" fmla="*/ 10 w 102"/>
                <a:gd name="T21" fmla="*/ 127 h 223"/>
                <a:gd name="T22" fmla="*/ 10 w 102"/>
                <a:gd name="T23" fmla="*/ 118 h 223"/>
                <a:gd name="T24" fmla="*/ 11 w 102"/>
                <a:gd name="T25" fmla="*/ 108 h 223"/>
                <a:gd name="T26" fmla="*/ 7 w 102"/>
                <a:gd name="T27" fmla="*/ 97 h 223"/>
                <a:gd name="T28" fmla="*/ 16 w 102"/>
                <a:gd name="T29" fmla="*/ 65 h 223"/>
                <a:gd name="T30" fmla="*/ 11 w 102"/>
                <a:gd name="T31" fmla="*/ 60 h 223"/>
                <a:gd name="T32" fmla="*/ 4 w 102"/>
                <a:gd name="T33" fmla="*/ 59 h 223"/>
                <a:gd name="T34" fmla="*/ 8 w 102"/>
                <a:gd name="T35" fmla="*/ 43 h 223"/>
                <a:gd name="T36" fmla="*/ 7 w 102"/>
                <a:gd name="T37" fmla="*/ 32 h 223"/>
                <a:gd name="T38" fmla="*/ 11 w 102"/>
                <a:gd name="T39" fmla="*/ 16 h 223"/>
                <a:gd name="T40" fmla="*/ 19 w 102"/>
                <a:gd name="T41" fmla="*/ 11 h 223"/>
                <a:gd name="T42" fmla="*/ 26 w 102"/>
                <a:gd name="T43" fmla="*/ 0 h 223"/>
                <a:gd name="T44" fmla="*/ 32 w 102"/>
                <a:gd name="T45" fmla="*/ 8 h 223"/>
                <a:gd name="T46" fmla="*/ 48 w 102"/>
                <a:gd name="T47" fmla="*/ 9 h 223"/>
                <a:gd name="T48" fmla="*/ 54 w 102"/>
                <a:gd name="T49" fmla="*/ 21 h 223"/>
                <a:gd name="T50" fmla="*/ 64 w 102"/>
                <a:gd name="T51" fmla="*/ 25 h 223"/>
                <a:gd name="T52" fmla="*/ 77 w 102"/>
                <a:gd name="T53" fmla="*/ 41 h 223"/>
                <a:gd name="T54" fmla="*/ 72 w 102"/>
                <a:gd name="T55" fmla="*/ 95 h 223"/>
                <a:gd name="T56" fmla="*/ 82 w 102"/>
                <a:gd name="T57" fmla="*/ 116 h 223"/>
                <a:gd name="T58" fmla="*/ 99 w 102"/>
                <a:gd name="T59" fmla="*/ 134 h 223"/>
                <a:gd name="T60" fmla="*/ 102 w 102"/>
                <a:gd name="T61" fmla="*/ 159 h 223"/>
                <a:gd name="T62" fmla="*/ 88 w 102"/>
                <a:gd name="T63" fmla="*/ 172 h 223"/>
                <a:gd name="T64" fmla="*/ 78 w 102"/>
                <a:gd name="T65" fmla="*/ 190 h 223"/>
                <a:gd name="T66" fmla="*/ 69 w 102"/>
                <a:gd name="T67" fmla="*/ 197 h 223"/>
                <a:gd name="T68" fmla="*/ 66 w 102"/>
                <a:gd name="T69" fmla="*/ 210 h 223"/>
                <a:gd name="T70" fmla="*/ 61 w 102"/>
                <a:gd name="T71" fmla="*/ 217 h 223"/>
                <a:gd name="T72" fmla="*/ 53 w 102"/>
                <a:gd name="T73" fmla="*/ 223 h 223"/>
                <a:gd name="T74" fmla="*/ 51 w 102"/>
                <a:gd name="T75" fmla="*/ 223 h 2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2"/>
                <a:gd name="T115" fmla="*/ 0 h 223"/>
                <a:gd name="T116" fmla="*/ 102 w 102"/>
                <a:gd name="T117" fmla="*/ 223 h 2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2" h="223">
                  <a:moveTo>
                    <a:pt x="51" y="223"/>
                  </a:moveTo>
                  <a:lnTo>
                    <a:pt x="42" y="218"/>
                  </a:lnTo>
                  <a:lnTo>
                    <a:pt x="40" y="207"/>
                  </a:lnTo>
                  <a:lnTo>
                    <a:pt x="32" y="196"/>
                  </a:lnTo>
                  <a:lnTo>
                    <a:pt x="15" y="190"/>
                  </a:lnTo>
                  <a:lnTo>
                    <a:pt x="0" y="166"/>
                  </a:lnTo>
                  <a:lnTo>
                    <a:pt x="8" y="166"/>
                  </a:lnTo>
                  <a:lnTo>
                    <a:pt x="8" y="158"/>
                  </a:lnTo>
                  <a:lnTo>
                    <a:pt x="4" y="143"/>
                  </a:lnTo>
                  <a:lnTo>
                    <a:pt x="8" y="129"/>
                  </a:lnTo>
                  <a:lnTo>
                    <a:pt x="10" y="127"/>
                  </a:lnTo>
                  <a:lnTo>
                    <a:pt x="10" y="118"/>
                  </a:lnTo>
                  <a:lnTo>
                    <a:pt x="11" y="108"/>
                  </a:lnTo>
                  <a:lnTo>
                    <a:pt x="7" y="97"/>
                  </a:lnTo>
                  <a:lnTo>
                    <a:pt x="16" y="65"/>
                  </a:lnTo>
                  <a:lnTo>
                    <a:pt x="11" y="60"/>
                  </a:lnTo>
                  <a:lnTo>
                    <a:pt x="4" y="59"/>
                  </a:lnTo>
                  <a:lnTo>
                    <a:pt x="8" y="43"/>
                  </a:lnTo>
                  <a:lnTo>
                    <a:pt x="7" y="32"/>
                  </a:lnTo>
                  <a:lnTo>
                    <a:pt x="11" y="16"/>
                  </a:lnTo>
                  <a:lnTo>
                    <a:pt x="19" y="11"/>
                  </a:lnTo>
                  <a:lnTo>
                    <a:pt x="26" y="0"/>
                  </a:lnTo>
                  <a:lnTo>
                    <a:pt x="32" y="8"/>
                  </a:lnTo>
                  <a:lnTo>
                    <a:pt x="48" y="9"/>
                  </a:lnTo>
                  <a:lnTo>
                    <a:pt x="54" y="21"/>
                  </a:lnTo>
                  <a:lnTo>
                    <a:pt x="64" y="25"/>
                  </a:lnTo>
                  <a:lnTo>
                    <a:pt x="77" y="41"/>
                  </a:lnTo>
                  <a:lnTo>
                    <a:pt x="72" y="95"/>
                  </a:lnTo>
                  <a:lnTo>
                    <a:pt x="82" y="116"/>
                  </a:lnTo>
                  <a:lnTo>
                    <a:pt x="99" y="134"/>
                  </a:lnTo>
                  <a:lnTo>
                    <a:pt x="102" y="159"/>
                  </a:lnTo>
                  <a:lnTo>
                    <a:pt x="88" y="172"/>
                  </a:lnTo>
                  <a:lnTo>
                    <a:pt x="78" y="190"/>
                  </a:lnTo>
                  <a:lnTo>
                    <a:pt x="69" y="197"/>
                  </a:lnTo>
                  <a:lnTo>
                    <a:pt x="66" y="210"/>
                  </a:lnTo>
                  <a:lnTo>
                    <a:pt x="61" y="217"/>
                  </a:lnTo>
                  <a:lnTo>
                    <a:pt x="53" y="223"/>
                  </a:lnTo>
                  <a:lnTo>
                    <a:pt x="51" y="22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6" name="Freeform 688">
              <a:extLst>
                <a:ext uri="{FF2B5EF4-FFF2-40B4-BE49-F238E27FC236}">
                  <a16:creationId xmlns:a16="http://schemas.microsoft.com/office/drawing/2014/main" id="{1AABE14A-FA51-A282-808F-1BB773EF7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8" y="2125"/>
              <a:ext cx="249" cy="195"/>
            </a:xfrm>
            <a:custGeom>
              <a:avLst/>
              <a:gdLst>
                <a:gd name="T0" fmla="*/ 3 w 249"/>
                <a:gd name="T1" fmla="*/ 67 h 195"/>
                <a:gd name="T2" fmla="*/ 8 w 249"/>
                <a:gd name="T3" fmla="*/ 93 h 195"/>
                <a:gd name="T4" fmla="*/ 13 w 249"/>
                <a:gd name="T5" fmla="*/ 99 h 195"/>
                <a:gd name="T6" fmla="*/ 24 w 249"/>
                <a:gd name="T7" fmla="*/ 101 h 195"/>
                <a:gd name="T8" fmla="*/ 35 w 249"/>
                <a:gd name="T9" fmla="*/ 107 h 195"/>
                <a:gd name="T10" fmla="*/ 67 w 249"/>
                <a:gd name="T11" fmla="*/ 109 h 195"/>
                <a:gd name="T12" fmla="*/ 81 w 249"/>
                <a:gd name="T13" fmla="*/ 129 h 195"/>
                <a:gd name="T14" fmla="*/ 80 w 249"/>
                <a:gd name="T15" fmla="*/ 163 h 195"/>
                <a:gd name="T16" fmla="*/ 112 w 249"/>
                <a:gd name="T17" fmla="*/ 188 h 195"/>
                <a:gd name="T18" fmla="*/ 124 w 249"/>
                <a:gd name="T19" fmla="*/ 195 h 195"/>
                <a:gd name="T20" fmla="*/ 150 w 249"/>
                <a:gd name="T21" fmla="*/ 193 h 195"/>
                <a:gd name="T22" fmla="*/ 159 w 249"/>
                <a:gd name="T23" fmla="*/ 185 h 195"/>
                <a:gd name="T24" fmla="*/ 172 w 249"/>
                <a:gd name="T25" fmla="*/ 187 h 195"/>
                <a:gd name="T26" fmla="*/ 175 w 249"/>
                <a:gd name="T27" fmla="*/ 172 h 195"/>
                <a:gd name="T28" fmla="*/ 185 w 249"/>
                <a:gd name="T29" fmla="*/ 168 h 195"/>
                <a:gd name="T30" fmla="*/ 198 w 249"/>
                <a:gd name="T31" fmla="*/ 164 h 195"/>
                <a:gd name="T32" fmla="*/ 207 w 249"/>
                <a:gd name="T33" fmla="*/ 172 h 195"/>
                <a:gd name="T34" fmla="*/ 210 w 249"/>
                <a:gd name="T35" fmla="*/ 163 h 195"/>
                <a:gd name="T36" fmla="*/ 204 w 249"/>
                <a:gd name="T37" fmla="*/ 153 h 195"/>
                <a:gd name="T38" fmla="*/ 210 w 249"/>
                <a:gd name="T39" fmla="*/ 136 h 195"/>
                <a:gd name="T40" fmla="*/ 217 w 249"/>
                <a:gd name="T41" fmla="*/ 105 h 195"/>
                <a:gd name="T42" fmla="*/ 233 w 249"/>
                <a:gd name="T43" fmla="*/ 96 h 195"/>
                <a:gd name="T44" fmla="*/ 249 w 249"/>
                <a:gd name="T45" fmla="*/ 80 h 195"/>
                <a:gd name="T46" fmla="*/ 236 w 249"/>
                <a:gd name="T47" fmla="*/ 78 h 195"/>
                <a:gd name="T48" fmla="*/ 239 w 249"/>
                <a:gd name="T49" fmla="*/ 62 h 195"/>
                <a:gd name="T50" fmla="*/ 242 w 249"/>
                <a:gd name="T51" fmla="*/ 56 h 195"/>
                <a:gd name="T52" fmla="*/ 231 w 249"/>
                <a:gd name="T53" fmla="*/ 50 h 195"/>
                <a:gd name="T54" fmla="*/ 195 w 249"/>
                <a:gd name="T55" fmla="*/ 23 h 195"/>
                <a:gd name="T56" fmla="*/ 177 w 249"/>
                <a:gd name="T57" fmla="*/ 21 h 195"/>
                <a:gd name="T58" fmla="*/ 163 w 249"/>
                <a:gd name="T59" fmla="*/ 0 h 195"/>
                <a:gd name="T60" fmla="*/ 148 w 249"/>
                <a:gd name="T61" fmla="*/ 13 h 195"/>
                <a:gd name="T62" fmla="*/ 113 w 249"/>
                <a:gd name="T63" fmla="*/ 8 h 195"/>
                <a:gd name="T64" fmla="*/ 89 w 249"/>
                <a:gd name="T65" fmla="*/ 10 h 195"/>
                <a:gd name="T66" fmla="*/ 78 w 249"/>
                <a:gd name="T67" fmla="*/ 11 h 195"/>
                <a:gd name="T68" fmla="*/ 65 w 249"/>
                <a:gd name="T69" fmla="*/ 8 h 195"/>
                <a:gd name="T70" fmla="*/ 19 w 249"/>
                <a:gd name="T71" fmla="*/ 23 h 195"/>
                <a:gd name="T72" fmla="*/ 8 w 249"/>
                <a:gd name="T73" fmla="*/ 37 h 19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195"/>
                <a:gd name="T113" fmla="*/ 249 w 249"/>
                <a:gd name="T114" fmla="*/ 195 h 19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195">
                  <a:moveTo>
                    <a:pt x="0" y="35"/>
                  </a:moveTo>
                  <a:lnTo>
                    <a:pt x="3" y="67"/>
                  </a:lnTo>
                  <a:lnTo>
                    <a:pt x="2" y="50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3" y="99"/>
                  </a:lnTo>
                  <a:lnTo>
                    <a:pt x="19" y="96"/>
                  </a:lnTo>
                  <a:lnTo>
                    <a:pt x="24" y="101"/>
                  </a:lnTo>
                  <a:lnTo>
                    <a:pt x="30" y="102"/>
                  </a:lnTo>
                  <a:lnTo>
                    <a:pt x="35" y="107"/>
                  </a:lnTo>
                  <a:lnTo>
                    <a:pt x="54" y="110"/>
                  </a:lnTo>
                  <a:lnTo>
                    <a:pt x="67" y="109"/>
                  </a:lnTo>
                  <a:lnTo>
                    <a:pt x="72" y="112"/>
                  </a:lnTo>
                  <a:lnTo>
                    <a:pt x="81" y="129"/>
                  </a:lnTo>
                  <a:lnTo>
                    <a:pt x="78" y="142"/>
                  </a:lnTo>
                  <a:lnTo>
                    <a:pt x="80" y="163"/>
                  </a:lnTo>
                  <a:lnTo>
                    <a:pt x="107" y="179"/>
                  </a:lnTo>
                  <a:lnTo>
                    <a:pt x="112" y="188"/>
                  </a:lnTo>
                  <a:lnTo>
                    <a:pt x="112" y="193"/>
                  </a:lnTo>
                  <a:lnTo>
                    <a:pt x="124" y="195"/>
                  </a:lnTo>
                  <a:lnTo>
                    <a:pt x="137" y="191"/>
                  </a:lnTo>
                  <a:lnTo>
                    <a:pt x="150" y="193"/>
                  </a:lnTo>
                  <a:lnTo>
                    <a:pt x="156" y="190"/>
                  </a:lnTo>
                  <a:lnTo>
                    <a:pt x="159" y="185"/>
                  </a:lnTo>
                  <a:lnTo>
                    <a:pt x="166" y="188"/>
                  </a:lnTo>
                  <a:lnTo>
                    <a:pt x="172" y="187"/>
                  </a:lnTo>
                  <a:lnTo>
                    <a:pt x="169" y="176"/>
                  </a:lnTo>
                  <a:lnTo>
                    <a:pt x="175" y="172"/>
                  </a:lnTo>
                  <a:lnTo>
                    <a:pt x="182" y="172"/>
                  </a:lnTo>
                  <a:lnTo>
                    <a:pt x="185" y="168"/>
                  </a:lnTo>
                  <a:lnTo>
                    <a:pt x="191" y="163"/>
                  </a:lnTo>
                  <a:lnTo>
                    <a:pt x="198" y="164"/>
                  </a:lnTo>
                  <a:lnTo>
                    <a:pt x="201" y="169"/>
                  </a:lnTo>
                  <a:lnTo>
                    <a:pt x="207" y="172"/>
                  </a:lnTo>
                  <a:lnTo>
                    <a:pt x="214" y="169"/>
                  </a:lnTo>
                  <a:lnTo>
                    <a:pt x="210" y="163"/>
                  </a:lnTo>
                  <a:lnTo>
                    <a:pt x="207" y="158"/>
                  </a:lnTo>
                  <a:lnTo>
                    <a:pt x="204" y="153"/>
                  </a:lnTo>
                  <a:lnTo>
                    <a:pt x="204" y="147"/>
                  </a:lnTo>
                  <a:lnTo>
                    <a:pt x="210" y="136"/>
                  </a:lnTo>
                  <a:lnTo>
                    <a:pt x="212" y="109"/>
                  </a:lnTo>
                  <a:lnTo>
                    <a:pt x="217" y="105"/>
                  </a:lnTo>
                  <a:lnTo>
                    <a:pt x="223" y="104"/>
                  </a:lnTo>
                  <a:lnTo>
                    <a:pt x="233" y="96"/>
                  </a:lnTo>
                  <a:lnTo>
                    <a:pt x="242" y="94"/>
                  </a:lnTo>
                  <a:lnTo>
                    <a:pt x="249" y="80"/>
                  </a:lnTo>
                  <a:lnTo>
                    <a:pt x="242" y="77"/>
                  </a:lnTo>
                  <a:lnTo>
                    <a:pt x="236" y="78"/>
                  </a:lnTo>
                  <a:lnTo>
                    <a:pt x="234" y="66"/>
                  </a:lnTo>
                  <a:lnTo>
                    <a:pt x="239" y="62"/>
                  </a:lnTo>
                  <a:lnTo>
                    <a:pt x="244" y="58"/>
                  </a:lnTo>
                  <a:lnTo>
                    <a:pt x="242" y="56"/>
                  </a:lnTo>
                  <a:lnTo>
                    <a:pt x="244" y="54"/>
                  </a:lnTo>
                  <a:lnTo>
                    <a:pt x="231" y="50"/>
                  </a:lnTo>
                  <a:lnTo>
                    <a:pt x="215" y="34"/>
                  </a:lnTo>
                  <a:lnTo>
                    <a:pt x="195" y="23"/>
                  </a:lnTo>
                  <a:lnTo>
                    <a:pt x="182" y="23"/>
                  </a:lnTo>
                  <a:lnTo>
                    <a:pt x="177" y="21"/>
                  </a:lnTo>
                  <a:lnTo>
                    <a:pt x="167" y="5"/>
                  </a:lnTo>
                  <a:lnTo>
                    <a:pt x="163" y="0"/>
                  </a:lnTo>
                  <a:lnTo>
                    <a:pt x="158" y="3"/>
                  </a:lnTo>
                  <a:lnTo>
                    <a:pt x="148" y="13"/>
                  </a:lnTo>
                  <a:lnTo>
                    <a:pt x="137" y="16"/>
                  </a:lnTo>
                  <a:lnTo>
                    <a:pt x="113" y="8"/>
                  </a:lnTo>
                  <a:lnTo>
                    <a:pt x="96" y="8"/>
                  </a:lnTo>
                  <a:lnTo>
                    <a:pt x="89" y="10"/>
                  </a:lnTo>
                  <a:lnTo>
                    <a:pt x="83" y="8"/>
                  </a:lnTo>
                  <a:lnTo>
                    <a:pt x="78" y="11"/>
                  </a:lnTo>
                  <a:lnTo>
                    <a:pt x="72" y="11"/>
                  </a:lnTo>
                  <a:lnTo>
                    <a:pt x="65" y="8"/>
                  </a:lnTo>
                  <a:lnTo>
                    <a:pt x="48" y="10"/>
                  </a:lnTo>
                  <a:lnTo>
                    <a:pt x="19" y="23"/>
                  </a:lnTo>
                  <a:lnTo>
                    <a:pt x="13" y="34"/>
                  </a:lnTo>
                  <a:lnTo>
                    <a:pt x="8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7" name="Freeform 689">
              <a:extLst>
                <a:ext uri="{FF2B5EF4-FFF2-40B4-BE49-F238E27FC236}">
                  <a16:creationId xmlns:a16="http://schemas.microsoft.com/office/drawing/2014/main" id="{7799BF2F-126D-8072-9B17-153708640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8" y="2125"/>
              <a:ext cx="249" cy="195"/>
            </a:xfrm>
            <a:custGeom>
              <a:avLst/>
              <a:gdLst>
                <a:gd name="T0" fmla="*/ 3 w 249"/>
                <a:gd name="T1" fmla="*/ 67 h 195"/>
                <a:gd name="T2" fmla="*/ 8 w 249"/>
                <a:gd name="T3" fmla="*/ 93 h 195"/>
                <a:gd name="T4" fmla="*/ 13 w 249"/>
                <a:gd name="T5" fmla="*/ 99 h 195"/>
                <a:gd name="T6" fmla="*/ 24 w 249"/>
                <a:gd name="T7" fmla="*/ 101 h 195"/>
                <a:gd name="T8" fmla="*/ 35 w 249"/>
                <a:gd name="T9" fmla="*/ 107 h 195"/>
                <a:gd name="T10" fmla="*/ 67 w 249"/>
                <a:gd name="T11" fmla="*/ 109 h 195"/>
                <a:gd name="T12" fmla="*/ 81 w 249"/>
                <a:gd name="T13" fmla="*/ 129 h 195"/>
                <a:gd name="T14" fmla="*/ 80 w 249"/>
                <a:gd name="T15" fmla="*/ 163 h 195"/>
                <a:gd name="T16" fmla="*/ 112 w 249"/>
                <a:gd name="T17" fmla="*/ 188 h 195"/>
                <a:gd name="T18" fmla="*/ 124 w 249"/>
                <a:gd name="T19" fmla="*/ 195 h 195"/>
                <a:gd name="T20" fmla="*/ 150 w 249"/>
                <a:gd name="T21" fmla="*/ 193 h 195"/>
                <a:gd name="T22" fmla="*/ 159 w 249"/>
                <a:gd name="T23" fmla="*/ 185 h 195"/>
                <a:gd name="T24" fmla="*/ 172 w 249"/>
                <a:gd name="T25" fmla="*/ 187 h 195"/>
                <a:gd name="T26" fmla="*/ 175 w 249"/>
                <a:gd name="T27" fmla="*/ 172 h 195"/>
                <a:gd name="T28" fmla="*/ 185 w 249"/>
                <a:gd name="T29" fmla="*/ 168 h 195"/>
                <a:gd name="T30" fmla="*/ 198 w 249"/>
                <a:gd name="T31" fmla="*/ 164 h 195"/>
                <a:gd name="T32" fmla="*/ 207 w 249"/>
                <a:gd name="T33" fmla="*/ 172 h 195"/>
                <a:gd name="T34" fmla="*/ 210 w 249"/>
                <a:gd name="T35" fmla="*/ 163 h 195"/>
                <a:gd name="T36" fmla="*/ 204 w 249"/>
                <a:gd name="T37" fmla="*/ 153 h 195"/>
                <a:gd name="T38" fmla="*/ 210 w 249"/>
                <a:gd name="T39" fmla="*/ 136 h 195"/>
                <a:gd name="T40" fmla="*/ 217 w 249"/>
                <a:gd name="T41" fmla="*/ 105 h 195"/>
                <a:gd name="T42" fmla="*/ 233 w 249"/>
                <a:gd name="T43" fmla="*/ 96 h 195"/>
                <a:gd name="T44" fmla="*/ 249 w 249"/>
                <a:gd name="T45" fmla="*/ 80 h 195"/>
                <a:gd name="T46" fmla="*/ 236 w 249"/>
                <a:gd name="T47" fmla="*/ 78 h 195"/>
                <a:gd name="T48" fmla="*/ 239 w 249"/>
                <a:gd name="T49" fmla="*/ 62 h 195"/>
                <a:gd name="T50" fmla="*/ 242 w 249"/>
                <a:gd name="T51" fmla="*/ 56 h 195"/>
                <a:gd name="T52" fmla="*/ 231 w 249"/>
                <a:gd name="T53" fmla="*/ 50 h 195"/>
                <a:gd name="T54" fmla="*/ 195 w 249"/>
                <a:gd name="T55" fmla="*/ 23 h 195"/>
                <a:gd name="T56" fmla="*/ 177 w 249"/>
                <a:gd name="T57" fmla="*/ 21 h 195"/>
                <a:gd name="T58" fmla="*/ 163 w 249"/>
                <a:gd name="T59" fmla="*/ 0 h 195"/>
                <a:gd name="T60" fmla="*/ 148 w 249"/>
                <a:gd name="T61" fmla="*/ 13 h 195"/>
                <a:gd name="T62" fmla="*/ 113 w 249"/>
                <a:gd name="T63" fmla="*/ 8 h 195"/>
                <a:gd name="T64" fmla="*/ 89 w 249"/>
                <a:gd name="T65" fmla="*/ 10 h 195"/>
                <a:gd name="T66" fmla="*/ 78 w 249"/>
                <a:gd name="T67" fmla="*/ 11 h 195"/>
                <a:gd name="T68" fmla="*/ 65 w 249"/>
                <a:gd name="T69" fmla="*/ 8 h 195"/>
                <a:gd name="T70" fmla="*/ 19 w 249"/>
                <a:gd name="T71" fmla="*/ 23 h 195"/>
                <a:gd name="T72" fmla="*/ 8 w 249"/>
                <a:gd name="T73" fmla="*/ 37 h 19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195"/>
                <a:gd name="T113" fmla="*/ 249 w 249"/>
                <a:gd name="T114" fmla="*/ 195 h 19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195">
                  <a:moveTo>
                    <a:pt x="0" y="35"/>
                  </a:moveTo>
                  <a:lnTo>
                    <a:pt x="3" y="67"/>
                  </a:lnTo>
                  <a:lnTo>
                    <a:pt x="2" y="50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3" y="99"/>
                  </a:lnTo>
                  <a:lnTo>
                    <a:pt x="19" y="96"/>
                  </a:lnTo>
                  <a:lnTo>
                    <a:pt x="24" y="101"/>
                  </a:lnTo>
                  <a:lnTo>
                    <a:pt x="30" y="102"/>
                  </a:lnTo>
                  <a:lnTo>
                    <a:pt x="35" y="107"/>
                  </a:lnTo>
                  <a:lnTo>
                    <a:pt x="54" y="110"/>
                  </a:lnTo>
                  <a:lnTo>
                    <a:pt x="67" y="109"/>
                  </a:lnTo>
                  <a:lnTo>
                    <a:pt x="72" y="112"/>
                  </a:lnTo>
                  <a:lnTo>
                    <a:pt x="81" y="129"/>
                  </a:lnTo>
                  <a:lnTo>
                    <a:pt x="78" y="142"/>
                  </a:lnTo>
                  <a:lnTo>
                    <a:pt x="80" y="163"/>
                  </a:lnTo>
                  <a:lnTo>
                    <a:pt x="107" y="179"/>
                  </a:lnTo>
                  <a:lnTo>
                    <a:pt x="112" y="188"/>
                  </a:lnTo>
                  <a:lnTo>
                    <a:pt x="112" y="193"/>
                  </a:lnTo>
                  <a:lnTo>
                    <a:pt x="124" y="195"/>
                  </a:lnTo>
                  <a:lnTo>
                    <a:pt x="137" y="191"/>
                  </a:lnTo>
                  <a:lnTo>
                    <a:pt x="150" y="193"/>
                  </a:lnTo>
                  <a:lnTo>
                    <a:pt x="156" y="190"/>
                  </a:lnTo>
                  <a:lnTo>
                    <a:pt x="159" y="185"/>
                  </a:lnTo>
                  <a:lnTo>
                    <a:pt x="166" y="188"/>
                  </a:lnTo>
                  <a:lnTo>
                    <a:pt x="172" y="187"/>
                  </a:lnTo>
                  <a:lnTo>
                    <a:pt x="169" y="176"/>
                  </a:lnTo>
                  <a:lnTo>
                    <a:pt x="175" y="172"/>
                  </a:lnTo>
                  <a:lnTo>
                    <a:pt x="182" y="172"/>
                  </a:lnTo>
                  <a:lnTo>
                    <a:pt x="185" y="168"/>
                  </a:lnTo>
                  <a:lnTo>
                    <a:pt x="191" y="163"/>
                  </a:lnTo>
                  <a:lnTo>
                    <a:pt x="198" y="164"/>
                  </a:lnTo>
                  <a:lnTo>
                    <a:pt x="201" y="169"/>
                  </a:lnTo>
                  <a:lnTo>
                    <a:pt x="207" y="172"/>
                  </a:lnTo>
                  <a:lnTo>
                    <a:pt x="214" y="169"/>
                  </a:lnTo>
                  <a:lnTo>
                    <a:pt x="210" y="163"/>
                  </a:lnTo>
                  <a:lnTo>
                    <a:pt x="207" y="158"/>
                  </a:lnTo>
                  <a:lnTo>
                    <a:pt x="204" y="153"/>
                  </a:lnTo>
                  <a:lnTo>
                    <a:pt x="204" y="147"/>
                  </a:lnTo>
                  <a:lnTo>
                    <a:pt x="210" y="136"/>
                  </a:lnTo>
                  <a:lnTo>
                    <a:pt x="212" y="109"/>
                  </a:lnTo>
                  <a:lnTo>
                    <a:pt x="217" y="105"/>
                  </a:lnTo>
                  <a:lnTo>
                    <a:pt x="223" y="104"/>
                  </a:lnTo>
                  <a:lnTo>
                    <a:pt x="233" y="96"/>
                  </a:lnTo>
                  <a:lnTo>
                    <a:pt x="242" y="94"/>
                  </a:lnTo>
                  <a:lnTo>
                    <a:pt x="249" y="80"/>
                  </a:lnTo>
                  <a:lnTo>
                    <a:pt x="242" y="77"/>
                  </a:lnTo>
                  <a:lnTo>
                    <a:pt x="236" y="78"/>
                  </a:lnTo>
                  <a:lnTo>
                    <a:pt x="234" y="66"/>
                  </a:lnTo>
                  <a:lnTo>
                    <a:pt x="239" y="62"/>
                  </a:lnTo>
                  <a:lnTo>
                    <a:pt x="244" y="58"/>
                  </a:lnTo>
                  <a:lnTo>
                    <a:pt x="242" y="56"/>
                  </a:lnTo>
                  <a:lnTo>
                    <a:pt x="244" y="54"/>
                  </a:lnTo>
                  <a:lnTo>
                    <a:pt x="231" y="50"/>
                  </a:lnTo>
                  <a:lnTo>
                    <a:pt x="215" y="34"/>
                  </a:lnTo>
                  <a:lnTo>
                    <a:pt x="195" y="23"/>
                  </a:lnTo>
                  <a:lnTo>
                    <a:pt x="182" y="23"/>
                  </a:lnTo>
                  <a:lnTo>
                    <a:pt x="177" y="21"/>
                  </a:lnTo>
                  <a:lnTo>
                    <a:pt x="167" y="5"/>
                  </a:lnTo>
                  <a:lnTo>
                    <a:pt x="163" y="0"/>
                  </a:lnTo>
                  <a:lnTo>
                    <a:pt x="158" y="3"/>
                  </a:lnTo>
                  <a:lnTo>
                    <a:pt x="148" y="13"/>
                  </a:lnTo>
                  <a:lnTo>
                    <a:pt x="137" y="16"/>
                  </a:lnTo>
                  <a:lnTo>
                    <a:pt x="113" y="8"/>
                  </a:lnTo>
                  <a:lnTo>
                    <a:pt x="96" y="8"/>
                  </a:lnTo>
                  <a:lnTo>
                    <a:pt x="89" y="10"/>
                  </a:lnTo>
                  <a:lnTo>
                    <a:pt x="83" y="8"/>
                  </a:lnTo>
                  <a:lnTo>
                    <a:pt x="78" y="11"/>
                  </a:lnTo>
                  <a:lnTo>
                    <a:pt x="72" y="11"/>
                  </a:lnTo>
                  <a:lnTo>
                    <a:pt x="65" y="8"/>
                  </a:lnTo>
                  <a:lnTo>
                    <a:pt x="48" y="10"/>
                  </a:lnTo>
                  <a:lnTo>
                    <a:pt x="19" y="23"/>
                  </a:lnTo>
                  <a:lnTo>
                    <a:pt x="13" y="34"/>
                  </a:lnTo>
                  <a:lnTo>
                    <a:pt x="8" y="37"/>
                  </a:lnTo>
                  <a:lnTo>
                    <a:pt x="0" y="35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8" name="Freeform 692">
              <a:extLst>
                <a:ext uri="{FF2B5EF4-FFF2-40B4-BE49-F238E27FC236}">
                  <a16:creationId xmlns:a16="http://schemas.microsoft.com/office/drawing/2014/main" id="{139179AB-816C-31D2-3914-5B4530030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" y="2065"/>
              <a:ext cx="32" cy="81"/>
            </a:xfrm>
            <a:custGeom>
              <a:avLst/>
              <a:gdLst>
                <a:gd name="T0" fmla="*/ 0 w 32"/>
                <a:gd name="T1" fmla="*/ 81 h 81"/>
                <a:gd name="T2" fmla="*/ 6 w 32"/>
                <a:gd name="T3" fmla="*/ 75 h 81"/>
                <a:gd name="T4" fmla="*/ 29 w 32"/>
                <a:gd name="T5" fmla="*/ 6 h 81"/>
                <a:gd name="T6" fmla="*/ 32 w 32"/>
                <a:gd name="T7" fmla="*/ 3 h 81"/>
                <a:gd name="T8" fmla="*/ 32 w 32"/>
                <a:gd name="T9" fmla="*/ 0 h 81"/>
                <a:gd name="T10" fmla="*/ 29 w 32"/>
                <a:gd name="T11" fmla="*/ 3 h 81"/>
                <a:gd name="T12" fmla="*/ 0 w 32"/>
                <a:gd name="T13" fmla="*/ 8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81"/>
                <a:gd name="T23" fmla="*/ 32 w 32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81">
                  <a:moveTo>
                    <a:pt x="0" y="81"/>
                  </a:moveTo>
                  <a:lnTo>
                    <a:pt x="6" y="75"/>
                  </a:lnTo>
                  <a:lnTo>
                    <a:pt x="29" y="6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29" y="3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9" name="Freeform 693">
              <a:extLst>
                <a:ext uri="{FF2B5EF4-FFF2-40B4-BE49-F238E27FC236}">
                  <a16:creationId xmlns:a16="http://schemas.microsoft.com/office/drawing/2014/main" id="{DE411B3F-497A-AE4F-A37F-959980465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" y="2065"/>
              <a:ext cx="32" cy="81"/>
            </a:xfrm>
            <a:custGeom>
              <a:avLst/>
              <a:gdLst>
                <a:gd name="T0" fmla="*/ 0 w 32"/>
                <a:gd name="T1" fmla="*/ 81 h 81"/>
                <a:gd name="T2" fmla="*/ 6 w 32"/>
                <a:gd name="T3" fmla="*/ 75 h 81"/>
                <a:gd name="T4" fmla="*/ 29 w 32"/>
                <a:gd name="T5" fmla="*/ 6 h 81"/>
                <a:gd name="T6" fmla="*/ 32 w 32"/>
                <a:gd name="T7" fmla="*/ 3 h 81"/>
                <a:gd name="T8" fmla="*/ 32 w 32"/>
                <a:gd name="T9" fmla="*/ 0 h 81"/>
                <a:gd name="T10" fmla="*/ 29 w 32"/>
                <a:gd name="T11" fmla="*/ 3 h 81"/>
                <a:gd name="T12" fmla="*/ 0 w 32"/>
                <a:gd name="T13" fmla="*/ 8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81"/>
                <a:gd name="T23" fmla="*/ 32 w 32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81">
                  <a:moveTo>
                    <a:pt x="0" y="81"/>
                  </a:moveTo>
                  <a:lnTo>
                    <a:pt x="6" y="75"/>
                  </a:lnTo>
                  <a:lnTo>
                    <a:pt x="29" y="6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29" y="3"/>
                  </a:lnTo>
                  <a:lnTo>
                    <a:pt x="0" y="81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0" name="Freeform 694">
              <a:extLst>
                <a:ext uri="{FF2B5EF4-FFF2-40B4-BE49-F238E27FC236}">
                  <a16:creationId xmlns:a16="http://schemas.microsoft.com/office/drawing/2014/main" id="{C6C96B20-15A3-9C02-3F1F-E1250273E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4" y="2025"/>
              <a:ext cx="37" cy="73"/>
            </a:xfrm>
            <a:custGeom>
              <a:avLst/>
              <a:gdLst>
                <a:gd name="T0" fmla="*/ 0 w 37"/>
                <a:gd name="T1" fmla="*/ 73 h 73"/>
                <a:gd name="T2" fmla="*/ 6 w 37"/>
                <a:gd name="T3" fmla="*/ 70 h 73"/>
                <a:gd name="T4" fmla="*/ 13 w 37"/>
                <a:gd name="T5" fmla="*/ 59 h 73"/>
                <a:gd name="T6" fmla="*/ 24 w 37"/>
                <a:gd name="T7" fmla="*/ 48 h 73"/>
                <a:gd name="T8" fmla="*/ 24 w 37"/>
                <a:gd name="T9" fmla="*/ 44 h 73"/>
                <a:gd name="T10" fmla="*/ 32 w 37"/>
                <a:gd name="T11" fmla="*/ 38 h 73"/>
                <a:gd name="T12" fmla="*/ 30 w 37"/>
                <a:gd name="T13" fmla="*/ 16 h 73"/>
                <a:gd name="T14" fmla="*/ 32 w 37"/>
                <a:gd name="T15" fmla="*/ 13 h 73"/>
                <a:gd name="T16" fmla="*/ 37 w 37"/>
                <a:gd name="T17" fmla="*/ 11 h 73"/>
                <a:gd name="T18" fmla="*/ 37 w 37"/>
                <a:gd name="T19" fmla="*/ 1 h 73"/>
                <a:gd name="T20" fmla="*/ 33 w 37"/>
                <a:gd name="T21" fmla="*/ 0 h 73"/>
                <a:gd name="T22" fmla="*/ 29 w 37"/>
                <a:gd name="T23" fmla="*/ 5 h 73"/>
                <a:gd name="T24" fmla="*/ 24 w 37"/>
                <a:gd name="T25" fmla="*/ 1 h 73"/>
                <a:gd name="T26" fmla="*/ 3 w 37"/>
                <a:gd name="T27" fmla="*/ 27 h 73"/>
                <a:gd name="T28" fmla="*/ 0 w 37"/>
                <a:gd name="T29" fmla="*/ 52 h 73"/>
                <a:gd name="T30" fmla="*/ 3 w 37"/>
                <a:gd name="T31" fmla="*/ 56 h 73"/>
                <a:gd name="T32" fmla="*/ 1 w 37"/>
                <a:gd name="T33" fmla="*/ 62 h 73"/>
                <a:gd name="T34" fmla="*/ 6 w 37"/>
                <a:gd name="T35" fmla="*/ 62 h 73"/>
                <a:gd name="T36" fmla="*/ 5 w 37"/>
                <a:gd name="T37" fmla="*/ 67 h 73"/>
                <a:gd name="T38" fmla="*/ 0 w 37"/>
                <a:gd name="T39" fmla="*/ 73 h 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7"/>
                <a:gd name="T61" fmla="*/ 0 h 73"/>
                <a:gd name="T62" fmla="*/ 37 w 37"/>
                <a:gd name="T63" fmla="*/ 73 h 7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7" h="73">
                  <a:moveTo>
                    <a:pt x="0" y="73"/>
                  </a:moveTo>
                  <a:lnTo>
                    <a:pt x="6" y="70"/>
                  </a:lnTo>
                  <a:lnTo>
                    <a:pt x="13" y="59"/>
                  </a:lnTo>
                  <a:lnTo>
                    <a:pt x="24" y="48"/>
                  </a:lnTo>
                  <a:lnTo>
                    <a:pt x="24" y="44"/>
                  </a:lnTo>
                  <a:lnTo>
                    <a:pt x="32" y="38"/>
                  </a:lnTo>
                  <a:lnTo>
                    <a:pt x="30" y="16"/>
                  </a:lnTo>
                  <a:lnTo>
                    <a:pt x="32" y="13"/>
                  </a:lnTo>
                  <a:lnTo>
                    <a:pt x="37" y="11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3" y="27"/>
                  </a:lnTo>
                  <a:lnTo>
                    <a:pt x="0" y="52"/>
                  </a:lnTo>
                  <a:lnTo>
                    <a:pt x="3" y="56"/>
                  </a:lnTo>
                  <a:lnTo>
                    <a:pt x="1" y="62"/>
                  </a:lnTo>
                  <a:lnTo>
                    <a:pt x="6" y="62"/>
                  </a:lnTo>
                  <a:lnTo>
                    <a:pt x="5" y="67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1" name="Freeform 695">
              <a:extLst>
                <a:ext uri="{FF2B5EF4-FFF2-40B4-BE49-F238E27FC236}">
                  <a16:creationId xmlns:a16="http://schemas.microsoft.com/office/drawing/2014/main" id="{8045332C-B713-5B1D-D798-199DBB400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4" y="2025"/>
              <a:ext cx="37" cy="73"/>
            </a:xfrm>
            <a:custGeom>
              <a:avLst/>
              <a:gdLst>
                <a:gd name="T0" fmla="*/ 0 w 37"/>
                <a:gd name="T1" fmla="*/ 73 h 73"/>
                <a:gd name="T2" fmla="*/ 6 w 37"/>
                <a:gd name="T3" fmla="*/ 70 h 73"/>
                <a:gd name="T4" fmla="*/ 13 w 37"/>
                <a:gd name="T5" fmla="*/ 59 h 73"/>
                <a:gd name="T6" fmla="*/ 24 w 37"/>
                <a:gd name="T7" fmla="*/ 48 h 73"/>
                <a:gd name="T8" fmla="*/ 24 w 37"/>
                <a:gd name="T9" fmla="*/ 44 h 73"/>
                <a:gd name="T10" fmla="*/ 32 w 37"/>
                <a:gd name="T11" fmla="*/ 38 h 73"/>
                <a:gd name="T12" fmla="*/ 30 w 37"/>
                <a:gd name="T13" fmla="*/ 16 h 73"/>
                <a:gd name="T14" fmla="*/ 32 w 37"/>
                <a:gd name="T15" fmla="*/ 13 h 73"/>
                <a:gd name="T16" fmla="*/ 37 w 37"/>
                <a:gd name="T17" fmla="*/ 11 h 73"/>
                <a:gd name="T18" fmla="*/ 37 w 37"/>
                <a:gd name="T19" fmla="*/ 1 h 73"/>
                <a:gd name="T20" fmla="*/ 33 w 37"/>
                <a:gd name="T21" fmla="*/ 0 h 73"/>
                <a:gd name="T22" fmla="*/ 29 w 37"/>
                <a:gd name="T23" fmla="*/ 5 h 73"/>
                <a:gd name="T24" fmla="*/ 24 w 37"/>
                <a:gd name="T25" fmla="*/ 1 h 73"/>
                <a:gd name="T26" fmla="*/ 3 w 37"/>
                <a:gd name="T27" fmla="*/ 27 h 73"/>
                <a:gd name="T28" fmla="*/ 0 w 37"/>
                <a:gd name="T29" fmla="*/ 52 h 73"/>
                <a:gd name="T30" fmla="*/ 3 w 37"/>
                <a:gd name="T31" fmla="*/ 56 h 73"/>
                <a:gd name="T32" fmla="*/ 1 w 37"/>
                <a:gd name="T33" fmla="*/ 62 h 73"/>
                <a:gd name="T34" fmla="*/ 6 w 37"/>
                <a:gd name="T35" fmla="*/ 62 h 73"/>
                <a:gd name="T36" fmla="*/ 5 w 37"/>
                <a:gd name="T37" fmla="*/ 67 h 73"/>
                <a:gd name="T38" fmla="*/ 0 w 37"/>
                <a:gd name="T39" fmla="*/ 73 h 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7"/>
                <a:gd name="T61" fmla="*/ 0 h 73"/>
                <a:gd name="T62" fmla="*/ 37 w 37"/>
                <a:gd name="T63" fmla="*/ 73 h 7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7" h="73">
                  <a:moveTo>
                    <a:pt x="0" y="73"/>
                  </a:moveTo>
                  <a:lnTo>
                    <a:pt x="6" y="70"/>
                  </a:lnTo>
                  <a:lnTo>
                    <a:pt x="13" y="59"/>
                  </a:lnTo>
                  <a:lnTo>
                    <a:pt x="24" y="48"/>
                  </a:lnTo>
                  <a:lnTo>
                    <a:pt x="24" y="44"/>
                  </a:lnTo>
                  <a:lnTo>
                    <a:pt x="32" y="38"/>
                  </a:lnTo>
                  <a:lnTo>
                    <a:pt x="30" y="16"/>
                  </a:lnTo>
                  <a:lnTo>
                    <a:pt x="32" y="13"/>
                  </a:lnTo>
                  <a:lnTo>
                    <a:pt x="37" y="11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3" y="27"/>
                  </a:lnTo>
                  <a:lnTo>
                    <a:pt x="0" y="52"/>
                  </a:lnTo>
                  <a:lnTo>
                    <a:pt x="3" y="56"/>
                  </a:lnTo>
                  <a:lnTo>
                    <a:pt x="1" y="62"/>
                  </a:lnTo>
                  <a:lnTo>
                    <a:pt x="6" y="62"/>
                  </a:lnTo>
                  <a:lnTo>
                    <a:pt x="5" y="67"/>
                  </a:lnTo>
                  <a:lnTo>
                    <a:pt x="0" y="73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2" name="Freeform 696">
              <a:extLst>
                <a:ext uri="{FF2B5EF4-FFF2-40B4-BE49-F238E27FC236}">
                  <a16:creationId xmlns:a16="http://schemas.microsoft.com/office/drawing/2014/main" id="{D9A7E3F7-47BC-3E88-DF65-8B7992150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310"/>
              <a:ext cx="18" cy="21"/>
            </a:xfrm>
            <a:custGeom>
              <a:avLst/>
              <a:gdLst>
                <a:gd name="T0" fmla="*/ 14 w 18"/>
                <a:gd name="T1" fmla="*/ 8 h 21"/>
                <a:gd name="T2" fmla="*/ 18 w 18"/>
                <a:gd name="T3" fmla="*/ 0 h 21"/>
                <a:gd name="T4" fmla="*/ 18 w 18"/>
                <a:gd name="T5" fmla="*/ 2 h 21"/>
                <a:gd name="T6" fmla="*/ 0 w 18"/>
                <a:gd name="T7" fmla="*/ 21 h 21"/>
                <a:gd name="T8" fmla="*/ 6 w 18"/>
                <a:gd name="T9" fmla="*/ 18 h 21"/>
                <a:gd name="T10" fmla="*/ 11 w 18"/>
                <a:gd name="T11" fmla="*/ 11 h 21"/>
                <a:gd name="T12" fmla="*/ 14 w 18"/>
                <a:gd name="T13" fmla="*/ 8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1"/>
                <a:gd name="T23" fmla="*/ 18 w 18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1">
                  <a:moveTo>
                    <a:pt x="14" y="8"/>
                  </a:moveTo>
                  <a:lnTo>
                    <a:pt x="18" y="0"/>
                  </a:lnTo>
                  <a:lnTo>
                    <a:pt x="18" y="2"/>
                  </a:lnTo>
                  <a:lnTo>
                    <a:pt x="0" y="21"/>
                  </a:lnTo>
                  <a:lnTo>
                    <a:pt x="6" y="18"/>
                  </a:lnTo>
                  <a:lnTo>
                    <a:pt x="11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3" name="Freeform 697">
              <a:extLst>
                <a:ext uri="{FF2B5EF4-FFF2-40B4-BE49-F238E27FC236}">
                  <a16:creationId xmlns:a16="http://schemas.microsoft.com/office/drawing/2014/main" id="{D26BEABD-5F53-DC08-7FAA-B01C8B53B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310"/>
              <a:ext cx="18" cy="21"/>
            </a:xfrm>
            <a:custGeom>
              <a:avLst/>
              <a:gdLst>
                <a:gd name="T0" fmla="*/ 14 w 18"/>
                <a:gd name="T1" fmla="*/ 8 h 21"/>
                <a:gd name="T2" fmla="*/ 18 w 18"/>
                <a:gd name="T3" fmla="*/ 0 h 21"/>
                <a:gd name="T4" fmla="*/ 18 w 18"/>
                <a:gd name="T5" fmla="*/ 2 h 21"/>
                <a:gd name="T6" fmla="*/ 0 w 18"/>
                <a:gd name="T7" fmla="*/ 21 h 21"/>
                <a:gd name="T8" fmla="*/ 6 w 18"/>
                <a:gd name="T9" fmla="*/ 18 h 21"/>
                <a:gd name="T10" fmla="*/ 11 w 18"/>
                <a:gd name="T11" fmla="*/ 11 h 21"/>
                <a:gd name="T12" fmla="*/ 14 w 18"/>
                <a:gd name="T13" fmla="*/ 8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1"/>
                <a:gd name="T23" fmla="*/ 18 w 18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1">
                  <a:moveTo>
                    <a:pt x="14" y="8"/>
                  </a:moveTo>
                  <a:lnTo>
                    <a:pt x="18" y="0"/>
                  </a:lnTo>
                  <a:lnTo>
                    <a:pt x="18" y="2"/>
                  </a:lnTo>
                  <a:lnTo>
                    <a:pt x="0" y="21"/>
                  </a:lnTo>
                  <a:lnTo>
                    <a:pt x="6" y="18"/>
                  </a:lnTo>
                  <a:lnTo>
                    <a:pt x="11" y="11"/>
                  </a:lnTo>
                  <a:lnTo>
                    <a:pt x="14" y="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4" name="Freeform 698">
              <a:extLst>
                <a:ext uri="{FF2B5EF4-FFF2-40B4-BE49-F238E27FC236}">
                  <a16:creationId xmlns:a16="http://schemas.microsoft.com/office/drawing/2014/main" id="{8817DF9F-3018-D9B9-6DB8-B2F9B23B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409"/>
              <a:ext cx="13" cy="11"/>
            </a:xfrm>
            <a:custGeom>
              <a:avLst/>
              <a:gdLst>
                <a:gd name="T0" fmla="*/ 2 w 13"/>
                <a:gd name="T1" fmla="*/ 2 h 11"/>
                <a:gd name="T2" fmla="*/ 0 w 13"/>
                <a:gd name="T3" fmla="*/ 0 h 11"/>
                <a:gd name="T4" fmla="*/ 5 w 13"/>
                <a:gd name="T5" fmla="*/ 0 h 11"/>
                <a:gd name="T6" fmla="*/ 12 w 13"/>
                <a:gd name="T7" fmla="*/ 9 h 11"/>
                <a:gd name="T8" fmla="*/ 13 w 13"/>
                <a:gd name="T9" fmla="*/ 11 h 11"/>
                <a:gd name="T10" fmla="*/ 2 w 13"/>
                <a:gd name="T11" fmla="*/ 2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1"/>
                <a:gd name="T20" fmla="*/ 13 w 13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1">
                  <a:moveTo>
                    <a:pt x="2" y="2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9"/>
                  </a:lnTo>
                  <a:lnTo>
                    <a:pt x="13" y="11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5" name="Freeform 699">
              <a:extLst>
                <a:ext uri="{FF2B5EF4-FFF2-40B4-BE49-F238E27FC236}">
                  <a16:creationId xmlns:a16="http://schemas.microsoft.com/office/drawing/2014/main" id="{1B7A3C0D-9D9A-3873-FC4E-B87A71EA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409"/>
              <a:ext cx="13" cy="11"/>
            </a:xfrm>
            <a:custGeom>
              <a:avLst/>
              <a:gdLst>
                <a:gd name="T0" fmla="*/ 2 w 13"/>
                <a:gd name="T1" fmla="*/ 2 h 11"/>
                <a:gd name="T2" fmla="*/ 0 w 13"/>
                <a:gd name="T3" fmla="*/ 0 h 11"/>
                <a:gd name="T4" fmla="*/ 5 w 13"/>
                <a:gd name="T5" fmla="*/ 0 h 11"/>
                <a:gd name="T6" fmla="*/ 12 w 13"/>
                <a:gd name="T7" fmla="*/ 9 h 11"/>
                <a:gd name="T8" fmla="*/ 13 w 13"/>
                <a:gd name="T9" fmla="*/ 11 h 11"/>
                <a:gd name="T10" fmla="*/ 2 w 13"/>
                <a:gd name="T11" fmla="*/ 2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1"/>
                <a:gd name="T20" fmla="*/ 13 w 13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1">
                  <a:moveTo>
                    <a:pt x="2" y="2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9"/>
                  </a:lnTo>
                  <a:lnTo>
                    <a:pt x="13" y="11"/>
                  </a:lnTo>
                  <a:lnTo>
                    <a:pt x="2" y="2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6" name="Freeform 700">
              <a:extLst>
                <a:ext uri="{FF2B5EF4-FFF2-40B4-BE49-F238E27FC236}">
                  <a16:creationId xmlns:a16="http://schemas.microsoft.com/office/drawing/2014/main" id="{271BC0E8-9603-A008-428C-BDCAA1B14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2412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5 w 13"/>
                <a:gd name="T3" fmla="*/ 0 h 8"/>
                <a:gd name="T4" fmla="*/ 13 w 13"/>
                <a:gd name="T5" fmla="*/ 5 h 8"/>
                <a:gd name="T6" fmla="*/ 13 w 13"/>
                <a:gd name="T7" fmla="*/ 8 h 8"/>
                <a:gd name="T8" fmla="*/ 0 w 13"/>
                <a:gd name="T9" fmla="*/ 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0" y="2"/>
                  </a:moveTo>
                  <a:lnTo>
                    <a:pt x="5" y="0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7" name="Freeform 701">
              <a:extLst>
                <a:ext uri="{FF2B5EF4-FFF2-40B4-BE49-F238E27FC236}">
                  <a16:creationId xmlns:a16="http://schemas.microsoft.com/office/drawing/2014/main" id="{513444E3-91A6-7FCD-2EB3-BD0F36708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2412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5 w 13"/>
                <a:gd name="T3" fmla="*/ 0 h 8"/>
                <a:gd name="T4" fmla="*/ 13 w 13"/>
                <a:gd name="T5" fmla="*/ 5 h 8"/>
                <a:gd name="T6" fmla="*/ 13 w 13"/>
                <a:gd name="T7" fmla="*/ 8 h 8"/>
                <a:gd name="T8" fmla="*/ 0 w 13"/>
                <a:gd name="T9" fmla="*/ 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0" y="2"/>
                  </a:moveTo>
                  <a:lnTo>
                    <a:pt x="5" y="0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0" y="2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8" name="Freeform 702">
              <a:extLst>
                <a:ext uri="{FF2B5EF4-FFF2-40B4-BE49-F238E27FC236}">
                  <a16:creationId xmlns:a16="http://schemas.microsoft.com/office/drawing/2014/main" id="{AC0F3508-FA3B-5658-EBCF-2F350A7F7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" y="2423"/>
              <a:ext cx="6" cy="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8 h 8"/>
                <a:gd name="T4" fmla="*/ 3 w 6"/>
                <a:gd name="T5" fmla="*/ 8 h 8"/>
                <a:gd name="T6" fmla="*/ 6 w 6"/>
                <a:gd name="T7" fmla="*/ 7 h 8"/>
                <a:gd name="T8" fmla="*/ 6 w 6"/>
                <a:gd name="T9" fmla="*/ 3 h 8"/>
                <a:gd name="T10" fmla="*/ 3 w 6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8"/>
                <a:gd name="T20" fmla="*/ 6 w 6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8">
                  <a:moveTo>
                    <a:pt x="3" y="0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6" y="7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9" name="Freeform 703">
              <a:extLst>
                <a:ext uri="{FF2B5EF4-FFF2-40B4-BE49-F238E27FC236}">
                  <a16:creationId xmlns:a16="http://schemas.microsoft.com/office/drawing/2014/main" id="{DAB89977-5C86-4384-4DEB-CF81F39A5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" y="2423"/>
              <a:ext cx="6" cy="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8 h 8"/>
                <a:gd name="T4" fmla="*/ 3 w 6"/>
                <a:gd name="T5" fmla="*/ 8 h 8"/>
                <a:gd name="T6" fmla="*/ 6 w 6"/>
                <a:gd name="T7" fmla="*/ 7 h 8"/>
                <a:gd name="T8" fmla="*/ 6 w 6"/>
                <a:gd name="T9" fmla="*/ 3 h 8"/>
                <a:gd name="T10" fmla="*/ 3 w 6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8"/>
                <a:gd name="T20" fmla="*/ 6 w 6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8">
                  <a:moveTo>
                    <a:pt x="3" y="0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6" y="7"/>
                  </a:lnTo>
                  <a:lnTo>
                    <a:pt x="6" y="3"/>
                  </a:lnTo>
                  <a:lnTo>
                    <a:pt x="3" y="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0" name="Freeform 704">
              <a:extLst>
                <a:ext uri="{FF2B5EF4-FFF2-40B4-BE49-F238E27FC236}">
                  <a16:creationId xmlns:a16="http://schemas.microsoft.com/office/drawing/2014/main" id="{2373486A-EFC9-ABCD-26DB-AA7ABB881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" y="3107"/>
              <a:ext cx="54" cy="121"/>
            </a:xfrm>
            <a:custGeom>
              <a:avLst/>
              <a:gdLst>
                <a:gd name="T0" fmla="*/ 49 w 54"/>
                <a:gd name="T1" fmla="*/ 0 h 121"/>
                <a:gd name="T2" fmla="*/ 54 w 54"/>
                <a:gd name="T3" fmla="*/ 2 h 121"/>
                <a:gd name="T4" fmla="*/ 53 w 54"/>
                <a:gd name="T5" fmla="*/ 61 h 121"/>
                <a:gd name="T6" fmla="*/ 26 w 54"/>
                <a:gd name="T7" fmla="*/ 121 h 121"/>
                <a:gd name="T8" fmla="*/ 21 w 54"/>
                <a:gd name="T9" fmla="*/ 113 h 121"/>
                <a:gd name="T10" fmla="*/ 16 w 54"/>
                <a:gd name="T11" fmla="*/ 110 h 121"/>
                <a:gd name="T12" fmla="*/ 10 w 54"/>
                <a:gd name="T13" fmla="*/ 105 h 121"/>
                <a:gd name="T14" fmla="*/ 8 w 54"/>
                <a:gd name="T15" fmla="*/ 100 h 121"/>
                <a:gd name="T16" fmla="*/ 10 w 54"/>
                <a:gd name="T17" fmla="*/ 91 h 121"/>
                <a:gd name="T18" fmla="*/ 3 w 54"/>
                <a:gd name="T19" fmla="*/ 88 h 121"/>
                <a:gd name="T20" fmla="*/ 3 w 54"/>
                <a:gd name="T21" fmla="*/ 59 h 121"/>
                <a:gd name="T22" fmla="*/ 0 w 54"/>
                <a:gd name="T23" fmla="*/ 54 h 121"/>
                <a:gd name="T24" fmla="*/ 3 w 54"/>
                <a:gd name="T25" fmla="*/ 38 h 121"/>
                <a:gd name="T26" fmla="*/ 10 w 54"/>
                <a:gd name="T27" fmla="*/ 25 h 121"/>
                <a:gd name="T28" fmla="*/ 14 w 54"/>
                <a:gd name="T29" fmla="*/ 27 h 121"/>
                <a:gd name="T30" fmla="*/ 21 w 54"/>
                <a:gd name="T31" fmla="*/ 25 h 121"/>
                <a:gd name="T32" fmla="*/ 34 w 54"/>
                <a:gd name="T33" fmla="*/ 19 h 121"/>
                <a:gd name="T34" fmla="*/ 43 w 54"/>
                <a:gd name="T35" fmla="*/ 17 h 121"/>
                <a:gd name="T36" fmla="*/ 45 w 54"/>
                <a:gd name="T37" fmla="*/ 13 h 121"/>
                <a:gd name="T38" fmla="*/ 49 w 54"/>
                <a:gd name="T39" fmla="*/ 0 h 12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"/>
                <a:gd name="T61" fmla="*/ 0 h 121"/>
                <a:gd name="T62" fmla="*/ 54 w 54"/>
                <a:gd name="T63" fmla="*/ 121 h 12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" h="121">
                  <a:moveTo>
                    <a:pt x="49" y="0"/>
                  </a:moveTo>
                  <a:lnTo>
                    <a:pt x="54" y="2"/>
                  </a:lnTo>
                  <a:lnTo>
                    <a:pt x="53" y="61"/>
                  </a:lnTo>
                  <a:lnTo>
                    <a:pt x="26" y="121"/>
                  </a:lnTo>
                  <a:lnTo>
                    <a:pt x="21" y="113"/>
                  </a:lnTo>
                  <a:lnTo>
                    <a:pt x="16" y="110"/>
                  </a:lnTo>
                  <a:lnTo>
                    <a:pt x="10" y="105"/>
                  </a:lnTo>
                  <a:lnTo>
                    <a:pt x="8" y="100"/>
                  </a:lnTo>
                  <a:lnTo>
                    <a:pt x="10" y="91"/>
                  </a:lnTo>
                  <a:lnTo>
                    <a:pt x="3" y="88"/>
                  </a:lnTo>
                  <a:lnTo>
                    <a:pt x="3" y="59"/>
                  </a:lnTo>
                  <a:lnTo>
                    <a:pt x="0" y="54"/>
                  </a:lnTo>
                  <a:lnTo>
                    <a:pt x="3" y="38"/>
                  </a:lnTo>
                  <a:lnTo>
                    <a:pt x="10" y="25"/>
                  </a:lnTo>
                  <a:lnTo>
                    <a:pt x="14" y="27"/>
                  </a:lnTo>
                  <a:lnTo>
                    <a:pt x="21" y="25"/>
                  </a:lnTo>
                  <a:lnTo>
                    <a:pt x="34" y="19"/>
                  </a:lnTo>
                  <a:lnTo>
                    <a:pt x="43" y="17"/>
                  </a:lnTo>
                  <a:lnTo>
                    <a:pt x="45" y="13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1" name="Freeform 705">
              <a:extLst>
                <a:ext uri="{FF2B5EF4-FFF2-40B4-BE49-F238E27FC236}">
                  <a16:creationId xmlns:a16="http://schemas.microsoft.com/office/drawing/2014/main" id="{45636346-011B-9374-CF18-2DA37D2C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" y="3107"/>
              <a:ext cx="54" cy="121"/>
            </a:xfrm>
            <a:custGeom>
              <a:avLst/>
              <a:gdLst>
                <a:gd name="T0" fmla="*/ 49 w 54"/>
                <a:gd name="T1" fmla="*/ 0 h 121"/>
                <a:gd name="T2" fmla="*/ 54 w 54"/>
                <a:gd name="T3" fmla="*/ 2 h 121"/>
                <a:gd name="T4" fmla="*/ 53 w 54"/>
                <a:gd name="T5" fmla="*/ 61 h 121"/>
                <a:gd name="T6" fmla="*/ 26 w 54"/>
                <a:gd name="T7" fmla="*/ 121 h 121"/>
                <a:gd name="T8" fmla="*/ 21 w 54"/>
                <a:gd name="T9" fmla="*/ 113 h 121"/>
                <a:gd name="T10" fmla="*/ 16 w 54"/>
                <a:gd name="T11" fmla="*/ 110 h 121"/>
                <a:gd name="T12" fmla="*/ 10 w 54"/>
                <a:gd name="T13" fmla="*/ 105 h 121"/>
                <a:gd name="T14" fmla="*/ 8 w 54"/>
                <a:gd name="T15" fmla="*/ 100 h 121"/>
                <a:gd name="T16" fmla="*/ 10 w 54"/>
                <a:gd name="T17" fmla="*/ 91 h 121"/>
                <a:gd name="T18" fmla="*/ 3 w 54"/>
                <a:gd name="T19" fmla="*/ 88 h 121"/>
                <a:gd name="T20" fmla="*/ 3 w 54"/>
                <a:gd name="T21" fmla="*/ 59 h 121"/>
                <a:gd name="T22" fmla="*/ 0 w 54"/>
                <a:gd name="T23" fmla="*/ 54 h 121"/>
                <a:gd name="T24" fmla="*/ 3 w 54"/>
                <a:gd name="T25" fmla="*/ 38 h 121"/>
                <a:gd name="T26" fmla="*/ 10 w 54"/>
                <a:gd name="T27" fmla="*/ 25 h 121"/>
                <a:gd name="T28" fmla="*/ 14 w 54"/>
                <a:gd name="T29" fmla="*/ 27 h 121"/>
                <a:gd name="T30" fmla="*/ 21 w 54"/>
                <a:gd name="T31" fmla="*/ 25 h 121"/>
                <a:gd name="T32" fmla="*/ 34 w 54"/>
                <a:gd name="T33" fmla="*/ 19 h 121"/>
                <a:gd name="T34" fmla="*/ 43 w 54"/>
                <a:gd name="T35" fmla="*/ 17 h 121"/>
                <a:gd name="T36" fmla="*/ 45 w 54"/>
                <a:gd name="T37" fmla="*/ 13 h 121"/>
                <a:gd name="T38" fmla="*/ 49 w 54"/>
                <a:gd name="T39" fmla="*/ 0 h 12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"/>
                <a:gd name="T61" fmla="*/ 0 h 121"/>
                <a:gd name="T62" fmla="*/ 54 w 54"/>
                <a:gd name="T63" fmla="*/ 121 h 12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" h="121">
                  <a:moveTo>
                    <a:pt x="49" y="0"/>
                  </a:moveTo>
                  <a:lnTo>
                    <a:pt x="54" y="2"/>
                  </a:lnTo>
                  <a:lnTo>
                    <a:pt x="53" y="61"/>
                  </a:lnTo>
                  <a:lnTo>
                    <a:pt x="26" y="121"/>
                  </a:lnTo>
                  <a:lnTo>
                    <a:pt x="21" y="113"/>
                  </a:lnTo>
                  <a:lnTo>
                    <a:pt x="16" y="110"/>
                  </a:lnTo>
                  <a:lnTo>
                    <a:pt x="10" y="105"/>
                  </a:lnTo>
                  <a:lnTo>
                    <a:pt x="8" y="100"/>
                  </a:lnTo>
                  <a:lnTo>
                    <a:pt x="10" y="91"/>
                  </a:lnTo>
                  <a:lnTo>
                    <a:pt x="3" y="88"/>
                  </a:lnTo>
                  <a:lnTo>
                    <a:pt x="3" y="59"/>
                  </a:lnTo>
                  <a:lnTo>
                    <a:pt x="0" y="54"/>
                  </a:lnTo>
                  <a:lnTo>
                    <a:pt x="3" y="38"/>
                  </a:lnTo>
                  <a:lnTo>
                    <a:pt x="10" y="25"/>
                  </a:lnTo>
                  <a:lnTo>
                    <a:pt x="14" y="27"/>
                  </a:lnTo>
                  <a:lnTo>
                    <a:pt x="21" y="25"/>
                  </a:lnTo>
                  <a:lnTo>
                    <a:pt x="34" y="19"/>
                  </a:lnTo>
                  <a:lnTo>
                    <a:pt x="43" y="17"/>
                  </a:lnTo>
                  <a:lnTo>
                    <a:pt x="45" y="13"/>
                  </a:lnTo>
                  <a:lnTo>
                    <a:pt x="49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2" name="Freeform 706">
              <a:extLst>
                <a:ext uri="{FF2B5EF4-FFF2-40B4-BE49-F238E27FC236}">
                  <a16:creationId xmlns:a16="http://schemas.microsoft.com/office/drawing/2014/main" id="{34A8D30D-737E-13D0-3AA4-FDFB073A9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" y="2004"/>
              <a:ext cx="239" cy="242"/>
            </a:xfrm>
            <a:custGeom>
              <a:avLst/>
              <a:gdLst>
                <a:gd name="T0" fmla="*/ 238 w 239"/>
                <a:gd name="T1" fmla="*/ 97 h 242"/>
                <a:gd name="T2" fmla="*/ 207 w 239"/>
                <a:gd name="T3" fmla="*/ 73 h 242"/>
                <a:gd name="T4" fmla="*/ 180 w 239"/>
                <a:gd name="T5" fmla="*/ 78 h 242"/>
                <a:gd name="T6" fmla="*/ 183 w 239"/>
                <a:gd name="T7" fmla="*/ 46 h 242"/>
                <a:gd name="T8" fmla="*/ 201 w 239"/>
                <a:gd name="T9" fmla="*/ 34 h 242"/>
                <a:gd name="T10" fmla="*/ 209 w 239"/>
                <a:gd name="T11" fmla="*/ 3 h 242"/>
                <a:gd name="T12" fmla="*/ 180 w 239"/>
                <a:gd name="T13" fmla="*/ 7 h 242"/>
                <a:gd name="T14" fmla="*/ 171 w 239"/>
                <a:gd name="T15" fmla="*/ 16 h 242"/>
                <a:gd name="T16" fmla="*/ 152 w 239"/>
                <a:gd name="T17" fmla="*/ 24 h 242"/>
                <a:gd name="T18" fmla="*/ 161 w 239"/>
                <a:gd name="T19" fmla="*/ 35 h 242"/>
                <a:gd name="T20" fmla="*/ 171 w 239"/>
                <a:gd name="T21" fmla="*/ 42 h 242"/>
                <a:gd name="T22" fmla="*/ 148 w 239"/>
                <a:gd name="T23" fmla="*/ 54 h 242"/>
                <a:gd name="T24" fmla="*/ 120 w 239"/>
                <a:gd name="T25" fmla="*/ 43 h 242"/>
                <a:gd name="T26" fmla="*/ 86 w 239"/>
                <a:gd name="T27" fmla="*/ 56 h 242"/>
                <a:gd name="T28" fmla="*/ 77 w 239"/>
                <a:gd name="T29" fmla="*/ 59 h 242"/>
                <a:gd name="T30" fmla="*/ 77 w 239"/>
                <a:gd name="T31" fmla="*/ 75 h 242"/>
                <a:gd name="T32" fmla="*/ 61 w 239"/>
                <a:gd name="T33" fmla="*/ 88 h 242"/>
                <a:gd name="T34" fmla="*/ 65 w 239"/>
                <a:gd name="T35" fmla="*/ 101 h 242"/>
                <a:gd name="T36" fmla="*/ 99 w 239"/>
                <a:gd name="T37" fmla="*/ 123 h 242"/>
                <a:gd name="T38" fmla="*/ 83 w 239"/>
                <a:gd name="T39" fmla="*/ 129 h 242"/>
                <a:gd name="T40" fmla="*/ 62 w 239"/>
                <a:gd name="T41" fmla="*/ 148 h 242"/>
                <a:gd name="T42" fmla="*/ 89 w 239"/>
                <a:gd name="T43" fmla="*/ 155 h 242"/>
                <a:gd name="T44" fmla="*/ 93 w 239"/>
                <a:gd name="T45" fmla="*/ 169 h 242"/>
                <a:gd name="T46" fmla="*/ 35 w 239"/>
                <a:gd name="T47" fmla="*/ 175 h 242"/>
                <a:gd name="T48" fmla="*/ 21 w 239"/>
                <a:gd name="T49" fmla="*/ 174 h 242"/>
                <a:gd name="T50" fmla="*/ 5 w 239"/>
                <a:gd name="T51" fmla="*/ 179 h 242"/>
                <a:gd name="T52" fmla="*/ 13 w 239"/>
                <a:gd name="T53" fmla="*/ 190 h 242"/>
                <a:gd name="T54" fmla="*/ 7 w 239"/>
                <a:gd name="T55" fmla="*/ 201 h 242"/>
                <a:gd name="T56" fmla="*/ 27 w 239"/>
                <a:gd name="T57" fmla="*/ 209 h 242"/>
                <a:gd name="T58" fmla="*/ 3 w 239"/>
                <a:gd name="T59" fmla="*/ 218 h 242"/>
                <a:gd name="T60" fmla="*/ 30 w 239"/>
                <a:gd name="T61" fmla="*/ 223 h 242"/>
                <a:gd name="T62" fmla="*/ 14 w 239"/>
                <a:gd name="T63" fmla="*/ 226 h 242"/>
                <a:gd name="T64" fmla="*/ 22 w 239"/>
                <a:gd name="T65" fmla="*/ 233 h 242"/>
                <a:gd name="T66" fmla="*/ 35 w 239"/>
                <a:gd name="T67" fmla="*/ 239 h 242"/>
                <a:gd name="T68" fmla="*/ 73 w 239"/>
                <a:gd name="T69" fmla="*/ 242 h 242"/>
                <a:gd name="T70" fmla="*/ 88 w 239"/>
                <a:gd name="T71" fmla="*/ 231 h 242"/>
                <a:gd name="T72" fmla="*/ 102 w 239"/>
                <a:gd name="T73" fmla="*/ 238 h 242"/>
                <a:gd name="T74" fmla="*/ 118 w 239"/>
                <a:gd name="T75" fmla="*/ 236 h 242"/>
                <a:gd name="T76" fmla="*/ 166 w 239"/>
                <a:gd name="T77" fmla="*/ 236 h 242"/>
                <a:gd name="T78" fmla="*/ 182 w 239"/>
                <a:gd name="T79" fmla="*/ 238 h 242"/>
                <a:gd name="T80" fmla="*/ 217 w 239"/>
                <a:gd name="T81" fmla="*/ 161 h 242"/>
                <a:gd name="T82" fmla="*/ 226 w 239"/>
                <a:gd name="T83" fmla="*/ 120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39"/>
                <a:gd name="T127" fmla="*/ 0 h 242"/>
                <a:gd name="T128" fmla="*/ 239 w 239"/>
                <a:gd name="T129" fmla="*/ 242 h 2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39" h="242">
                  <a:moveTo>
                    <a:pt x="234" y="113"/>
                  </a:moveTo>
                  <a:lnTo>
                    <a:pt x="234" y="110"/>
                  </a:lnTo>
                  <a:lnTo>
                    <a:pt x="238" y="97"/>
                  </a:lnTo>
                  <a:lnTo>
                    <a:pt x="239" y="93"/>
                  </a:lnTo>
                  <a:lnTo>
                    <a:pt x="233" y="77"/>
                  </a:lnTo>
                  <a:lnTo>
                    <a:pt x="207" y="73"/>
                  </a:lnTo>
                  <a:lnTo>
                    <a:pt x="199" y="81"/>
                  </a:lnTo>
                  <a:lnTo>
                    <a:pt x="188" y="86"/>
                  </a:lnTo>
                  <a:lnTo>
                    <a:pt x="180" y="78"/>
                  </a:lnTo>
                  <a:lnTo>
                    <a:pt x="180" y="62"/>
                  </a:lnTo>
                  <a:lnTo>
                    <a:pt x="172" y="50"/>
                  </a:lnTo>
                  <a:lnTo>
                    <a:pt x="183" y="46"/>
                  </a:lnTo>
                  <a:lnTo>
                    <a:pt x="187" y="37"/>
                  </a:lnTo>
                  <a:lnTo>
                    <a:pt x="195" y="40"/>
                  </a:lnTo>
                  <a:lnTo>
                    <a:pt x="201" y="34"/>
                  </a:lnTo>
                  <a:lnTo>
                    <a:pt x="214" y="7"/>
                  </a:lnTo>
                  <a:lnTo>
                    <a:pt x="214" y="3"/>
                  </a:lnTo>
                  <a:lnTo>
                    <a:pt x="209" y="3"/>
                  </a:lnTo>
                  <a:lnTo>
                    <a:pt x="199" y="5"/>
                  </a:lnTo>
                  <a:lnTo>
                    <a:pt x="198" y="0"/>
                  </a:lnTo>
                  <a:lnTo>
                    <a:pt x="180" y="7"/>
                  </a:lnTo>
                  <a:lnTo>
                    <a:pt x="175" y="7"/>
                  </a:lnTo>
                  <a:lnTo>
                    <a:pt x="171" y="13"/>
                  </a:lnTo>
                  <a:lnTo>
                    <a:pt x="171" y="16"/>
                  </a:lnTo>
                  <a:lnTo>
                    <a:pt x="169" y="18"/>
                  </a:lnTo>
                  <a:lnTo>
                    <a:pt x="161" y="22"/>
                  </a:lnTo>
                  <a:lnTo>
                    <a:pt x="152" y="24"/>
                  </a:lnTo>
                  <a:lnTo>
                    <a:pt x="152" y="30"/>
                  </a:lnTo>
                  <a:lnTo>
                    <a:pt x="156" y="32"/>
                  </a:lnTo>
                  <a:lnTo>
                    <a:pt x="161" y="35"/>
                  </a:lnTo>
                  <a:lnTo>
                    <a:pt x="164" y="35"/>
                  </a:lnTo>
                  <a:lnTo>
                    <a:pt x="172" y="38"/>
                  </a:lnTo>
                  <a:lnTo>
                    <a:pt x="171" y="42"/>
                  </a:lnTo>
                  <a:lnTo>
                    <a:pt x="166" y="46"/>
                  </a:lnTo>
                  <a:lnTo>
                    <a:pt x="148" y="51"/>
                  </a:lnTo>
                  <a:lnTo>
                    <a:pt x="148" y="54"/>
                  </a:lnTo>
                  <a:lnTo>
                    <a:pt x="145" y="59"/>
                  </a:lnTo>
                  <a:lnTo>
                    <a:pt x="120" y="50"/>
                  </a:lnTo>
                  <a:lnTo>
                    <a:pt x="120" y="43"/>
                  </a:lnTo>
                  <a:lnTo>
                    <a:pt x="102" y="34"/>
                  </a:lnTo>
                  <a:lnTo>
                    <a:pt x="88" y="43"/>
                  </a:lnTo>
                  <a:lnTo>
                    <a:pt x="86" y="56"/>
                  </a:lnTo>
                  <a:lnTo>
                    <a:pt x="81" y="53"/>
                  </a:lnTo>
                  <a:lnTo>
                    <a:pt x="75" y="51"/>
                  </a:lnTo>
                  <a:lnTo>
                    <a:pt x="77" y="59"/>
                  </a:lnTo>
                  <a:lnTo>
                    <a:pt x="93" y="69"/>
                  </a:lnTo>
                  <a:lnTo>
                    <a:pt x="91" y="73"/>
                  </a:lnTo>
                  <a:lnTo>
                    <a:pt x="77" y="75"/>
                  </a:lnTo>
                  <a:lnTo>
                    <a:pt x="72" y="80"/>
                  </a:lnTo>
                  <a:lnTo>
                    <a:pt x="64" y="81"/>
                  </a:lnTo>
                  <a:lnTo>
                    <a:pt x="61" y="88"/>
                  </a:lnTo>
                  <a:lnTo>
                    <a:pt x="64" y="94"/>
                  </a:lnTo>
                  <a:lnTo>
                    <a:pt x="67" y="97"/>
                  </a:lnTo>
                  <a:lnTo>
                    <a:pt x="65" y="101"/>
                  </a:lnTo>
                  <a:lnTo>
                    <a:pt x="75" y="105"/>
                  </a:lnTo>
                  <a:lnTo>
                    <a:pt x="73" y="110"/>
                  </a:lnTo>
                  <a:lnTo>
                    <a:pt x="99" y="123"/>
                  </a:lnTo>
                  <a:lnTo>
                    <a:pt x="99" y="128"/>
                  </a:lnTo>
                  <a:lnTo>
                    <a:pt x="94" y="129"/>
                  </a:lnTo>
                  <a:lnTo>
                    <a:pt x="83" y="129"/>
                  </a:lnTo>
                  <a:lnTo>
                    <a:pt x="75" y="132"/>
                  </a:lnTo>
                  <a:lnTo>
                    <a:pt x="69" y="144"/>
                  </a:lnTo>
                  <a:lnTo>
                    <a:pt x="62" y="148"/>
                  </a:lnTo>
                  <a:lnTo>
                    <a:pt x="45" y="155"/>
                  </a:lnTo>
                  <a:lnTo>
                    <a:pt x="72" y="163"/>
                  </a:lnTo>
                  <a:lnTo>
                    <a:pt x="89" y="155"/>
                  </a:lnTo>
                  <a:lnTo>
                    <a:pt x="86" y="164"/>
                  </a:lnTo>
                  <a:lnTo>
                    <a:pt x="93" y="167"/>
                  </a:lnTo>
                  <a:lnTo>
                    <a:pt x="93" y="169"/>
                  </a:lnTo>
                  <a:lnTo>
                    <a:pt x="51" y="161"/>
                  </a:lnTo>
                  <a:lnTo>
                    <a:pt x="37" y="171"/>
                  </a:lnTo>
                  <a:lnTo>
                    <a:pt x="35" y="175"/>
                  </a:lnTo>
                  <a:lnTo>
                    <a:pt x="30" y="177"/>
                  </a:lnTo>
                  <a:lnTo>
                    <a:pt x="27" y="174"/>
                  </a:lnTo>
                  <a:lnTo>
                    <a:pt x="21" y="174"/>
                  </a:lnTo>
                  <a:lnTo>
                    <a:pt x="16" y="171"/>
                  </a:lnTo>
                  <a:lnTo>
                    <a:pt x="10" y="172"/>
                  </a:lnTo>
                  <a:lnTo>
                    <a:pt x="5" y="179"/>
                  </a:lnTo>
                  <a:lnTo>
                    <a:pt x="26" y="185"/>
                  </a:lnTo>
                  <a:lnTo>
                    <a:pt x="26" y="188"/>
                  </a:lnTo>
                  <a:lnTo>
                    <a:pt x="13" y="190"/>
                  </a:lnTo>
                  <a:lnTo>
                    <a:pt x="3" y="195"/>
                  </a:lnTo>
                  <a:lnTo>
                    <a:pt x="0" y="198"/>
                  </a:lnTo>
                  <a:lnTo>
                    <a:pt x="7" y="201"/>
                  </a:lnTo>
                  <a:lnTo>
                    <a:pt x="7" y="206"/>
                  </a:lnTo>
                  <a:lnTo>
                    <a:pt x="8" y="206"/>
                  </a:lnTo>
                  <a:lnTo>
                    <a:pt x="27" y="209"/>
                  </a:lnTo>
                  <a:lnTo>
                    <a:pt x="26" y="214"/>
                  </a:lnTo>
                  <a:lnTo>
                    <a:pt x="18" y="214"/>
                  </a:lnTo>
                  <a:lnTo>
                    <a:pt x="3" y="218"/>
                  </a:lnTo>
                  <a:lnTo>
                    <a:pt x="7" y="220"/>
                  </a:lnTo>
                  <a:lnTo>
                    <a:pt x="29" y="220"/>
                  </a:lnTo>
                  <a:lnTo>
                    <a:pt x="30" y="223"/>
                  </a:lnTo>
                  <a:lnTo>
                    <a:pt x="26" y="228"/>
                  </a:lnTo>
                  <a:lnTo>
                    <a:pt x="21" y="226"/>
                  </a:lnTo>
                  <a:lnTo>
                    <a:pt x="14" y="226"/>
                  </a:lnTo>
                  <a:lnTo>
                    <a:pt x="16" y="230"/>
                  </a:lnTo>
                  <a:lnTo>
                    <a:pt x="14" y="233"/>
                  </a:lnTo>
                  <a:lnTo>
                    <a:pt x="22" y="233"/>
                  </a:lnTo>
                  <a:lnTo>
                    <a:pt x="29" y="234"/>
                  </a:lnTo>
                  <a:lnTo>
                    <a:pt x="32" y="238"/>
                  </a:lnTo>
                  <a:lnTo>
                    <a:pt x="35" y="239"/>
                  </a:lnTo>
                  <a:lnTo>
                    <a:pt x="43" y="238"/>
                  </a:lnTo>
                  <a:lnTo>
                    <a:pt x="46" y="241"/>
                  </a:lnTo>
                  <a:lnTo>
                    <a:pt x="73" y="242"/>
                  </a:lnTo>
                  <a:lnTo>
                    <a:pt x="80" y="239"/>
                  </a:lnTo>
                  <a:lnTo>
                    <a:pt x="85" y="230"/>
                  </a:lnTo>
                  <a:lnTo>
                    <a:pt x="88" y="231"/>
                  </a:lnTo>
                  <a:lnTo>
                    <a:pt x="88" y="236"/>
                  </a:lnTo>
                  <a:lnTo>
                    <a:pt x="89" y="239"/>
                  </a:lnTo>
                  <a:lnTo>
                    <a:pt x="102" y="238"/>
                  </a:lnTo>
                  <a:lnTo>
                    <a:pt x="107" y="234"/>
                  </a:lnTo>
                  <a:lnTo>
                    <a:pt x="113" y="238"/>
                  </a:lnTo>
                  <a:lnTo>
                    <a:pt x="118" y="236"/>
                  </a:lnTo>
                  <a:lnTo>
                    <a:pt x="123" y="230"/>
                  </a:lnTo>
                  <a:lnTo>
                    <a:pt x="126" y="228"/>
                  </a:lnTo>
                  <a:lnTo>
                    <a:pt x="166" y="236"/>
                  </a:lnTo>
                  <a:lnTo>
                    <a:pt x="171" y="241"/>
                  </a:lnTo>
                  <a:lnTo>
                    <a:pt x="177" y="242"/>
                  </a:lnTo>
                  <a:lnTo>
                    <a:pt x="182" y="238"/>
                  </a:lnTo>
                  <a:lnTo>
                    <a:pt x="182" y="230"/>
                  </a:lnTo>
                  <a:lnTo>
                    <a:pt x="210" y="193"/>
                  </a:lnTo>
                  <a:lnTo>
                    <a:pt x="217" y="161"/>
                  </a:lnTo>
                  <a:lnTo>
                    <a:pt x="220" y="161"/>
                  </a:lnTo>
                  <a:lnTo>
                    <a:pt x="226" y="150"/>
                  </a:lnTo>
                  <a:lnTo>
                    <a:pt x="226" y="120"/>
                  </a:lnTo>
                  <a:lnTo>
                    <a:pt x="230" y="115"/>
                  </a:lnTo>
                  <a:lnTo>
                    <a:pt x="234" y="11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" name="Freeform 707">
              <a:extLst>
                <a:ext uri="{FF2B5EF4-FFF2-40B4-BE49-F238E27FC236}">
                  <a16:creationId xmlns:a16="http://schemas.microsoft.com/office/drawing/2014/main" id="{6524F680-5E7F-5026-D841-513304853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" y="2004"/>
              <a:ext cx="239" cy="242"/>
            </a:xfrm>
            <a:custGeom>
              <a:avLst/>
              <a:gdLst>
                <a:gd name="T0" fmla="*/ 238 w 239"/>
                <a:gd name="T1" fmla="*/ 97 h 242"/>
                <a:gd name="T2" fmla="*/ 207 w 239"/>
                <a:gd name="T3" fmla="*/ 73 h 242"/>
                <a:gd name="T4" fmla="*/ 180 w 239"/>
                <a:gd name="T5" fmla="*/ 78 h 242"/>
                <a:gd name="T6" fmla="*/ 183 w 239"/>
                <a:gd name="T7" fmla="*/ 46 h 242"/>
                <a:gd name="T8" fmla="*/ 201 w 239"/>
                <a:gd name="T9" fmla="*/ 34 h 242"/>
                <a:gd name="T10" fmla="*/ 209 w 239"/>
                <a:gd name="T11" fmla="*/ 3 h 242"/>
                <a:gd name="T12" fmla="*/ 180 w 239"/>
                <a:gd name="T13" fmla="*/ 7 h 242"/>
                <a:gd name="T14" fmla="*/ 171 w 239"/>
                <a:gd name="T15" fmla="*/ 16 h 242"/>
                <a:gd name="T16" fmla="*/ 152 w 239"/>
                <a:gd name="T17" fmla="*/ 24 h 242"/>
                <a:gd name="T18" fmla="*/ 161 w 239"/>
                <a:gd name="T19" fmla="*/ 35 h 242"/>
                <a:gd name="T20" fmla="*/ 171 w 239"/>
                <a:gd name="T21" fmla="*/ 42 h 242"/>
                <a:gd name="T22" fmla="*/ 148 w 239"/>
                <a:gd name="T23" fmla="*/ 54 h 242"/>
                <a:gd name="T24" fmla="*/ 120 w 239"/>
                <a:gd name="T25" fmla="*/ 43 h 242"/>
                <a:gd name="T26" fmla="*/ 86 w 239"/>
                <a:gd name="T27" fmla="*/ 56 h 242"/>
                <a:gd name="T28" fmla="*/ 77 w 239"/>
                <a:gd name="T29" fmla="*/ 59 h 242"/>
                <a:gd name="T30" fmla="*/ 77 w 239"/>
                <a:gd name="T31" fmla="*/ 75 h 242"/>
                <a:gd name="T32" fmla="*/ 61 w 239"/>
                <a:gd name="T33" fmla="*/ 88 h 242"/>
                <a:gd name="T34" fmla="*/ 65 w 239"/>
                <a:gd name="T35" fmla="*/ 101 h 242"/>
                <a:gd name="T36" fmla="*/ 99 w 239"/>
                <a:gd name="T37" fmla="*/ 123 h 242"/>
                <a:gd name="T38" fmla="*/ 83 w 239"/>
                <a:gd name="T39" fmla="*/ 129 h 242"/>
                <a:gd name="T40" fmla="*/ 62 w 239"/>
                <a:gd name="T41" fmla="*/ 148 h 242"/>
                <a:gd name="T42" fmla="*/ 89 w 239"/>
                <a:gd name="T43" fmla="*/ 155 h 242"/>
                <a:gd name="T44" fmla="*/ 93 w 239"/>
                <a:gd name="T45" fmla="*/ 169 h 242"/>
                <a:gd name="T46" fmla="*/ 35 w 239"/>
                <a:gd name="T47" fmla="*/ 175 h 242"/>
                <a:gd name="T48" fmla="*/ 21 w 239"/>
                <a:gd name="T49" fmla="*/ 174 h 242"/>
                <a:gd name="T50" fmla="*/ 5 w 239"/>
                <a:gd name="T51" fmla="*/ 179 h 242"/>
                <a:gd name="T52" fmla="*/ 13 w 239"/>
                <a:gd name="T53" fmla="*/ 190 h 242"/>
                <a:gd name="T54" fmla="*/ 7 w 239"/>
                <a:gd name="T55" fmla="*/ 201 h 242"/>
                <a:gd name="T56" fmla="*/ 27 w 239"/>
                <a:gd name="T57" fmla="*/ 209 h 242"/>
                <a:gd name="T58" fmla="*/ 3 w 239"/>
                <a:gd name="T59" fmla="*/ 218 h 242"/>
                <a:gd name="T60" fmla="*/ 30 w 239"/>
                <a:gd name="T61" fmla="*/ 223 h 242"/>
                <a:gd name="T62" fmla="*/ 14 w 239"/>
                <a:gd name="T63" fmla="*/ 226 h 242"/>
                <a:gd name="T64" fmla="*/ 22 w 239"/>
                <a:gd name="T65" fmla="*/ 233 h 242"/>
                <a:gd name="T66" fmla="*/ 35 w 239"/>
                <a:gd name="T67" fmla="*/ 239 h 242"/>
                <a:gd name="T68" fmla="*/ 73 w 239"/>
                <a:gd name="T69" fmla="*/ 242 h 242"/>
                <a:gd name="T70" fmla="*/ 88 w 239"/>
                <a:gd name="T71" fmla="*/ 231 h 242"/>
                <a:gd name="T72" fmla="*/ 102 w 239"/>
                <a:gd name="T73" fmla="*/ 238 h 242"/>
                <a:gd name="T74" fmla="*/ 118 w 239"/>
                <a:gd name="T75" fmla="*/ 236 h 242"/>
                <a:gd name="T76" fmla="*/ 166 w 239"/>
                <a:gd name="T77" fmla="*/ 236 h 242"/>
                <a:gd name="T78" fmla="*/ 182 w 239"/>
                <a:gd name="T79" fmla="*/ 238 h 242"/>
                <a:gd name="T80" fmla="*/ 217 w 239"/>
                <a:gd name="T81" fmla="*/ 161 h 242"/>
                <a:gd name="T82" fmla="*/ 226 w 239"/>
                <a:gd name="T83" fmla="*/ 120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39"/>
                <a:gd name="T127" fmla="*/ 0 h 242"/>
                <a:gd name="T128" fmla="*/ 239 w 239"/>
                <a:gd name="T129" fmla="*/ 242 h 2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39" h="242">
                  <a:moveTo>
                    <a:pt x="234" y="113"/>
                  </a:moveTo>
                  <a:lnTo>
                    <a:pt x="234" y="110"/>
                  </a:lnTo>
                  <a:lnTo>
                    <a:pt x="238" y="97"/>
                  </a:lnTo>
                  <a:lnTo>
                    <a:pt x="239" y="93"/>
                  </a:lnTo>
                  <a:lnTo>
                    <a:pt x="233" y="77"/>
                  </a:lnTo>
                  <a:lnTo>
                    <a:pt x="207" y="73"/>
                  </a:lnTo>
                  <a:lnTo>
                    <a:pt x="199" y="81"/>
                  </a:lnTo>
                  <a:lnTo>
                    <a:pt x="188" y="86"/>
                  </a:lnTo>
                  <a:lnTo>
                    <a:pt x="180" y="78"/>
                  </a:lnTo>
                  <a:lnTo>
                    <a:pt x="180" y="62"/>
                  </a:lnTo>
                  <a:lnTo>
                    <a:pt x="172" y="50"/>
                  </a:lnTo>
                  <a:lnTo>
                    <a:pt x="183" y="46"/>
                  </a:lnTo>
                  <a:lnTo>
                    <a:pt x="187" y="37"/>
                  </a:lnTo>
                  <a:lnTo>
                    <a:pt x="195" y="40"/>
                  </a:lnTo>
                  <a:lnTo>
                    <a:pt x="201" y="34"/>
                  </a:lnTo>
                  <a:lnTo>
                    <a:pt x="214" y="7"/>
                  </a:lnTo>
                  <a:lnTo>
                    <a:pt x="214" y="3"/>
                  </a:lnTo>
                  <a:lnTo>
                    <a:pt x="209" y="3"/>
                  </a:lnTo>
                  <a:lnTo>
                    <a:pt x="199" y="5"/>
                  </a:lnTo>
                  <a:lnTo>
                    <a:pt x="198" y="0"/>
                  </a:lnTo>
                  <a:lnTo>
                    <a:pt x="180" y="7"/>
                  </a:lnTo>
                  <a:lnTo>
                    <a:pt x="175" y="7"/>
                  </a:lnTo>
                  <a:lnTo>
                    <a:pt x="171" y="13"/>
                  </a:lnTo>
                  <a:lnTo>
                    <a:pt x="171" y="16"/>
                  </a:lnTo>
                  <a:lnTo>
                    <a:pt x="169" y="18"/>
                  </a:lnTo>
                  <a:lnTo>
                    <a:pt x="161" y="22"/>
                  </a:lnTo>
                  <a:lnTo>
                    <a:pt x="152" y="24"/>
                  </a:lnTo>
                  <a:lnTo>
                    <a:pt x="152" y="30"/>
                  </a:lnTo>
                  <a:lnTo>
                    <a:pt x="156" y="32"/>
                  </a:lnTo>
                  <a:lnTo>
                    <a:pt x="161" y="35"/>
                  </a:lnTo>
                  <a:lnTo>
                    <a:pt x="164" y="35"/>
                  </a:lnTo>
                  <a:lnTo>
                    <a:pt x="172" y="38"/>
                  </a:lnTo>
                  <a:lnTo>
                    <a:pt x="171" y="42"/>
                  </a:lnTo>
                  <a:lnTo>
                    <a:pt x="166" y="46"/>
                  </a:lnTo>
                  <a:lnTo>
                    <a:pt x="148" y="51"/>
                  </a:lnTo>
                  <a:lnTo>
                    <a:pt x="148" y="54"/>
                  </a:lnTo>
                  <a:lnTo>
                    <a:pt x="145" y="59"/>
                  </a:lnTo>
                  <a:lnTo>
                    <a:pt x="120" y="50"/>
                  </a:lnTo>
                  <a:lnTo>
                    <a:pt x="120" y="43"/>
                  </a:lnTo>
                  <a:lnTo>
                    <a:pt x="102" y="34"/>
                  </a:lnTo>
                  <a:lnTo>
                    <a:pt x="88" y="43"/>
                  </a:lnTo>
                  <a:lnTo>
                    <a:pt x="86" y="56"/>
                  </a:lnTo>
                  <a:lnTo>
                    <a:pt x="81" y="53"/>
                  </a:lnTo>
                  <a:lnTo>
                    <a:pt x="75" y="51"/>
                  </a:lnTo>
                  <a:lnTo>
                    <a:pt x="77" y="59"/>
                  </a:lnTo>
                  <a:lnTo>
                    <a:pt x="93" y="69"/>
                  </a:lnTo>
                  <a:lnTo>
                    <a:pt x="91" y="73"/>
                  </a:lnTo>
                  <a:lnTo>
                    <a:pt x="77" y="75"/>
                  </a:lnTo>
                  <a:lnTo>
                    <a:pt x="72" y="80"/>
                  </a:lnTo>
                  <a:lnTo>
                    <a:pt x="64" y="81"/>
                  </a:lnTo>
                  <a:lnTo>
                    <a:pt x="61" y="88"/>
                  </a:lnTo>
                  <a:lnTo>
                    <a:pt x="64" y="94"/>
                  </a:lnTo>
                  <a:lnTo>
                    <a:pt x="67" y="97"/>
                  </a:lnTo>
                  <a:lnTo>
                    <a:pt x="65" y="101"/>
                  </a:lnTo>
                  <a:lnTo>
                    <a:pt x="75" y="105"/>
                  </a:lnTo>
                  <a:lnTo>
                    <a:pt x="73" y="110"/>
                  </a:lnTo>
                  <a:lnTo>
                    <a:pt x="99" y="123"/>
                  </a:lnTo>
                  <a:lnTo>
                    <a:pt x="99" y="128"/>
                  </a:lnTo>
                  <a:lnTo>
                    <a:pt x="94" y="129"/>
                  </a:lnTo>
                  <a:lnTo>
                    <a:pt x="83" y="129"/>
                  </a:lnTo>
                  <a:lnTo>
                    <a:pt x="75" y="132"/>
                  </a:lnTo>
                  <a:lnTo>
                    <a:pt x="69" y="144"/>
                  </a:lnTo>
                  <a:lnTo>
                    <a:pt x="62" y="148"/>
                  </a:lnTo>
                  <a:lnTo>
                    <a:pt x="45" y="155"/>
                  </a:lnTo>
                  <a:lnTo>
                    <a:pt x="72" y="163"/>
                  </a:lnTo>
                  <a:lnTo>
                    <a:pt x="89" y="155"/>
                  </a:lnTo>
                  <a:lnTo>
                    <a:pt x="86" y="164"/>
                  </a:lnTo>
                  <a:lnTo>
                    <a:pt x="93" y="167"/>
                  </a:lnTo>
                  <a:lnTo>
                    <a:pt x="93" y="169"/>
                  </a:lnTo>
                  <a:lnTo>
                    <a:pt x="51" y="161"/>
                  </a:lnTo>
                  <a:lnTo>
                    <a:pt x="37" y="171"/>
                  </a:lnTo>
                  <a:lnTo>
                    <a:pt x="35" y="175"/>
                  </a:lnTo>
                  <a:lnTo>
                    <a:pt x="30" y="177"/>
                  </a:lnTo>
                  <a:lnTo>
                    <a:pt x="27" y="174"/>
                  </a:lnTo>
                  <a:lnTo>
                    <a:pt x="21" y="174"/>
                  </a:lnTo>
                  <a:lnTo>
                    <a:pt x="16" y="171"/>
                  </a:lnTo>
                  <a:lnTo>
                    <a:pt x="10" y="172"/>
                  </a:lnTo>
                  <a:lnTo>
                    <a:pt x="5" y="179"/>
                  </a:lnTo>
                  <a:lnTo>
                    <a:pt x="26" y="185"/>
                  </a:lnTo>
                  <a:lnTo>
                    <a:pt x="26" y="188"/>
                  </a:lnTo>
                  <a:lnTo>
                    <a:pt x="13" y="190"/>
                  </a:lnTo>
                  <a:lnTo>
                    <a:pt x="3" y="195"/>
                  </a:lnTo>
                  <a:lnTo>
                    <a:pt x="0" y="198"/>
                  </a:lnTo>
                  <a:lnTo>
                    <a:pt x="7" y="201"/>
                  </a:lnTo>
                  <a:lnTo>
                    <a:pt x="7" y="206"/>
                  </a:lnTo>
                  <a:lnTo>
                    <a:pt x="8" y="206"/>
                  </a:lnTo>
                  <a:lnTo>
                    <a:pt x="27" y="209"/>
                  </a:lnTo>
                  <a:lnTo>
                    <a:pt x="26" y="214"/>
                  </a:lnTo>
                  <a:lnTo>
                    <a:pt x="18" y="214"/>
                  </a:lnTo>
                  <a:lnTo>
                    <a:pt x="3" y="218"/>
                  </a:lnTo>
                  <a:lnTo>
                    <a:pt x="7" y="220"/>
                  </a:lnTo>
                  <a:lnTo>
                    <a:pt x="29" y="220"/>
                  </a:lnTo>
                  <a:lnTo>
                    <a:pt x="30" y="223"/>
                  </a:lnTo>
                  <a:lnTo>
                    <a:pt x="26" y="228"/>
                  </a:lnTo>
                  <a:lnTo>
                    <a:pt x="21" y="226"/>
                  </a:lnTo>
                  <a:lnTo>
                    <a:pt x="14" y="226"/>
                  </a:lnTo>
                  <a:lnTo>
                    <a:pt x="16" y="230"/>
                  </a:lnTo>
                  <a:lnTo>
                    <a:pt x="14" y="233"/>
                  </a:lnTo>
                  <a:lnTo>
                    <a:pt x="22" y="233"/>
                  </a:lnTo>
                  <a:lnTo>
                    <a:pt x="29" y="234"/>
                  </a:lnTo>
                  <a:lnTo>
                    <a:pt x="32" y="238"/>
                  </a:lnTo>
                  <a:lnTo>
                    <a:pt x="35" y="239"/>
                  </a:lnTo>
                  <a:lnTo>
                    <a:pt x="43" y="238"/>
                  </a:lnTo>
                  <a:lnTo>
                    <a:pt x="46" y="241"/>
                  </a:lnTo>
                  <a:lnTo>
                    <a:pt x="73" y="242"/>
                  </a:lnTo>
                  <a:lnTo>
                    <a:pt x="80" y="239"/>
                  </a:lnTo>
                  <a:lnTo>
                    <a:pt x="85" y="230"/>
                  </a:lnTo>
                  <a:lnTo>
                    <a:pt x="88" y="231"/>
                  </a:lnTo>
                  <a:lnTo>
                    <a:pt x="88" y="236"/>
                  </a:lnTo>
                  <a:lnTo>
                    <a:pt x="89" y="239"/>
                  </a:lnTo>
                  <a:lnTo>
                    <a:pt x="102" y="238"/>
                  </a:lnTo>
                  <a:lnTo>
                    <a:pt x="107" y="234"/>
                  </a:lnTo>
                  <a:lnTo>
                    <a:pt x="113" y="238"/>
                  </a:lnTo>
                  <a:lnTo>
                    <a:pt x="118" y="236"/>
                  </a:lnTo>
                  <a:lnTo>
                    <a:pt x="123" y="230"/>
                  </a:lnTo>
                  <a:lnTo>
                    <a:pt x="126" y="228"/>
                  </a:lnTo>
                  <a:lnTo>
                    <a:pt x="166" y="236"/>
                  </a:lnTo>
                  <a:lnTo>
                    <a:pt x="171" y="241"/>
                  </a:lnTo>
                  <a:lnTo>
                    <a:pt x="177" y="242"/>
                  </a:lnTo>
                  <a:lnTo>
                    <a:pt x="182" y="238"/>
                  </a:lnTo>
                  <a:lnTo>
                    <a:pt x="182" y="230"/>
                  </a:lnTo>
                  <a:lnTo>
                    <a:pt x="210" y="193"/>
                  </a:lnTo>
                  <a:lnTo>
                    <a:pt x="217" y="161"/>
                  </a:lnTo>
                  <a:lnTo>
                    <a:pt x="220" y="161"/>
                  </a:lnTo>
                  <a:lnTo>
                    <a:pt x="226" y="150"/>
                  </a:lnTo>
                  <a:lnTo>
                    <a:pt x="226" y="120"/>
                  </a:lnTo>
                  <a:lnTo>
                    <a:pt x="230" y="115"/>
                  </a:lnTo>
                  <a:lnTo>
                    <a:pt x="234" y="11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4" name="Freeform 708">
              <a:extLst>
                <a:ext uri="{FF2B5EF4-FFF2-40B4-BE49-F238E27FC236}">
                  <a16:creationId xmlns:a16="http://schemas.microsoft.com/office/drawing/2014/main" id="{7B491AD3-007A-20E9-FFC4-FE9F1276F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1187"/>
              <a:ext cx="475" cy="1018"/>
            </a:xfrm>
            <a:custGeom>
              <a:avLst/>
              <a:gdLst>
                <a:gd name="T0" fmla="*/ 3 w 475"/>
                <a:gd name="T1" fmla="*/ 788 h 1018"/>
                <a:gd name="T2" fmla="*/ 11 w 475"/>
                <a:gd name="T3" fmla="*/ 792 h 1018"/>
                <a:gd name="T4" fmla="*/ 13 w 475"/>
                <a:gd name="T5" fmla="*/ 828 h 1018"/>
                <a:gd name="T6" fmla="*/ 21 w 475"/>
                <a:gd name="T7" fmla="*/ 862 h 1018"/>
                <a:gd name="T8" fmla="*/ 49 w 475"/>
                <a:gd name="T9" fmla="*/ 933 h 1018"/>
                <a:gd name="T10" fmla="*/ 30 w 475"/>
                <a:gd name="T11" fmla="*/ 946 h 1018"/>
                <a:gd name="T12" fmla="*/ 38 w 475"/>
                <a:gd name="T13" fmla="*/ 1013 h 1018"/>
                <a:gd name="T14" fmla="*/ 95 w 475"/>
                <a:gd name="T15" fmla="*/ 1015 h 1018"/>
                <a:gd name="T16" fmla="*/ 129 w 475"/>
                <a:gd name="T17" fmla="*/ 961 h 1018"/>
                <a:gd name="T18" fmla="*/ 193 w 475"/>
                <a:gd name="T19" fmla="*/ 922 h 1018"/>
                <a:gd name="T20" fmla="*/ 207 w 475"/>
                <a:gd name="T21" fmla="*/ 844 h 1018"/>
                <a:gd name="T22" fmla="*/ 210 w 475"/>
                <a:gd name="T23" fmla="*/ 830 h 1018"/>
                <a:gd name="T24" fmla="*/ 202 w 475"/>
                <a:gd name="T25" fmla="*/ 793 h 1018"/>
                <a:gd name="T26" fmla="*/ 193 w 475"/>
                <a:gd name="T27" fmla="*/ 780 h 1018"/>
                <a:gd name="T28" fmla="*/ 236 w 475"/>
                <a:gd name="T29" fmla="*/ 773 h 1018"/>
                <a:gd name="T30" fmla="*/ 267 w 475"/>
                <a:gd name="T31" fmla="*/ 752 h 1018"/>
                <a:gd name="T32" fmla="*/ 288 w 475"/>
                <a:gd name="T33" fmla="*/ 731 h 1018"/>
                <a:gd name="T34" fmla="*/ 232 w 475"/>
                <a:gd name="T35" fmla="*/ 726 h 1018"/>
                <a:gd name="T36" fmla="*/ 215 w 475"/>
                <a:gd name="T37" fmla="*/ 712 h 1018"/>
                <a:gd name="T38" fmla="*/ 240 w 475"/>
                <a:gd name="T39" fmla="*/ 714 h 1018"/>
                <a:gd name="T40" fmla="*/ 264 w 475"/>
                <a:gd name="T41" fmla="*/ 728 h 1018"/>
                <a:gd name="T42" fmla="*/ 282 w 475"/>
                <a:gd name="T43" fmla="*/ 663 h 1018"/>
                <a:gd name="T44" fmla="*/ 258 w 475"/>
                <a:gd name="T45" fmla="*/ 640 h 1018"/>
                <a:gd name="T46" fmla="*/ 223 w 475"/>
                <a:gd name="T47" fmla="*/ 667 h 1018"/>
                <a:gd name="T48" fmla="*/ 223 w 475"/>
                <a:gd name="T49" fmla="*/ 656 h 1018"/>
                <a:gd name="T50" fmla="*/ 242 w 475"/>
                <a:gd name="T51" fmla="*/ 621 h 1018"/>
                <a:gd name="T52" fmla="*/ 252 w 475"/>
                <a:gd name="T53" fmla="*/ 556 h 1018"/>
                <a:gd name="T54" fmla="*/ 252 w 475"/>
                <a:gd name="T55" fmla="*/ 490 h 1018"/>
                <a:gd name="T56" fmla="*/ 269 w 475"/>
                <a:gd name="T57" fmla="*/ 484 h 1018"/>
                <a:gd name="T58" fmla="*/ 279 w 475"/>
                <a:gd name="T59" fmla="*/ 471 h 1018"/>
                <a:gd name="T60" fmla="*/ 287 w 475"/>
                <a:gd name="T61" fmla="*/ 457 h 1018"/>
                <a:gd name="T62" fmla="*/ 303 w 475"/>
                <a:gd name="T63" fmla="*/ 433 h 1018"/>
                <a:gd name="T64" fmla="*/ 336 w 475"/>
                <a:gd name="T65" fmla="*/ 419 h 1018"/>
                <a:gd name="T66" fmla="*/ 363 w 475"/>
                <a:gd name="T67" fmla="*/ 398 h 1018"/>
                <a:gd name="T68" fmla="*/ 400 w 475"/>
                <a:gd name="T69" fmla="*/ 347 h 1018"/>
                <a:gd name="T70" fmla="*/ 387 w 475"/>
                <a:gd name="T71" fmla="*/ 323 h 1018"/>
                <a:gd name="T72" fmla="*/ 398 w 475"/>
                <a:gd name="T73" fmla="*/ 291 h 1018"/>
                <a:gd name="T74" fmla="*/ 406 w 475"/>
                <a:gd name="T75" fmla="*/ 272 h 1018"/>
                <a:gd name="T76" fmla="*/ 406 w 475"/>
                <a:gd name="T77" fmla="*/ 253 h 1018"/>
                <a:gd name="T78" fmla="*/ 419 w 475"/>
                <a:gd name="T79" fmla="*/ 251 h 1018"/>
                <a:gd name="T80" fmla="*/ 427 w 475"/>
                <a:gd name="T81" fmla="*/ 243 h 1018"/>
                <a:gd name="T82" fmla="*/ 444 w 475"/>
                <a:gd name="T83" fmla="*/ 247 h 1018"/>
                <a:gd name="T84" fmla="*/ 475 w 475"/>
                <a:gd name="T85" fmla="*/ 239 h 1018"/>
                <a:gd name="T86" fmla="*/ 452 w 475"/>
                <a:gd name="T87" fmla="*/ 140 h 1018"/>
                <a:gd name="T88" fmla="*/ 432 w 475"/>
                <a:gd name="T89" fmla="*/ 52 h 1018"/>
                <a:gd name="T90" fmla="*/ 350 w 475"/>
                <a:gd name="T91" fmla="*/ 1 h 1018"/>
                <a:gd name="T92" fmla="*/ 349 w 475"/>
                <a:gd name="T93" fmla="*/ 28 h 1018"/>
                <a:gd name="T94" fmla="*/ 306 w 475"/>
                <a:gd name="T95" fmla="*/ 39 h 1018"/>
                <a:gd name="T96" fmla="*/ 287 w 475"/>
                <a:gd name="T97" fmla="*/ 82 h 1018"/>
                <a:gd name="T98" fmla="*/ 248 w 475"/>
                <a:gd name="T99" fmla="*/ 103 h 1018"/>
                <a:gd name="T100" fmla="*/ 201 w 475"/>
                <a:gd name="T101" fmla="*/ 210 h 1018"/>
                <a:gd name="T102" fmla="*/ 143 w 475"/>
                <a:gd name="T103" fmla="*/ 328 h 1018"/>
                <a:gd name="T104" fmla="*/ 102 w 475"/>
                <a:gd name="T105" fmla="*/ 374 h 1018"/>
                <a:gd name="T106" fmla="*/ 78 w 475"/>
                <a:gd name="T107" fmla="*/ 441 h 1018"/>
                <a:gd name="T108" fmla="*/ 83 w 475"/>
                <a:gd name="T109" fmla="*/ 554 h 1018"/>
                <a:gd name="T110" fmla="*/ 64 w 475"/>
                <a:gd name="T111" fmla="*/ 602 h 1018"/>
                <a:gd name="T112" fmla="*/ 35 w 475"/>
                <a:gd name="T113" fmla="*/ 674 h 1018"/>
                <a:gd name="T114" fmla="*/ 8 w 475"/>
                <a:gd name="T115" fmla="*/ 739 h 101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5"/>
                <a:gd name="T175" fmla="*/ 0 h 1018"/>
                <a:gd name="T176" fmla="*/ 475 w 475"/>
                <a:gd name="T177" fmla="*/ 1018 h 101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5" h="1018">
                  <a:moveTo>
                    <a:pt x="5" y="729"/>
                  </a:moveTo>
                  <a:lnTo>
                    <a:pt x="0" y="737"/>
                  </a:lnTo>
                  <a:lnTo>
                    <a:pt x="0" y="779"/>
                  </a:lnTo>
                  <a:lnTo>
                    <a:pt x="3" y="780"/>
                  </a:lnTo>
                  <a:lnTo>
                    <a:pt x="3" y="784"/>
                  </a:lnTo>
                  <a:lnTo>
                    <a:pt x="3" y="788"/>
                  </a:lnTo>
                  <a:lnTo>
                    <a:pt x="1" y="792"/>
                  </a:lnTo>
                  <a:lnTo>
                    <a:pt x="6" y="787"/>
                  </a:lnTo>
                  <a:lnTo>
                    <a:pt x="9" y="782"/>
                  </a:lnTo>
                  <a:lnTo>
                    <a:pt x="11" y="785"/>
                  </a:lnTo>
                  <a:lnTo>
                    <a:pt x="9" y="792"/>
                  </a:lnTo>
                  <a:lnTo>
                    <a:pt x="11" y="792"/>
                  </a:lnTo>
                  <a:lnTo>
                    <a:pt x="13" y="793"/>
                  </a:lnTo>
                  <a:lnTo>
                    <a:pt x="9" y="796"/>
                  </a:lnTo>
                  <a:lnTo>
                    <a:pt x="3" y="803"/>
                  </a:lnTo>
                  <a:lnTo>
                    <a:pt x="14" y="809"/>
                  </a:lnTo>
                  <a:lnTo>
                    <a:pt x="16" y="816"/>
                  </a:lnTo>
                  <a:lnTo>
                    <a:pt x="13" y="828"/>
                  </a:lnTo>
                  <a:lnTo>
                    <a:pt x="21" y="827"/>
                  </a:lnTo>
                  <a:lnTo>
                    <a:pt x="21" y="836"/>
                  </a:lnTo>
                  <a:lnTo>
                    <a:pt x="16" y="841"/>
                  </a:lnTo>
                  <a:lnTo>
                    <a:pt x="16" y="852"/>
                  </a:lnTo>
                  <a:lnTo>
                    <a:pt x="14" y="862"/>
                  </a:lnTo>
                  <a:lnTo>
                    <a:pt x="21" y="862"/>
                  </a:lnTo>
                  <a:lnTo>
                    <a:pt x="27" y="895"/>
                  </a:lnTo>
                  <a:lnTo>
                    <a:pt x="33" y="903"/>
                  </a:lnTo>
                  <a:lnTo>
                    <a:pt x="36" y="913"/>
                  </a:lnTo>
                  <a:lnTo>
                    <a:pt x="44" y="919"/>
                  </a:lnTo>
                  <a:lnTo>
                    <a:pt x="49" y="929"/>
                  </a:lnTo>
                  <a:lnTo>
                    <a:pt x="49" y="933"/>
                  </a:lnTo>
                  <a:lnTo>
                    <a:pt x="44" y="937"/>
                  </a:lnTo>
                  <a:lnTo>
                    <a:pt x="38" y="935"/>
                  </a:lnTo>
                  <a:lnTo>
                    <a:pt x="36" y="937"/>
                  </a:lnTo>
                  <a:lnTo>
                    <a:pt x="41" y="951"/>
                  </a:lnTo>
                  <a:lnTo>
                    <a:pt x="35" y="949"/>
                  </a:lnTo>
                  <a:lnTo>
                    <a:pt x="30" y="946"/>
                  </a:lnTo>
                  <a:lnTo>
                    <a:pt x="30" y="951"/>
                  </a:lnTo>
                  <a:lnTo>
                    <a:pt x="46" y="996"/>
                  </a:lnTo>
                  <a:lnTo>
                    <a:pt x="43" y="1000"/>
                  </a:lnTo>
                  <a:lnTo>
                    <a:pt x="41" y="1008"/>
                  </a:lnTo>
                  <a:lnTo>
                    <a:pt x="40" y="1008"/>
                  </a:lnTo>
                  <a:lnTo>
                    <a:pt x="38" y="1013"/>
                  </a:lnTo>
                  <a:lnTo>
                    <a:pt x="48" y="1013"/>
                  </a:lnTo>
                  <a:lnTo>
                    <a:pt x="56" y="1016"/>
                  </a:lnTo>
                  <a:lnTo>
                    <a:pt x="72" y="1013"/>
                  </a:lnTo>
                  <a:lnTo>
                    <a:pt x="84" y="1013"/>
                  </a:lnTo>
                  <a:lnTo>
                    <a:pt x="92" y="1018"/>
                  </a:lnTo>
                  <a:lnTo>
                    <a:pt x="95" y="1015"/>
                  </a:lnTo>
                  <a:lnTo>
                    <a:pt x="100" y="1005"/>
                  </a:lnTo>
                  <a:lnTo>
                    <a:pt x="99" y="988"/>
                  </a:lnTo>
                  <a:lnTo>
                    <a:pt x="110" y="969"/>
                  </a:lnTo>
                  <a:lnTo>
                    <a:pt x="116" y="972"/>
                  </a:lnTo>
                  <a:lnTo>
                    <a:pt x="121" y="965"/>
                  </a:lnTo>
                  <a:lnTo>
                    <a:pt x="129" y="961"/>
                  </a:lnTo>
                  <a:lnTo>
                    <a:pt x="140" y="962"/>
                  </a:lnTo>
                  <a:lnTo>
                    <a:pt x="146" y="965"/>
                  </a:lnTo>
                  <a:lnTo>
                    <a:pt x="154" y="964"/>
                  </a:lnTo>
                  <a:lnTo>
                    <a:pt x="164" y="967"/>
                  </a:lnTo>
                  <a:lnTo>
                    <a:pt x="172" y="967"/>
                  </a:lnTo>
                  <a:lnTo>
                    <a:pt x="193" y="922"/>
                  </a:lnTo>
                  <a:lnTo>
                    <a:pt x="197" y="887"/>
                  </a:lnTo>
                  <a:lnTo>
                    <a:pt x="205" y="871"/>
                  </a:lnTo>
                  <a:lnTo>
                    <a:pt x="205" y="863"/>
                  </a:lnTo>
                  <a:lnTo>
                    <a:pt x="202" y="859"/>
                  </a:lnTo>
                  <a:lnTo>
                    <a:pt x="207" y="851"/>
                  </a:lnTo>
                  <a:lnTo>
                    <a:pt x="207" y="844"/>
                  </a:lnTo>
                  <a:lnTo>
                    <a:pt x="204" y="839"/>
                  </a:lnTo>
                  <a:lnTo>
                    <a:pt x="202" y="835"/>
                  </a:lnTo>
                  <a:lnTo>
                    <a:pt x="204" y="831"/>
                  </a:lnTo>
                  <a:lnTo>
                    <a:pt x="209" y="835"/>
                  </a:lnTo>
                  <a:lnTo>
                    <a:pt x="212" y="835"/>
                  </a:lnTo>
                  <a:lnTo>
                    <a:pt x="210" y="830"/>
                  </a:lnTo>
                  <a:lnTo>
                    <a:pt x="210" y="827"/>
                  </a:lnTo>
                  <a:lnTo>
                    <a:pt x="212" y="822"/>
                  </a:lnTo>
                  <a:lnTo>
                    <a:pt x="212" y="819"/>
                  </a:lnTo>
                  <a:lnTo>
                    <a:pt x="215" y="806"/>
                  </a:lnTo>
                  <a:lnTo>
                    <a:pt x="213" y="803"/>
                  </a:lnTo>
                  <a:lnTo>
                    <a:pt x="202" y="793"/>
                  </a:lnTo>
                  <a:lnTo>
                    <a:pt x="204" y="793"/>
                  </a:lnTo>
                  <a:lnTo>
                    <a:pt x="210" y="795"/>
                  </a:lnTo>
                  <a:lnTo>
                    <a:pt x="217" y="795"/>
                  </a:lnTo>
                  <a:lnTo>
                    <a:pt x="218" y="792"/>
                  </a:lnTo>
                  <a:lnTo>
                    <a:pt x="212" y="785"/>
                  </a:lnTo>
                  <a:lnTo>
                    <a:pt x="193" y="780"/>
                  </a:lnTo>
                  <a:lnTo>
                    <a:pt x="194" y="779"/>
                  </a:lnTo>
                  <a:lnTo>
                    <a:pt x="210" y="777"/>
                  </a:lnTo>
                  <a:lnTo>
                    <a:pt x="218" y="782"/>
                  </a:lnTo>
                  <a:lnTo>
                    <a:pt x="224" y="779"/>
                  </a:lnTo>
                  <a:lnTo>
                    <a:pt x="226" y="773"/>
                  </a:lnTo>
                  <a:lnTo>
                    <a:pt x="236" y="773"/>
                  </a:lnTo>
                  <a:lnTo>
                    <a:pt x="248" y="760"/>
                  </a:lnTo>
                  <a:lnTo>
                    <a:pt x="248" y="752"/>
                  </a:lnTo>
                  <a:lnTo>
                    <a:pt x="253" y="753"/>
                  </a:lnTo>
                  <a:lnTo>
                    <a:pt x="253" y="761"/>
                  </a:lnTo>
                  <a:lnTo>
                    <a:pt x="263" y="761"/>
                  </a:lnTo>
                  <a:lnTo>
                    <a:pt x="267" y="752"/>
                  </a:lnTo>
                  <a:lnTo>
                    <a:pt x="279" y="744"/>
                  </a:lnTo>
                  <a:lnTo>
                    <a:pt x="275" y="736"/>
                  </a:lnTo>
                  <a:lnTo>
                    <a:pt x="279" y="739"/>
                  </a:lnTo>
                  <a:lnTo>
                    <a:pt x="283" y="739"/>
                  </a:lnTo>
                  <a:lnTo>
                    <a:pt x="283" y="734"/>
                  </a:lnTo>
                  <a:lnTo>
                    <a:pt x="288" y="731"/>
                  </a:lnTo>
                  <a:lnTo>
                    <a:pt x="288" y="728"/>
                  </a:lnTo>
                  <a:lnTo>
                    <a:pt x="250" y="734"/>
                  </a:lnTo>
                  <a:lnTo>
                    <a:pt x="242" y="733"/>
                  </a:lnTo>
                  <a:lnTo>
                    <a:pt x="239" y="736"/>
                  </a:lnTo>
                  <a:lnTo>
                    <a:pt x="237" y="731"/>
                  </a:lnTo>
                  <a:lnTo>
                    <a:pt x="232" y="726"/>
                  </a:lnTo>
                  <a:lnTo>
                    <a:pt x="217" y="718"/>
                  </a:lnTo>
                  <a:lnTo>
                    <a:pt x="207" y="720"/>
                  </a:lnTo>
                  <a:lnTo>
                    <a:pt x="202" y="717"/>
                  </a:lnTo>
                  <a:lnTo>
                    <a:pt x="207" y="715"/>
                  </a:lnTo>
                  <a:lnTo>
                    <a:pt x="210" y="710"/>
                  </a:lnTo>
                  <a:lnTo>
                    <a:pt x="215" y="712"/>
                  </a:lnTo>
                  <a:lnTo>
                    <a:pt x="220" y="710"/>
                  </a:lnTo>
                  <a:lnTo>
                    <a:pt x="229" y="712"/>
                  </a:lnTo>
                  <a:lnTo>
                    <a:pt x="236" y="718"/>
                  </a:lnTo>
                  <a:lnTo>
                    <a:pt x="240" y="717"/>
                  </a:lnTo>
                  <a:lnTo>
                    <a:pt x="240" y="714"/>
                  </a:lnTo>
                  <a:lnTo>
                    <a:pt x="245" y="718"/>
                  </a:lnTo>
                  <a:lnTo>
                    <a:pt x="252" y="720"/>
                  </a:lnTo>
                  <a:lnTo>
                    <a:pt x="253" y="715"/>
                  </a:lnTo>
                  <a:lnTo>
                    <a:pt x="255" y="718"/>
                  </a:lnTo>
                  <a:lnTo>
                    <a:pt x="258" y="726"/>
                  </a:lnTo>
                  <a:lnTo>
                    <a:pt x="264" y="728"/>
                  </a:lnTo>
                  <a:lnTo>
                    <a:pt x="287" y="717"/>
                  </a:lnTo>
                  <a:lnTo>
                    <a:pt x="298" y="701"/>
                  </a:lnTo>
                  <a:lnTo>
                    <a:pt x="301" y="690"/>
                  </a:lnTo>
                  <a:lnTo>
                    <a:pt x="296" y="678"/>
                  </a:lnTo>
                  <a:lnTo>
                    <a:pt x="288" y="672"/>
                  </a:lnTo>
                  <a:lnTo>
                    <a:pt x="282" y="663"/>
                  </a:lnTo>
                  <a:lnTo>
                    <a:pt x="287" y="663"/>
                  </a:lnTo>
                  <a:lnTo>
                    <a:pt x="287" y="659"/>
                  </a:lnTo>
                  <a:lnTo>
                    <a:pt x="272" y="651"/>
                  </a:lnTo>
                  <a:lnTo>
                    <a:pt x="272" y="645"/>
                  </a:lnTo>
                  <a:lnTo>
                    <a:pt x="269" y="639"/>
                  </a:lnTo>
                  <a:lnTo>
                    <a:pt x="258" y="640"/>
                  </a:lnTo>
                  <a:lnTo>
                    <a:pt x="253" y="632"/>
                  </a:lnTo>
                  <a:lnTo>
                    <a:pt x="250" y="632"/>
                  </a:lnTo>
                  <a:lnTo>
                    <a:pt x="250" y="635"/>
                  </a:lnTo>
                  <a:lnTo>
                    <a:pt x="245" y="648"/>
                  </a:lnTo>
                  <a:lnTo>
                    <a:pt x="240" y="655"/>
                  </a:lnTo>
                  <a:lnTo>
                    <a:pt x="223" y="667"/>
                  </a:lnTo>
                  <a:lnTo>
                    <a:pt x="217" y="667"/>
                  </a:lnTo>
                  <a:lnTo>
                    <a:pt x="207" y="669"/>
                  </a:lnTo>
                  <a:lnTo>
                    <a:pt x="202" y="667"/>
                  </a:lnTo>
                  <a:lnTo>
                    <a:pt x="209" y="663"/>
                  </a:lnTo>
                  <a:lnTo>
                    <a:pt x="217" y="663"/>
                  </a:lnTo>
                  <a:lnTo>
                    <a:pt x="223" y="656"/>
                  </a:lnTo>
                  <a:lnTo>
                    <a:pt x="231" y="653"/>
                  </a:lnTo>
                  <a:lnTo>
                    <a:pt x="242" y="643"/>
                  </a:lnTo>
                  <a:lnTo>
                    <a:pt x="245" y="637"/>
                  </a:lnTo>
                  <a:lnTo>
                    <a:pt x="245" y="627"/>
                  </a:lnTo>
                  <a:lnTo>
                    <a:pt x="239" y="626"/>
                  </a:lnTo>
                  <a:lnTo>
                    <a:pt x="242" y="621"/>
                  </a:lnTo>
                  <a:lnTo>
                    <a:pt x="242" y="615"/>
                  </a:lnTo>
                  <a:lnTo>
                    <a:pt x="240" y="608"/>
                  </a:lnTo>
                  <a:lnTo>
                    <a:pt x="239" y="564"/>
                  </a:lnTo>
                  <a:lnTo>
                    <a:pt x="242" y="554"/>
                  </a:lnTo>
                  <a:lnTo>
                    <a:pt x="242" y="549"/>
                  </a:lnTo>
                  <a:lnTo>
                    <a:pt x="252" y="556"/>
                  </a:lnTo>
                  <a:lnTo>
                    <a:pt x="252" y="549"/>
                  </a:lnTo>
                  <a:lnTo>
                    <a:pt x="250" y="537"/>
                  </a:lnTo>
                  <a:lnTo>
                    <a:pt x="256" y="511"/>
                  </a:lnTo>
                  <a:lnTo>
                    <a:pt x="252" y="505"/>
                  </a:lnTo>
                  <a:lnTo>
                    <a:pt x="250" y="500"/>
                  </a:lnTo>
                  <a:lnTo>
                    <a:pt x="252" y="490"/>
                  </a:lnTo>
                  <a:lnTo>
                    <a:pt x="261" y="497"/>
                  </a:lnTo>
                  <a:lnTo>
                    <a:pt x="263" y="495"/>
                  </a:lnTo>
                  <a:lnTo>
                    <a:pt x="264" y="494"/>
                  </a:lnTo>
                  <a:lnTo>
                    <a:pt x="269" y="487"/>
                  </a:lnTo>
                  <a:lnTo>
                    <a:pt x="269" y="486"/>
                  </a:lnTo>
                  <a:lnTo>
                    <a:pt x="269" y="484"/>
                  </a:lnTo>
                  <a:lnTo>
                    <a:pt x="271" y="473"/>
                  </a:lnTo>
                  <a:lnTo>
                    <a:pt x="267" y="467"/>
                  </a:lnTo>
                  <a:lnTo>
                    <a:pt x="269" y="462"/>
                  </a:lnTo>
                  <a:lnTo>
                    <a:pt x="271" y="467"/>
                  </a:lnTo>
                  <a:lnTo>
                    <a:pt x="275" y="471"/>
                  </a:lnTo>
                  <a:lnTo>
                    <a:pt x="279" y="471"/>
                  </a:lnTo>
                  <a:lnTo>
                    <a:pt x="282" y="465"/>
                  </a:lnTo>
                  <a:lnTo>
                    <a:pt x="285" y="468"/>
                  </a:lnTo>
                  <a:lnTo>
                    <a:pt x="287" y="463"/>
                  </a:lnTo>
                  <a:lnTo>
                    <a:pt x="290" y="460"/>
                  </a:lnTo>
                  <a:lnTo>
                    <a:pt x="282" y="455"/>
                  </a:lnTo>
                  <a:lnTo>
                    <a:pt x="287" y="457"/>
                  </a:lnTo>
                  <a:lnTo>
                    <a:pt x="293" y="452"/>
                  </a:lnTo>
                  <a:lnTo>
                    <a:pt x="293" y="451"/>
                  </a:lnTo>
                  <a:lnTo>
                    <a:pt x="298" y="447"/>
                  </a:lnTo>
                  <a:lnTo>
                    <a:pt x="298" y="441"/>
                  </a:lnTo>
                  <a:lnTo>
                    <a:pt x="301" y="441"/>
                  </a:lnTo>
                  <a:lnTo>
                    <a:pt x="303" y="433"/>
                  </a:lnTo>
                  <a:lnTo>
                    <a:pt x="306" y="431"/>
                  </a:lnTo>
                  <a:lnTo>
                    <a:pt x="312" y="433"/>
                  </a:lnTo>
                  <a:lnTo>
                    <a:pt x="320" y="428"/>
                  </a:lnTo>
                  <a:lnTo>
                    <a:pt x="322" y="422"/>
                  </a:lnTo>
                  <a:lnTo>
                    <a:pt x="331" y="414"/>
                  </a:lnTo>
                  <a:lnTo>
                    <a:pt x="336" y="419"/>
                  </a:lnTo>
                  <a:lnTo>
                    <a:pt x="342" y="414"/>
                  </a:lnTo>
                  <a:lnTo>
                    <a:pt x="344" y="408"/>
                  </a:lnTo>
                  <a:lnTo>
                    <a:pt x="349" y="404"/>
                  </a:lnTo>
                  <a:lnTo>
                    <a:pt x="354" y="406"/>
                  </a:lnTo>
                  <a:lnTo>
                    <a:pt x="355" y="403"/>
                  </a:lnTo>
                  <a:lnTo>
                    <a:pt x="363" y="398"/>
                  </a:lnTo>
                  <a:lnTo>
                    <a:pt x="366" y="393"/>
                  </a:lnTo>
                  <a:lnTo>
                    <a:pt x="371" y="392"/>
                  </a:lnTo>
                  <a:lnTo>
                    <a:pt x="393" y="349"/>
                  </a:lnTo>
                  <a:lnTo>
                    <a:pt x="393" y="352"/>
                  </a:lnTo>
                  <a:lnTo>
                    <a:pt x="393" y="358"/>
                  </a:lnTo>
                  <a:lnTo>
                    <a:pt x="400" y="347"/>
                  </a:lnTo>
                  <a:lnTo>
                    <a:pt x="397" y="344"/>
                  </a:lnTo>
                  <a:lnTo>
                    <a:pt x="397" y="341"/>
                  </a:lnTo>
                  <a:lnTo>
                    <a:pt x="387" y="333"/>
                  </a:lnTo>
                  <a:lnTo>
                    <a:pt x="385" y="329"/>
                  </a:lnTo>
                  <a:lnTo>
                    <a:pt x="387" y="328"/>
                  </a:lnTo>
                  <a:lnTo>
                    <a:pt x="387" y="323"/>
                  </a:lnTo>
                  <a:lnTo>
                    <a:pt x="384" y="320"/>
                  </a:lnTo>
                  <a:lnTo>
                    <a:pt x="384" y="318"/>
                  </a:lnTo>
                  <a:lnTo>
                    <a:pt x="387" y="315"/>
                  </a:lnTo>
                  <a:lnTo>
                    <a:pt x="387" y="312"/>
                  </a:lnTo>
                  <a:lnTo>
                    <a:pt x="392" y="309"/>
                  </a:lnTo>
                  <a:lnTo>
                    <a:pt x="398" y="291"/>
                  </a:lnTo>
                  <a:lnTo>
                    <a:pt x="392" y="282"/>
                  </a:lnTo>
                  <a:lnTo>
                    <a:pt x="393" y="280"/>
                  </a:lnTo>
                  <a:lnTo>
                    <a:pt x="400" y="275"/>
                  </a:lnTo>
                  <a:lnTo>
                    <a:pt x="400" y="271"/>
                  </a:lnTo>
                  <a:lnTo>
                    <a:pt x="401" y="271"/>
                  </a:lnTo>
                  <a:lnTo>
                    <a:pt x="406" y="272"/>
                  </a:lnTo>
                  <a:lnTo>
                    <a:pt x="408" y="272"/>
                  </a:lnTo>
                  <a:lnTo>
                    <a:pt x="409" y="267"/>
                  </a:lnTo>
                  <a:lnTo>
                    <a:pt x="408" y="266"/>
                  </a:lnTo>
                  <a:lnTo>
                    <a:pt x="412" y="264"/>
                  </a:lnTo>
                  <a:lnTo>
                    <a:pt x="414" y="261"/>
                  </a:lnTo>
                  <a:lnTo>
                    <a:pt x="406" y="253"/>
                  </a:lnTo>
                  <a:lnTo>
                    <a:pt x="406" y="250"/>
                  </a:lnTo>
                  <a:lnTo>
                    <a:pt x="414" y="255"/>
                  </a:lnTo>
                  <a:lnTo>
                    <a:pt x="416" y="259"/>
                  </a:lnTo>
                  <a:lnTo>
                    <a:pt x="419" y="259"/>
                  </a:lnTo>
                  <a:lnTo>
                    <a:pt x="417" y="250"/>
                  </a:lnTo>
                  <a:lnTo>
                    <a:pt x="419" y="251"/>
                  </a:lnTo>
                  <a:lnTo>
                    <a:pt x="420" y="250"/>
                  </a:lnTo>
                  <a:lnTo>
                    <a:pt x="420" y="239"/>
                  </a:lnTo>
                  <a:lnTo>
                    <a:pt x="422" y="237"/>
                  </a:lnTo>
                  <a:lnTo>
                    <a:pt x="425" y="237"/>
                  </a:lnTo>
                  <a:lnTo>
                    <a:pt x="425" y="240"/>
                  </a:lnTo>
                  <a:lnTo>
                    <a:pt x="427" y="243"/>
                  </a:lnTo>
                  <a:lnTo>
                    <a:pt x="430" y="245"/>
                  </a:lnTo>
                  <a:lnTo>
                    <a:pt x="432" y="237"/>
                  </a:lnTo>
                  <a:lnTo>
                    <a:pt x="436" y="239"/>
                  </a:lnTo>
                  <a:lnTo>
                    <a:pt x="440" y="245"/>
                  </a:lnTo>
                  <a:lnTo>
                    <a:pt x="441" y="245"/>
                  </a:lnTo>
                  <a:lnTo>
                    <a:pt x="444" y="247"/>
                  </a:lnTo>
                  <a:lnTo>
                    <a:pt x="448" y="240"/>
                  </a:lnTo>
                  <a:lnTo>
                    <a:pt x="462" y="239"/>
                  </a:lnTo>
                  <a:lnTo>
                    <a:pt x="467" y="242"/>
                  </a:lnTo>
                  <a:lnTo>
                    <a:pt x="471" y="245"/>
                  </a:lnTo>
                  <a:lnTo>
                    <a:pt x="473" y="240"/>
                  </a:lnTo>
                  <a:lnTo>
                    <a:pt x="475" y="239"/>
                  </a:lnTo>
                  <a:lnTo>
                    <a:pt x="462" y="202"/>
                  </a:lnTo>
                  <a:lnTo>
                    <a:pt x="463" y="192"/>
                  </a:lnTo>
                  <a:lnTo>
                    <a:pt x="467" y="184"/>
                  </a:lnTo>
                  <a:lnTo>
                    <a:pt x="467" y="173"/>
                  </a:lnTo>
                  <a:lnTo>
                    <a:pt x="454" y="149"/>
                  </a:lnTo>
                  <a:lnTo>
                    <a:pt x="452" y="140"/>
                  </a:lnTo>
                  <a:lnTo>
                    <a:pt x="455" y="129"/>
                  </a:lnTo>
                  <a:lnTo>
                    <a:pt x="454" y="121"/>
                  </a:lnTo>
                  <a:lnTo>
                    <a:pt x="451" y="118"/>
                  </a:lnTo>
                  <a:lnTo>
                    <a:pt x="449" y="100"/>
                  </a:lnTo>
                  <a:lnTo>
                    <a:pt x="451" y="84"/>
                  </a:lnTo>
                  <a:lnTo>
                    <a:pt x="432" y="52"/>
                  </a:lnTo>
                  <a:lnTo>
                    <a:pt x="422" y="44"/>
                  </a:lnTo>
                  <a:lnTo>
                    <a:pt x="403" y="39"/>
                  </a:lnTo>
                  <a:lnTo>
                    <a:pt x="366" y="3"/>
                  </a:lnTo>
                  <a:lnTo>
                    <a:pt x="365" y="0"/>
                  </a:lnTo>
                  <a:lnTo>
                    <a:pt x="352" y="0"/>
                  </a:lnTo>
                  <a:lnTo>
                    <a:pt x="350" y="1"/>
                  </a:lnTo>
                  <a:lnTo>
                    <a:pt x="350" y="6"/>
                  </a:lnTo>
                  <a:lnTo>
                    <a:pt x="352" y="9"/>
                  </a:lnTo>
                  <a:lnTo>
                    <a:pt x="354" y="14"/>
                  </a:lnTo>
                  <a:lnTo>
                    <a:pt x="352" y="19"/>
                  </a:lnTo>
                  <a:lnTo>
                    <a:pt x="350" y="20"/>
                  </a:lnTo>
                  <a:lnTo>
                    <a:pt x="349" y="28"/>
                  </a:lnTo>
                  <a:lnTo>
                    <a:pt x="346" y="35"/>
                  </a:lnTo>
                  <a:lnTo>
                    <a:pt x="346" y="39"/>
                  </a:lnTo>
                  <a:lnTo>
                    <a:pt x="350" y="44"/>
                  </a:lnTo>
                  <a:lnTo>
                    <a:pt x="347" y="47"/>
                  </a:lnTo>
                  <a:lnTo>
                    <a:pt x="342" y="49"/>
                  </a:lnTo>
                  <a:lnTo>
                    <a:pt x="306" y="39"/>
                  </a:lnTo>
                  <a:lnTo>
                    <a:pt x="301" y="39"/>
                  </a:lnTo>
                  <a:lnTo>
                    <a:pt x="298" y="43"/>
                  </a:lnTo>
                  <a:lnTo>
                    <a:pt x="295" y="47"/>
                  </a:lnTo>
                  <a:lnTo>
                    <a:pt x="296" y="59"/>
                  </a:lnTo>
                  <a:lnTo>
                    <a:pt x="291" y="75"/>
                  </a:lnTo>
                  <a:lnTo>
                    <a:pt x="287" y="82"/>
                  </a:lnTo>
                  <a:lnTo>
                    <a:pt x="283" y="82"/>
                  </a:lnTo>
                  <a:lnTo>
                    <a:pt x="279" y="75"/>
                  </a:lnTo>
                  <a:lnTo>
                    <a:pt x="272" y="71"/>
                  </a:lnTo>
                  <a:lnTo>
                    <a:pt x="266" y="73"/>
                  </a:lnTo>
                  <a:lnTo>
                    <a:pt x="252" y="87"/>
                  </a:lnTo>
                  <a:lnTo>
                    <a:pt x="248" y="103"/>
                  </a:lnTo>
                  <a:lnTo>
                    <a:pt x="236" y="118"/>
                  </a:lnTo>
                  <a:lnTo>
                    <a:pt x="234" y="124"/>
                  </a:lnTo>
                  <a:lnTo>
                    <a:pt x="240" y="137"/>
                  </a:lnTo>
                  <a:lnTo>
                    <a:pt x="240" y="143"/>
                  </a:lnTo>
                  <a:lnTo>
                    <a:pt x="210" y="184"/>
                  </a:lnTo>
                  <a:lnTo>
                    <a:pt x="201" y="210"/>
                  </a:lnTo>
                  <a:lnTo>
                    <a:pt x="189" y="218"/>
                  </a:lnTo>
                  <a:lnTo>
                    <a:pt x="183" y="216"/>
                  </a:lnTo>
                  <a:lnTo>
                    <a:pt x="180" y="220"/>
                  </a:lnTo>
                  <a:lnTo>
                    <a:pt x="169" y="285"/>
                  </a:lnTo>
                  <a:lnTo>
                    <a:pt x="143" y="322"/>
                  </a:lnTo>
                  <a:lnTo>
                    <a:pt x="143" y="328"/>
                  </a:lnTo>
                  <a:lnTo>
                    <a:pt x="154" y="345"/>
                  </a:lnTo>
                  <a:lnTo>
                    <a:pt x="151" y="365"/>
                  </a:lnTo>
                  <a:lnTo>
                    <a:pt x="145" y="371"/>
                  </a:lnTo>
                  <a:lnTo>
                    <a:pt x="126" y="366"/>
                  </a:lnTo>
                  <a:lnTo>
                    <a:pt x="113" y="368"/>
                  </a:lnTo>
                  <a:lnTo>
                    <a:pt x="102" y="374"/>
                  </a:lnTo>
                  <a:lnTo>
                    <a:pt x="84" y="392"/>
                  </a:lnTo>
                  <a:lnTo>
                    <a:pt x="75" y="412"/>
                  </a:lnTo>
                  <a:lnTo>
                    <a:pt x="76" y="424"/>
                  </a:lnTo>
                  <a:lnTo>
                    <a:pt x="79" y="431"/>
                  </a:lnTo>
                  <a:lnTo>
                    <a:pt x="81" y="435"/>
                  </a:lnTo>
                  <a:lnTo>
                    <a:pt x="78" y="441"/>
                  </a:lnTo>
                  <a:lnTo>
                    <a:pt x="67" y="479"/>
                  </a:lnTo>
                  <a:lnTo>
                    <a:pt x="70" y="482"/>
                  </a:lnTo>
                  <a:lnTo>
                    <a:pt x="72" y="492"/>
                  </a:lnTo>
                  <a:lnTo>
                    <a:pt x="67" y="532"/>
                  </a:lnTo>
                  <a:lnTo>
                    <a:pt x="72" y="543"/>
                  </a:lnTo>
                  <a:lnTo>
                    <a:pt x="83" y="554"/>
                  </a:lnTo>
                  <a:lnTo>
                    <a:pt x="84" y="569"/>
                  </a:lnTo>
                  <a:lnTo>
                    <a:pt x="78" y="580"/>
                  </a:lnTo>
                  <a:lnTo>
                    <a:pt x="70" y="586"/>
                  </a:lnTo>
                  <a:lnTo>
                    <a:pt x="60" y="589"/>
                  </a:lnTo>
                  <a:lnTo>
                    <a:pt x="59" y="594"/>
                  </a:lnTo>
                  <a:lnTo>
                    <a:pt x="64" y="602"/>
                  </a:lnTo>
                  <a:lnTo>
                    <a:pt x="67" y="626"/>
                  </a:lnTo>
                  <a:lnTo>
                    <a:pt x="60" y="645"/>
                  </a:lnTo>
                  <a:lnTo>
                    <a:pt x="62" y="651"/>
                  </a:lnTo>
                  <a:lnTo>
                    <a:pt x="60" y="661"/>
                  </a:lnTo>
                  <a:lnTo>
                    <a:pt x="54" y="669"/>
                  </a:lnTo>
                  <a:lnTo>
                    <a:pt x="35" y="674"/>
                  </a:lnTo>
                  <a:lnTo>
                    <a:pt x="35" y="683"/>
                  </a:lnTo>
                  <a:lnTo>
                    <a:pt x="24" y="696"/>
                  </a:lnTo>
                  <a:lnTo>
                    <a:pt x="25" y="717"/>
                  </a:lnTo>
                  <a:lnTo>
                    <a:pt x="16" y="742"/>
                  </a:lnTo>
                  <a:lnTo>
                    <a:pt x="9" y="745"/>
                  </a:lnTo>
                  <a:lnTo>
                    <a:pt x="8" y="739"/>
                  </a:lnTo>
                  <a:lnTo>
                    <a:pt x="5" y="749"/>
                  </a:lnTo>
                  <a:lnTo>
                    <a:pt x="6" y="733"/>
                  </a:lnTo>
                  <a:lnTo>
                    <a:pt x="5" y="72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5" name="Freeform 709">
              <a:extLst>
                <a:ext uri="{FF2B5EF4-FFF2-40B4-BE49-F238E27FC236}">
                  <a16:creationId xmlns:a16="http://schemas.microsoft.com/office/drawing/2014/main" id="{AE459C67-64CA-1A37-3AFF-6950F7B7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1187"/>
              <a:ext cx="475" cy="1018"/>
            </a:xfrm>
            <a:custGeom>
              <a:avLst/>
              <a:gdLst>
                <a:gd name="T0" fmla="*/ 3 w 475"/>
                <a:gd name="T1" fmla="*/ 788 h 1018"/>
                <a:gd name="T2" fmla="*/ 11 w 475"/>
                <a:gd name="T3" fmla="*/ 792 h 1018"/>
                <a:gd name="T4" fmla="*/ 13 w 475"/>
                <a:gd name="T5" fmla="*/ 828 h 1018"/>
                <a:gd name="T6" fmla="*/ 21 w 475"/>
                <a:gd name="T7" fmla="*/ 862 h 1018"/>
                <a:gd name="T8" fmla="*/ 49 w 475"/>
                <a:gd name="T9" fmla="*/ 933 h 1018"/>
                <a:gd name="T10" fmla="*/ 30 w 475"/>
                <a:gd name="T11" fmla="*/ 946 h 1018"/>
                <a:gd name="T12" fmla="*/ 38 w 475"/>
                <a:gd name="T13" fmla="*/ 1013 h 1018"/>
                <a:gd name="T14" fmla="*/ 95 w 475"/>
                <a:gd name="T15" fmla="*/ 1015 h 1018"/>
                <a:gd name="T16" fmla="*/ 129 w 475"/>
                <a:gd name="T17" fmla="*/ 961 h 1018"/>
                <a:gd name="T18" fmla="*/ 193 w 475"/>
                <a:gd name="T19" fmla="*/ 922 h 1018"/>
                <a:gd name="T20" fmla="*/ 207 w 475"/>
                <a:gd name="T21" fmla="*/ 844 h 1018"/>
                <a:gd name="T22" fmla="*/ 210 w 475"/>
                <a:gd name="T23" fmla="*/ 830 h 1018"/>
                <a:gd name="T24" fmla="*/ 202 w 475"/>
                <a:gd name="T25" fmla="*/ 793 h 1018"/>
                <a:gd name="T26" fmla="*/ 193 w 475"/>
                <a:gd name="T27" fmla="*/ 780 h 1018"/>
                <a:gd name="T28" fmla="*/ 236 w 475"/>
                <a:gd name="T29" fmla="*/ 773 h 1018"/>
                <a:gd name="T30" fmla="*/ 267 w 475"/>
                <a:gd name="T31" fmla="*/ 752 h 1018"/>
                <a:gd name="T32" fmla="*/ 288 w 475"/>
                <a:gd name="T33" fmla="*/ 731 h 1018"/>
                <a:gd name="T34" fmla="*/ 232 w 475"/>
                <a:gd name="T35" fmla="*/ 726 h 1018"/>
                <a:gd name="T36" fmla="*/ 215 w 475"/>
                <a:gd name="T37" fmla="*/ 712 h 1018"/>
                <a:gd name="T38" fmla="*/ 240 w 475"/>
                <a:gd name="T39" fmla="*/ 714 h 1018"/>
                <a:gd name="T40" fmla="*/ 264 w 475"/>
                <a:gd name="T41" fmla="*/ 728 h 1018"/>
                <a:gd name="T42" fmla="*/ 282 w 475"/>
                <a:gd name="T43" fmla="*/ 663 h 1018"/>
                <a:gd name="T44" fmla="*/ 258 w 475"/>
                <a:gd name="T45" fmla="*/ 640 h 1018"/>
                <a:gd name="T46" fmla="*/ 223 w 475"/>
                <a:gd name="T47" fmla="*/ 667 h 1018"/>
                <a:gd name="T48" fmla="*/ 223 w 475"/>
                <a:gd name="T49" fmla="*/ 656 h 1018"/>
                <a:gd name="T50" fmla="*/ 242 w 475"/>
                <a:gd name="T51" fmla="*/ 621 h 1018"/>
                <a:gd name="T52" fmla="*/ 252 w 475"/>
                <a:gd name="T53" fmla="*/ 556 h 1018"/>
                <a:gd name="T54" fmla="*/ 252 w 475"/>
                <a:gd name="T55" fmla="*/ 490 h 1018"/>
                <a:gd name="T56" fmla="*/ 269 w 475"/>
                <a:gd name="T57" fmla="*/ 484 h 1018"/>
                <a:gd name="T58" fmla="*/ 279 w 475"/>
                <a:gd name="T59" fmla="*/ 471 h 1018"/>
                <a:gd name="T60" fmla="*/ 287 w 475"/>
                <a:gd name="T61" fmla="*/ 457 h 1018"/>
                <a:gd name="T62" fmla="*/ 303 w 475"/>
                <a:gd name="T63" fmla="*/ 433 h 1018"/>
                <a:gd name="T64" fmla="*/ 336 w 475"/>
                <a:gd name="T65" fmla="*/ 419 h 1018"/>
                <a:gd name="T66" fmla="*/ 363 w 475"/>
                <a:gd name="T67" fmla="*/ 398 h 1018"/>
                <a:gd name="T68" fmla="*/ 400 w 475"/>
                <a:gd name="T69" fmla="*/ 347 h 1018"/>
                <a:gd name="T70" fmla="*/ 387 w 475"/>
                <a:gd name="T71" fmla="*/ 323 h 1018"/>
                <a:gd name="T72" fmla="*/ 398 w 475"/>
                <a:gd name="T73" fmla="*/ 291 h 1018"/>
                <a:gd name="T74" fmla="*/ 406 w 475"/>
                <a:gd name="T75" fmla="*/ 272 h 1018"/>
                <a:gd name="T76" fmla="*/ 406 w 475"/>
                <a:gd name="T77" fmla="*/ 253 h 1018"/>
                <a:gd name="T78" fmla="*/ 419 w 475"/>
                <a:gd name="T79" fmla="*/ 251 h 1018"/>
                <a:gd name="T80" fmla="*/ 427 w 475"/>
                <a:gd name="T81" fmla="*/ 243 h 1018"/>
                <a:gd name="T82" fmla="*/ 444 w 475"/>
                <a:gd name="T83" fmla="*/ 247 h 1018"/>
                <a:gd name="T84" fmla="*/ 475 w 475"/>
                <a:gd name="T85" fmla="*/ 239 h 1018"/>
                <a:gd name="T86" fmla="*/ 452 w 475"/>
                <a:gd name="T87" fmla="*/ 140 h 1018"/>
                <a:gd name="T88" fmla="*/ 432 w 475"/>
                <a:gd name="T89" fmla="*/ 52 h 1018"/>
                <a:gd name="T90" fmla="*/ 350 w 475"/>
                <a:gd name="T91" fmla="*/ 1 h 1018"/>
                <a:gd name="T92" fmla="*/ 349 w 475"/>
                <a:gd name="T93" fmla="*/ 28 h 1018"/>
                <a:gd name="T94" fmla="*/ 306 w 475"/>
                <a:gd name="T95" fmla="*/ 39 h 1018"/>
                <a:gd name="T96" fmla="*/ 287 w 475"/>
                <a:gd name="T97" fmla="*/ 82 h 1018"/>
                <a:gd name="T98" fmla="*/ 248 w 475"/>
                <a:gd name="T99" fmla="*/ 103 h 1018"/>
                <a:gd name="T100" fmla="*/ 201 w 475"/>
                <a:gd name="T101" fmla="*/ 210 h 1018"/>
                <a:gd name="T102" fmla="*/ 143 w 475"/>
                <a:gd name="T103" fmla="*/ 328 h 1018"/>
                <a:gd name="T104" fmla="*/ 102 w 475"/>
                <a:gd name="T105" fmla="*/ 374 h 1018"/>
                <a:gd name="T106" fmla="*/ 78 w 475"/>
                <a:gd name="T107" fmla="*/ 441 h 1018"/>
                <a:gd name="T108" fmla="*/ 83 w 475"/>
                <a:gd name="T109" fmla="*/ 554 h 1018"/>
                <a:gd name="T110" fmla="*/ 64 w 475"/>
                <a:gd name="T111" fmla="*/ 602 h 1018"/>
                <a:gd name="T112" fmla="*/ 35 w 475"/>
                <a:gd name="T113" fmla="*/ 674 h 1018"/>
                <a:gd name="T114" fmla="*/ 8 w 475"/>
                <a:gd name="T115" fmla="*/ 739 h 101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5"/>
                <a:gd name="T175" fmla="*/ 0 h 1018"/>
                <a:gd name="T176" fmla="*/ 475 w 475"/>
                <a:gd name="T177" fmla="*/ 1018 h 101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5" h="1018">
                  <a:moveTo>
                    <a:pt x="5" y="729"/>
                  </a:moveTo>
                  <a:lnTo>
                    <a:pt x="0" y="737"/>
                  </a:lnTo>
                  <a:lnTo>
                    <a:pt x="0" y="779"/>
                  </a:lnTo>
                  <a:lnTo>
                    <a:pt x="3" y="780"/>
                  </a:lnTo>
                  <a:lnTo>
                    <a:pt x="3" y="784"/>
                  </a:lnTo>
                  <a:lnTo>
                    <a:pt x="3" y="788"/>
                  </a:lnTo>
                  <a:lnTo>
                    <a:pt x="1" y="792"/>
                  </a:lnTo>
                  <a:lnTo>
                    <a:pt x="6" y="787"/>
                  </a:lnTo>
                  <a:lnTo>
                    <a:pt x="9" y="782"/>
                  </a:lnTo>
                  <a:lnTo>
                    <a:pt x="11" y="785"/>
                  </a:lnTo>
                  <a:lnTo>
                    <a:pt x="9" y="792"/>
                  </a:lnTo>
                  <a:lnTo>
                    <a:pt x="11" y="792"/>
                  </a:lnTo>
                  <a:lnTo>
                    <a:pt x="13" y="793"/>
                  </a:lnTo>
                  <a:lnTo>
                    <a:pt x="9" y="796"/>
                  </a:lnTo>
                  <a:lnTo>
                    <a:pt x="3" y="803"/>
                  </a:lnTo>
                  <a:lnTo>
                    <a:pt x="14" y="809"/>
                  </a:lnTo>
                  <a:lnTo>
                    <a:pt x="16" y="816"/>
                  </a:lnTo>
                  <a:lnTo>
                    <a:pt x="13" y="828"/>
                  </a:lnTo>
                  <a:lnTo>
                    <a:pt x="21" y="827"/>
                  </a:lnTo>
                  <a:lnTo>
                    <a:pt x="21" y="836"/>
                  </a:lnTo>
                  <a:lnTo>
                    <a:pt x="16" y="841"/>
                  </a:lnTo>
                  <a:lnTo>
                    <a:pt x="16" y="852"/>
                  </a:lnTo>
                  <a:lnTo>
                    <a:pt x="14" y="862"/>
                  </a:lnTo>
                  <a:lnTo>
                    <a:pt x="21" y="862"/>
                  </a:lnTo>
                  <a:lnTo>
                    <a:pt x="27" y="895"/>
                  </a:lnTo>
                  <a:lnTo>
                    <a:pt x="33" y="903"/>
                  </a:lnTo>
                  <a:lnTo>
                    <a:pt x="36" y="913"/>
                  </a:lnTo>
                  <a:lnTo>
                    <a:pt x="44" y="919"/>
                  </a:lnTo>
                  <a:lnTo>
                    <a:pt x="49" y="929"/>
                  </a:lnTo>
                  <a:lnTo>
                    <a:pt x="49" y="933"/>
                  </a:lnTo>
                  <a:lnTo>
                    <a:pt x="44" y="937"/>
                  </a:lnTo>
                  <a:lnTo>
                    <a:pt x="38" y="935"/>
                  </a:lnTo>
                  <a:lnTo>
                    <a:pt x="36" y="937"/>
                  </a:lnTo>
                  <a:lnTo>
                    <a:pt x="41" y="951"/>
                  </a:lnTo>
                  <a:lnTo>
                    <a:pt x="35" y="949"/>
                  </a:lnTo>
                  <a:lnTo>
                    <a:pt x="30" y="946"/>
                  </a:lnTo>
                  <a:lnTo>
                    <a:pt x="30" y="951"/>
                  </a:lnTo>
                  <a:lnTo>
                    <a:pt x="46" y="996"/>
                  </a:lnTo>
                  <a:lnTo>
                    <a:pt x="43" y="1000"/>
                  </a:lnTo>
                  <a:lnTo>
                    <a:pt x="41" y="1008"/>
                  </a:lnTo>
                  <a:lnTo>
                    <a:pt x="40" y="1008"/>
                  </a:lnTo>
                  <a:lnTo>
                    <a:pt x="38" y="1013"/>
                  </a:lnTo>
                  <a:lnTo>
                    <a:pt x="48" y="1013"/>
                  </a:lnTo>
                  <a:lnTo>
                    <a:pt x="56" y="1016"/>
                  </a:lnTo>
                  <a:lnTo>
                    <a:pt x="72" y="1013"/>
                  </a:lnTo>
                  <a:lnTo>
                    <a:pt x="84" y="1013"/>
                  </a:lnTo>
                  <a:lnTo>
                    <a:pt x="92" y="1018"/>
                  </a:lnTo>
                  <a:lnTo>
                    <a:pt x="95" y="1015"/>
                  </a:lnTo>
                  <a:lnTo>
                    <a:pt x="100" y="1005"/>
                  </a:lnTo>
                  <a:lnTo>
                    <a:pt x="99" y="988"/>
                  </a:lnTo>
                  <a:lnTo>
                    <a:pt x="110" y="969"/>
                  </a:lnTo>
                  <a:lnTo>
                    <a:pt x="116" y="972"/>
                  </a:lnTo>
                  <a:lnTo>
                    <a:pt x="121" y="965"/>
                  </a:lnTo>
                  <a:lnTo>
                    <a:pt x="129" y="961"/>
                  </a:lnTo>
                  <a:lnTo>
                    <a:pt x="140" y="962"/>
                  </a:lnTo>
                  <a:lnTo>
                    <a:pt x="146" y="965"/>
                  </a:lnTo>
                  <a:lnTo>
                    <a:pt x="154" y="964"/>
                  </a:lnTo>
                  <a:lnTo>
                    <a:pt x="164" y="967"/>
                  </a:lnTo>
                  <a:lnTo>
                    <a:pt x="172" y="967"/>
                  </a:lnTo>
                  <a:lnTo>
                    <a:pt x="193" y="922"/>
                  </a:lnTo>
                  <a:lnTo>
                    <a:pt x="197" y="887"/>
                  </a:lnTo>
                  <a:lnTo>
                    <a:pt x="205" y="871"/>
                  </a:lnTo>
                  <a:lnTo>
                    <a:pt x="205" y="863"/>
                  </a:lnTo>
                  <a:lnTo>
                    <a:pt x="202" y="859"/>
                  </a:lnTo>
                  <a:lnTo>
                    <a:pt x="207" y="851"/>
                  </a:lnTo>
                  <a:lnTo>
                    <a:pt x="207" y="844"/>
                  </a:lnTo>
                  <a:lnTo>
                    <a:pt x="204" y="839"/>
                  </a:lnTo>
                  <a:lnTo>
                    <a:pt x="202" y="835"/>
                  </a:lnTo>
                  <a:lnTo>
                    <a:pt x="204" y="831"/>
                  </a:lnTo>
                  <a:lnTo>
                    <a:pt x="209" y="835"/>
                  </a:lnTo>
                  <a:lnTo>
                    <a:pt x="212" y="835"/>
                  </a:lnTo>
                  <a:lnTo>
                    <a:pt x="210" y="830"/>
                  </a:lnTo>
                  <a:lnTo>
                    <a:pt x="210" y="827"/>
                  </a:lnTo>
                  <a:lnTo>
                    <a:pt x="212" y="822"/>
                  </a:lnTo>
                  <a:lnTo>
                    <a:pt x="212" y="819"/>
                  </a:lnTo>
                  <a:lnTo>
                    <a:pt x="215" y="806"/>
                  </a:lnTo>
                  <a:lnTo>
                    <a:pt x="213" y="803"/>
                  </a:lnTo>
                  <a:lnTo>
                    <a:pt x="202" y="793"/>
                  </a:lnTo>
                  <a:lnTo>
                    <a:pt x="204" y="793"/>
                  </a:lnTo>
                  <a:lnTo>
                    <a:pt x="210" y="795"/>
                  </a:lnTo>
                  <a:lnTo>
                    <a:pt x="217" y="795"/>
                  </a:lnTo>
                  <a:lnTo>
                    <a:pt x="218" y="792"/>
                  </a:lnTo>
                  <a:lnTo>
                    <a:pt x="212" y="785"/>
                  </a:lnTo>
                  <a:lnTo>
                    <a:pt x="193" y="780"/>
                  </a:lnTo>
                  <a:lnTo>
                    <a:pt x="194" y="779"/>
                  </a:lnTo>
                  <a:lnTo>
                    <a:pt x="210" y="777"/>
                  </a:lnTo>
                  <a:lnTo>
                    <a:pt x="218" y="782"/>
                  </a:lnTo>
                  <a:lnTo>
                    <a:pt x="224" y="779"/>
                  </a:lnTo>
                  <a:lnTo>
                    <a:pt x="226" y="773"/>
                  </a:lnTo>
                  <a:lnTo>
                    <a:pt x="236" y="773"/>
                  </a:lnTo>
                  <a:lnTo>
                    <a:pt x="248" y="760"/>
                  </a:lnTo>
                  <a:lnTo>
                    <a:pt x="248" y="752"/>
                  </a:lnTo>
                  <a:lnTo>
                    <a:pt x="253" y="753"/>
                  </a:lnTo>
                  <a:lnTo>
                    <a:pt x="253" y="761"/>
                  </a:lnTo>
                  <a:lnTo>
                    <a:pt x="263" y="761"/>
                  </a:lnTo>
                  <a:lnTo>
                    <a:pt x="267" y="752"/>
                  </a:lnTo>
                  <a:lnTo>
                    <a:pt x="279" y="744"/>
                  </a:lnTo>
                  <a:lnTo>
                    <a:pt x="275" y="736"/>
                  </a:lnTo>
                  <a:lnTo>
                    <a:pt x="279" y="739"/>
                  </a:lnTo>
                  <a:lnTo>
                    <a:pt x="283" y="739"/>
                  </a:lnTo>
                  <a:lnTo>
                    <a:pt x="283" y="734"/>
                  </a:lnTo>
                  <a:lnTo>
                    <a:pt x="288" y="731"/>
                  </a:lnTo>
                  <a:lnTo>
                    <a:pt x="288" y="728"/>
                  </a:lnTo>
                  <a:lnTo>
                    <a:pt x="250" y="734"/>
                  </a:lnTo>
                  <a:lnTo>
                    <a:pt x="242" y="733"/>
                  </a:lnTo>
                  <a:lnTo>
                    <a:pt x="239" y="736"/>
                  </a:lnTo>
                  <a:lnTo>
                    <a:pt x="237" y="731"/>
                  </a:lnTo>
                  <a:lnTo>
                    <a:pt x="232" y="726"/>
                  </a:lnTo>
                  <a:lnTo>
                    <a:pt x="217" y="718"/>
                  </a:lnTo>
                  <a:lnTo>
                    <a:pt x="207" y="720"/>
                  </a:lnTo>
                  <a:lnTo>
                    <a:pt x="202" y="717"/>
                  </a:lnTo>
                  <a:lnTo>
                    <a:pt x="207" y="715"/>
                  </a:lnTo>
                  <a:lnTo>
                    <a:pt x="210" y="710"/>
                  </a:lnTo>
                  <a:lnTo>
                    <a:pt x="215" y="712"/>
                  </a:lnTo>
                  <a:lnTo>
                    <a:pt x="220" y="710"/>
                  </a:lnTo>
                  <a:lnTo>
                    <a:pt x="229" y="712"/>
                  </a:lnTo>
                  <a:lnTo>
                    <a:pt x="236" y="718"/>
                  </a:lnTo>
                  <a:lnTo>
                    <a:pt x="240" y="717"/>
                  </a:lnTo>
                  <a:lnTo>
                    <a:pt x="240" y="714"/>
                  </a:lnTo>
                  <a:lnTo>
                    <a:pt x="245" y="718"/>
                  </a:lnTo>
                  <a:lnTo>
                    <a:pt x="252" y="720"/>
                  </a:lnTo>
                  <a:lnTo>
                    <a:pt x="253" y="715"/>
                  </a:lnTo>
                  <a:lnTo>
                    <a:pt x="255" y="718"/>
                  </a:lnTo>
                  <a:lnTo>
                    <a:pt x="258" y="726"/>
                  </a:lnTo>
                  <a:lnTo>
                    <a:pt x="264" y="728"/>
                  </a:lnTo>
                  <a:lnTo>
                    <a:pt x="287" y="717"/>
                  </a:lnTo>
                  <a:lnTo>
                    <a:pt x="298" y="701"/>
                  </a:lnTo>
                  <a:lnTo>
                    <a:pt x="301" y="690"/>
                  </a:lnTo>
                  <a:lnTo>
                    <a:pt x="296" y="678"/>
                  </a:lnTo>
                  <a:lnTo>
                    <a:pt x="288" y="672"/>
                  </a:lnTo>
                  <a:lnTo>
                    <a:pt x="282" y="663"/>
                  </a:lnTo>
                  <a:lnTo>
                    <a:pt x="287" y="663"/>
                  </a:lnTo>
                  <a:lnTo>
                    <a:pt x="287" y="659"/>
                  </a:lnTo>
                  <a:lnTo>
                    <a:pt x="272" y="651"/>
                  </a:lnTo>
                  <a:lnTo>
                    <a:pt x="272" y="645"/>
                  </a:lnTo>
                  <a:lnTo>
                    <a:pt x="269" y="639"/>
                  </a:lnTo>
                  <a:lnTo>
                    <a:pt x="258" y="640"/>
                  </a:lnTo>
                  <a:lnTo>
                    <a:pt x="253" y="632"/>
                  </a:lnTo>
                  <a:lnTo>
                    <a:pt x="250" y="632"/>
                  </a:lnTo>
                  <a:lnTo>
                    <a:pt x="250" y="635"/>
                  </a:lnTo>
                  <a:lnTo>
                    <a:pt x="245" y="648"/>
                  </a:lnTo>
                  <a:lnTo>
                    <a:pt x="240" y="655"/>
                  </a:lnTo>
                  <a:lnTo>
                    <a:pt x="223" y="667"/>
                  </a:lnTo>
                  <a:lnTo>
                    <a:pt x="217" y="667"/>
                  </a:lnTo>
                  <a:lnTo>
                    <a:pt x="207" y="669"/>
                  </a:lnTo>
                  <a:lnTo>
                    <a:pt x="202" y="667"/>
                  </a:lnTo>
                  <a:lnTo>
                    <a:pt x="209" y="663"/>
                  </a:lnTo>
                  <a:lnTo>
                    <a:pt x="217" y="663"/>
                  </a:lnTo>
                  <a:lnTo>
                    <a:pt x="223" y="656"/>
                  </a:lnTo>
                  <a:lnTo>
                    <a:pt x="231" y="653"/>
                  </a:lnTo>
                  <a:lnTo>
                    <a:pt x="242" y="643"/>
                  </a:lnTo>
                  <a:lnTo>
                    <a:pt x="245" y="637"/>
                  </a:lnTo>
                  <a:lnTo>
                    <a:pt x="245" y="627"/>
                  </a:lnTo>
                  <a:lnTo>
                    <a:pt x="239" y="626"/>
                  </a:lnTo>
                  <a:lnTo>
                    <a:pt x="242" y="621"/>
                  </a:lnTo>
                  <a:lnTo>
                    <a:pt x="242" y="615"/>
                  </a:lnTo>
                  <a:lnTo>
                    <a:pt x="240" y="608"/>
                  </a:lnTo>
                  <a:lnTo>
                    <a:pt x="239" y="564"/>
                  </a:lnTo>
                  <a:lnTo>
                    <a:pt x="242" y="554"/>
                  </a:lnTo>
                  <a:lnTo>
                    <a:pt x="242" y="549"/>
                  </a:lnTo>
                  <a:lnTo>
                    <a:pt x="252" y="556"/>
                  </a:lnTo>
                  <a:lnTo>
                    <a:pt x="252" y="549"/>
                  </a:lnTo>
                  <a:lnTo>
                    <a:pt x="250" y="537"/>
                  </a:lnTo>
                  <a:lnTo>
                    <a:pt x="256" y="511"/>
                  </a:lnTo>
                  <a:lnTo>
                    <a:pt x="252" y="505"/>
                  </a:lnTo>
                  <a:lnTo>
                    <a:pt x="250" y="500"/>
                  </a:lnTo>
                  <a:lnTo>
                    <a:pt x="252" y="490"/>
                  </a:lnTo>
                  <a:lnTo>
                    <a:pt x="261" y="497"/>
                  </a:lnTo>
                  <a:lnTo>
                    <a:pt x="263" y="495"/>
                  </a:lnTo>
                  <a:lnTo>
                    <a:pt x="264" y="494"/>
                  </a:lnTo>
                  <a:lnTo>
                    <a:pt x="269" y="487"/>
                  </a:lnTo>
                  <a:lnTo>
                    <a:pt x="269" y="486"/>
                  </a:lnTo>
                  <a:lnTo>
                    <a:pt x="269" y="484"/>
                  </a:lnTo>
                  <a:lnTo>
                    <a:pt x="271" y="473"/>
                  </a:lnTo>
                  <a:lnTo>
                    <a:pt x="267" y="467"/>
                  </a:lnTo>
                  <a:lnTo>
                    <a:pt x="269" y="462"/>
                  </a:lnTo>
                  <a:lnTo>
                    <a:pt x="271" y="467"/>
                  </a:lnTo>
                  <a:lnTo>
                    <a:pt x="275" y="471"/>
                  </a:lnTo>
                  <a:lnTo>
                    <a:pt x="279" y="471"/>
                  </a:lnTo>
                  <a:lnTo>
                    <a:pt x="282" y="465"/>
                  </a:lnTo>
                  <a:lnTo>
                    <a:pt x="285" y="468"/>
                  </a:lnTo>
                  <a:lnTo>
                    <a:pt x="287" y="463"/>
                  </a:lnTo>
                  <a:lnTo>
                    <a:pt x="290" y="460"/>
                  </a:lnTo>
                  <a:lnTo>
                    <a:pt x="282" y="455"/>
                  </a:lnTo>
                  <a:lnTo>
                    <a:pt x="287" y="457"/>
                  </a:lnTo>
                  <a:lnTo>
                    <a:pt x="293" y="452"/>
                  </a:lnTo>
                  <a:lnTo>
                    <a:pt x="293" y="451"/>
                  </a:lnTo>
                  <a:lnTo>
                    <a:pt x="298" y="447"/>
                  </a:lnTo>
                  <a:lnTo>
                    <a:pt x="298" y="441"/>
                  </a:lnTo>
                  <a:lnTo>
                    <a:pt x="301" y="441"/>
                  </a:lnTo>
                  <a:lnTo>
                    <a:pt x="303" y="433"/>
                  </a:lnTo>
                  <a:lnTo>
                    <a:pt x="306" y="431"/>
                  </a:lnTo>
                  <a:lnTo>
                    <a:pt x="312" y="433"/>
                  </a:lnTo>
                  <a:lnTo>
                    <a:pt x="320" y="428"/>
                  </a:lnTo>
                  <a:lnTo>
                    <a:pt x="322" y="422"/>
                  </a:lnTo>
                  <a:lnTo>
                    <a:pt x="331" y="414"/>
                  </a:lnTo>
                  <a:lnTo>
                    <a:pt x="336" y="419"/>
                  </a:lnTo>
                  <a:lnTo>
                    <a:pt x="342" y="414"/>
                  </a:lnTo>
                  <a:lnTo>
                    <a:pt x="344" y="408"/>
                  </a:lnTo>
                  <a:lnTo>
                    <a:pt x="349" y="404"/>
                  </a:lnTo>
                  <a:lnTo>
                    <a:pt x="354" y="406"/>
                  </a:lnTo>
                  <a:lnTo>
                    <a:pt x="355" y="403"/>
                  </a:lnTo>
                  <a:lnTo>
                    <a:pt x="363" y="398"/>
                  </a:lnTo>
                  <a:lnTo>
                    <a:pt x="366" y="393"/>
                  </a:lnTo>
                  <a:lnTo>
                    <a:pt x="371" y="392"/>
                  </a:lnTo>
                  <a:lnTo>
                    <a:pt x="393" y="349"/>
                  </a:lnTo>
                  <a:lnTo>
                    <a:pt x="393" y="352"/>
                  </a:lnTo>
                  <a:lnTo>
                    <a:pt x="393" y="358"/>
                  </a:lnTo>
                  <a:lnTo>
                    <a:pt x="400" y="347"/>
                  </a:lnTo>
                  <a:lnTo>
                    <a:pt x="397" y="344"/>
                  </a:lnTo>
                  <a:lnTo>
                    <a:pt x="397" y="341"/>
                  </a:lnTo>
                  <a:lnTo>
                    <a:pt x="387" y="333"/>
                  </a:lnTo>
                  <a:lnTo>
                    <a:pt x="385" y="329"/>
                  </a:lnTo>
                  <a:lnTo>
                    <a:pt x="387" y="328"/>
                  </a:lnTo>
                  <a:lnTo>
                    <a:pt x="387" y="323"/>
                  </a:lnTo>
                  <a:lnTo>
                    <a:pt x="384" y="320"/>
                  </a:lnTo>
                  <a:lnTo>
                    <a:pt x="384" y="318"/>
                  </a:lnTo>
                  <a:lnTo>
                    <a:pt x="387" y="315"/>
                  </a:lnTo>
                  <a:lnTo>
                    <a:pt x="387" y="312"/>
                  </a:lnTo>
                  <a:lnTo>
                    <a:pt x="392" y="309"/>
                  </a:lnTo>
                  <a:lnTo>
                    <a:pt x="398" y="291"/>
                  </a:lnTo>
                  <a:lnTo>
                    <a:pt x="392" y="282"/>
                  </a:lnTo>
                  <a:lnTo>
                    <a:pt x="393" y="280"/>
                  </a:lnTo>
                  <a:lnTo>
                    <a:pt x="400" y="275"/>
                  </a:lnTo>
                  <a:lnTo>
                    <a:pt x="400" y="271"/>
                  </a:lnTo>
                  <a:lnTo>
                    <a:pt x="401" y="271"/>
                  </a:lnTo>
                  <a:lnTo>
                    <a:pt x="406" y="272"/>
                  </a:lnTo>
                  <a:lnTo>
                    <a:pt x="408" y="272"/>
                  </a:lnTo>
                  <a:lnTo>
                    <a:pt x="409" y="267"/>
                  </a:lnTo>
                  <a:lnTo>
                    <a:pt x="408" y="266"/>
                  </a:lnTo>
                  <a:lnTo>
                    <a:pt x="412" y="264"/>
                  </a:lnTo>
                  <a:lnTo>
                    <a:pt x="414" y="261"/>
                  </a:lnTo>
                  <a:lnTo>
                    <a:pt x="406" y="253"/>
                  </a:lnTo>
                  <a:lnTo>
                    <a:pt x="406" y="250"/>
                  </a:lnTo>
                  <a:lnTo>
                    <a:pt x="414" y="255"/>
                  </a:lnTo>
                  <a:lnTo>
                    <a:pt x="416" y="259"/>
                  </a:lnTo>
                  <a:lnTo>
                    <a:pt x="419" y="259"/>
                  </a:lnTo>
                  <a:lnTo>
                    <a:pt x="417" y="250"/>
                  </a:lnTo>
                  <a:lnTo>
                    <a:pt x="419" y="251"/>
                  </a:lnTo>
                  <a:lnTo>
                    <a:pt x="420" y="250"/>
                  </a:lnTo>
                  <a:lnTo>
                    <a:pt x="420" y="239"/>
                  </a:lnTo>
                  <a:lnTo>
                    <a:pt x="422" y="237"/>
                  </a:lnTo>
                  <a:lnTo>
                    <a:pt x="425" y="237"/>
                  </a:lnTo>
                  <a:lnTo>
                    <a:pt x="425" y="240"/>
                  </a:lnTo>
                  <a:lnTo>
                    <a:pt x="427" y="243"/>
                  </a:lnTo>
                  <a:lnTo>
                    <a:pt x="430" y="245"/>
                  </a:lnTo>
                  <a:lnTo>
                    <a:pt x="432" y="237"/>
                  </a:lnTo>
                  <a:lnTo>
                    <a:pt x="436" y="239"/>
                  </a:lnTo>
                  <a:lnTo>
                    <a:pt x="440" y="245"/>
                  </a:lnTo>
                  <a:lnTo>
                    <a:pt x="441" y="245"/>
                  </a:lnTo>
                  <a:lnTo>
                    <a:pt x="444" y="247"/>
                  </a:lnTo>
                  <a:lnTo>
                    <a:pt x="448" y="240"/>
                  </a:lnTo>
                  <a:lnTo>
                    <a:pt x="462" y="239"/>
                  </a:lnTo>
                  <a:lnTo>
                    <a:pt x="467" y="242"/>
                  </a:lnTo>
                  <a:lnTo>
                    <a:pt x="471" y="245"/>
                  </a:lnTo>
                  <a:lnTo>
                    <a:pt x="473" y="240"/>
                  </a:lnTo>
                  <a:lnTo>
                    <a:pt x="475" y="239"/>
                  </a:lnTo>
                  <a:lnTo>
                    <a:pt x="462" y="202"/>
                  </a:lnTo>
                  <a:lnTo>
                    <a:pt x="463" y="192"/>
                  </a:lnTo>
                  <a:lnTo>
                    <a:pt x="467" y="184"/>
                  </a:lnTo>
                  <a:lnTo>
                    <a:pt x="467" y="173"/>
                  </a:lnTo>
                  <a:lnTo>
                    <a:pt x="454" y="149"/>
                  </a:lnTo>
                  <a:lnTo>
                    <a:pt x="452" y="140"/>
                  </a:lnTo>
                  <a:lnTo>
                    <a:pt x="455" y="129"/>
                  </a:lnTo>
                  <a:lnTo>
                    <a:pt x="454" y="121"/>
                  </a:lnTo>
                  <a:lnTo>
                    <a:pt x="451" y="118"/>
                  </a:lnTo>
                  <a:lnTo>
                    <a:pt x="449" y="100"/>
                  </a:lnTo>
                  <a:lnTo>
                    <a:pt x="451" y="84"/>
                  </a:lnTo>
                  <a:lnTo>
                    <a:pt x="432" y="52"/>
                  </a:lnTo>
                  <a:lnTo>
                    <a:pt x="422" y="44"/>
                  </a:lnTo>
                  <a:lnTo>
                    <a:pt x="403" y="39"/>
                  </a:lnTo>
                  <a:lnTo>
                    <a:pt x="366" y="3"/>
                  </a:lnTo>
                  <a:lnTo>
                    <a:pt x="365" y="0"/>
                  </a:lnTo>
                  <a:lnTo>
                    <a:pt x="352" y="0"/>
                  </a:lnTo>
                  <a:lnTo>
                    <a:pt x="350" y="1"/>
                  </a:lnTo>
                  <a:lnTo>
                    <a:pt x="350" y="6"/>
                  </a:lnTo>
                  <a:lnTo>
                    <a:pt x="352" y="9"/>
                  </a:lnTo>
                  <a:lnTo>
                    <a:pt x="354" y="14"/>
                  </a:lnTo>
                  <a:lnTo>
                    <a:pt x="352" y="19"/>
                  </a:lnTo>
                  <a:lnTo>
                    <a:pt x="350" y="20"/>
                  </a:lnTo>
                  <a:lnTo>
                    <a:pt x="349" y="28"/>
                  </a:lnTo>
                  <a:lnTo>
                    <a:pt x="346" y="35"/>
                  </a:lnTo>
                  <a:lnTo>
                    <a:pt x="346" y="39"/>
                  </a:lnTo>
                  <a:lnTo>
                    <a:pt x="350" y="44"/>
                  </a:lnTo>
                  <a:lnTo>
                    <a:pt x="347" y="47"/>
                  </a:lnTo>
                  <a:lnTo>
                    <a:pt x="342" y="49"/>
                  </a:lnTo>
                  <a:lnTo>
                    <a:pt x="306" y="39"/>
                  </a:lnTo>
                  <a:lnTo>
                    <a:pt x="301" y="39"/>
                  </a:lnTo>
                  <a:lnTo>
                    <a:pt x="298" y="43"/>
                  </a:lnTo>
                  <a:lnTo>
                    <a:pt x="295" y="47"/>
                  </a:lnTo>
                  <a:lnTo>
                    <a:pt x="296" y="59"/>
                  </a:lnTo>
                  <a:lnTo>
                    <a:pt x="291" y="75"/>
                  </a:lnTo>
                  <a:lnTo>
                    <a:pt x="287" y="82"/>
                  </a:lnTo>
                  <a:lnTo>
                    <a:pt x="283" y="82"/>
                  </a:lnTo>
                  <a:lnTo>
                    <a:pt x="279" y="75"/>
                  </a:lnTo>
                  <a:lnTo>
                    <a:pt x="272" y="71"/>
                  </a:lnTo>
                  <a:lnTo>
                    <a:pt x="266" y="73"/>
                  </a:lnTo>
                  <a:lnTo>
                    <a:pt x="252" y="87"/>
                  </a:lnTo>
                  <a:lnTo>
                    <a:pt x="248" y="103"/>
                  </a:lnTo>
                  <a:lnTo>
                    <a:pt x="236" y="118"/>
                  </a:lnTo>
                  <a:lnTo>
                    <a:pt x="234" y="124"/>
                  </a:lnTo>
                  <a:lnTo>
                    <a:pt x="240" y="137"/>
                  </a:lnTo>
                  <a:lnTo>
                    <a:pt x="240" y="143"/>
                  </a:lnTo>
                  <a:lnTo>
                    <a:pt x="210" y="184"/>
                  </a:lnTo>
                  <a:lnTo>
                    <a:pt x="201" y="210"/>
                  </a:lnTo>
                  <a:lnTo>
                    <a:pt x="189" y="218"/>
                  </a:lnTo>
                  <a:lnTo>
                    <a:pt x="183" y="216"/>
                  </a:lnTo>
                  <a:lnTo>
                    <a:pt x="180" y="220"/>
                  </a:lnTo>
                  <a:lnTo>
                    <a:pt x="169" y="285"/>
                  </a:lnTo>
                  <a:lnTo>
                    <a:pt x="143" y="322"/>
                  </a:lnTo>
                  <a:lnTo>
                    <a:pt x="143" y="328"/>
                  </a:lnTo>
                  <a:lnTo>
                    <a:pt x="154" y="345"/>
                  </a:lnTo>
                  <a:lnTo>
                    <a:pt x="151" y="365"/>
                  </a:lnTo>
                  <a:lnTo>
                    <a:pt x="145" y="371"/>
                  </a:lnTo>
                  <a:lnTo>
                    <a:pt x="126" y="366"/>
                  </a:lnTo>
                  <a:lnTo>
                    <a:pt x="113" y="368"/>
                  </a:lnTo>
                  <a:lnTo>
                    <a:pt x="102" y="374"/>
                  </a:lnTo>
                  <a:lnTo>
                    <a:pt x="84" y="392"/>
                  </a:lnTo>
                  <a:lnTo>
                    <a:pt x="75" y="412"/>
                  </a:lnTo>
                  <a:lnTo>
                    <a:pt x="76" y="424"/>
                  </a:lnTo>
                  <a:lnTo>
                    <a:pt x="79" y="431"/>
                  </a:lnTo>
                  <a:lnTo>
                    <a:pt x="81" y="435"/>
                  </a:lnTo>
                  <a:lnTo>
                    <a:pt x="78" y="441"/>
                  </a:lnTo>
                  <a:lnTo>
                    <a:pt x="67" y="479"/>
                  </a:lnTo>
                  <a:lnTo>
                    <a:pt x="70" y="482"/>
                  </a:lnTo>
                  <a:lnTo>
                    <a:pt x="72" y="492"/>
                  </a:lnTo>
                  <a:lnTo>
                    <a:pt x="67" y="532"/>
                  </a:lnTo>
                  <a:lnTo>
                    <a:pt x="72" y="543"/>
                  </a:lnTo>
                  <a:lnTo>
                    <a:pt x="83" y="554"/>
                  </a:lnTo>
                  <a:lnTo>
                    <a:pt x="84" y="569"/>
                  </a:lnTo>
                  <a:lnTo>
                    <a:pt x="78" y="580"/>
                  </a:lnTo>
                  <a:lnTo>
                    <a:pt x="70" y="586"/>
                  </a:lnTo>
                  <a:lnTo>
                    <a:pt x="60" y="589"/>
                  </a:lnTo>
                  <a:lnTo>
                    <a:pt x="59" y="594"/>
                  </a:lnTo>
                  <a:lnTo>
                    <a:pt x="64" y="602"/>
                  </a:lnTo>
                  <a:lnTo>
                    <a:pt x="67" y="626"/>
                  </a:lnTo>
                  <a:lnTo>
                    <a:pt x="60" y="645"/>
                  </a:lnTo>
                  <a:lnTo>
                    <a:pt x="62" y="651"/>
                  </a:lnTo>
                  <a:lnTo>
                    <a:pt x="60" y="661"/>
                  </a:lnTo>
                  <a:lnTo>
                    <a:pt x="54" y="669"/>
                  </a:lnTo>
                  <a:lnTo>
                    <a:pt x="35" y="674"/>
                  </a:lnTo>
                  <a:lnTo>
                    <a:pt x="35" y="683"/>
                  </a:lnTo>
                  <a:lnTo>
                    <a:pt x="24" y="696"/>
                  </a:lnTo>
                  <a:lnTo>
                    <a:pt x="25" y="717"/>
                  </a:lnTo>
                  <a:lnTo>
                    <a:pt x="16" y="742"/>
                  </a:lnTo>
                  <a:lnTo>
                    <a:pt x="9" y="745"/>
                  </a:lnTo>
                  <a:lnTo>
                    <a:pt x="8" y="739"/>
                  </a:lnTo>
                  <a:lnTo>
                    <a:pt x="5" y="749"/>
                  </a:lnTo>
                  <a:lnTo>
                    <a:pt x="6" y="733"/>
                  </a:lnTo>
                  <a:lnTo>
                    <a:pt x="5" y="729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6" name="Freeform 710">
              <a:extLst>
                <a:ext uri="{FF2B5EF4-FFF2-40B4-BE49-F238E27FC236}">
                  <a16:creationId xmlns:a16="http://schemas.microsoft.com/office/drawing/2014/main" id="{82350E0D-BAD1-D7A1-BC6B-CA3471A72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" y="2716"/>
              <a:ext cx="186" cy="220"/>
            </a:xfrm>
            <a:custGeom>
              <a:avLst/>
              <a:gdLst>
                <a:gd name="T0" fmla="*/ 102 w 186"/>
                <a:gd name="T1" fmla="*/ 220 h 220"/>
                <a:gd name="T2" fmla="*/ 94 w 186"/>
                <a:gd name="T3" fmla="*/ 184 h 220"/>
                <a:gd name="T4" fmla="*/ 94 w 186"/>
                <a:gd name="T5" fmla="*/ 166 h 220"/>
                <a:gd name="T6" fmla="*/ 84 w 186"/>
                <a:gd name="T7" fmla="*/ 122 h 220"/>
                <a:gd name="T8" fmla="*/ 44 w 186"/>
                <a:gd name="T9" fmla="*/ 67 h 220"/>
                <a:gd name="T10" fmla="*/ 41 w 186"/>
                <a:gd name="T11" fmla="*/ 51 h 220"/>
                <a:gd name="T12" fmla="*/ 6 w 186"/>
                <a:gd name="T13" fmla="*/ 21 h 220"/>
                <a:gd name="T14" fmla="*/ 0 w 186"/>
                <a:gd name="T15" fmla="*/ 21 h 220"/>
                <a:gd name="T16" fmla="*/ 4 w 186"/>
                <a:gd name="T17" fmla="*/ 12 h 220"/>
                <a:gd name="T18" fmla="*/ 9 w 186"/>
                <a:gd name="T19" fmla="*/ 7 h 220"/>
                <a:gd name="T20" fmla="*/ 17 w 186"/>
                <a:gd name="T21" fmla="*/ 8 h 220"/>
                <a:gd name="T22" fmla="*/ 39 w 186"/>
                <a:gd name="T23" fmla="*/ 0 h 220"/>
                <a:gd name="T24" fmla="*/ 60 w 186"/>
                <a:gd name="T25" fmla="*/ 5 h 220"/>
                <a:gd name="T26" fmla="*/ 79 w 186"/>
                <a:gd name="T27" fmla="*/ 18 h 220"/>
                <a:gd name="T28" fmla="*/ 87 w 186"/>
                <a:gd name="T29" fmla="*/ 20 h 220"/>
                <a:gd name="T30" fmla="*/ 102 w 186"/>
                <a:gd name="T31" fmla="*/ 16 h 220"/>
                <a:gd name="T32" fmla="*/ 108 w 186"/>
                <a:gd name="T33" fmla="*/ 16 h 220"/>
                <a:gd name="T34" fmla="*/ 121 w 186"/>
                <a:gd name="T35" fmla="*/ 26 h 220"/>
                <a:gd name="T36" fmla="*/ 127 w 186"/>
                <a:gd name="T37" fmla="*/ 23 h 220"/>
                <a:gd name="T38" fmla="*/ 132 w 186"/>
                <a:gd name="T39" fmla="*/ 29 h 220"/>
                <a:gd name="T40" fmla="*/ 132 w 186"/>
                <a:gd name="T41" fmla="*/ 59 h 220"/>
                <a:gd name="T42" fmla="*/ 138 w 186"/>
                <a:gd name="T43" fmla="*/ 64 h 220"/>
                <a:gd name="T44" fmla="*/ 143 w 186"/>
                <a:gd name="T45" fmla="*/ 71 h 220"/>
                <a:gd name="T46" fmla="*/ 151 w 186"/>
                <a:gd name="T47" fmla="*/ 71 h 220"/>
                <a:gd name="T48" fmla="*/ 154 w 186"/>
                <a:gd name="T49" fmla="*/ 77 h 220"/>
                <a:gd name="T50" fmla="*/ 152 w 186"/>
                <a:gd name="T51" fmla="*/ 85 h 220"/>
                <a:gd name="T52" fmla="*/ 160 w 186"/>
                <a:gd name="T53" fmla="*/ 98 h 220"/>
                <a:gd name="T54" fmla="*/ 176 w 186"/>
                <a:gd name="T55" fmla="*/ 102 h 220"/>
                <a:gd name="T56" fmla="*/ 180 w 186"/>
                <a:gd name="T57" fmla="*/ 109 h 220"/>
                <a:gd name="T58" fmla="*/ 183 w 186"/>
                <a:gd name="T59" fmla="*/ 117 h 220"/>
                <a:gd name="T60" fmla="*/ 181 w 186"/>
                <a:gd name="T61" fmla="*/ 123 h 220"/>
                <a:gd name="T62" fmla="*/ 186 w 186"/>
                <a:gd name="T63" fmla="*/ 131 h 220"/>
                <a:gd name="T64" fmla="*/ 184 w 186"/>
                <a:gd name="T65" fmla="*/ 138 h 220"/>
                <a:gd name="T66" fmla="*/ 178 w 186"/>
                <a:gd name="T67" fmla="*/ 142 h 220"/>
                <a:gd name="T68" fmla="*/ 156 w 186"/>
                <a:gd name="T69" fmla="*/ 141 h 220"/>
                <a:gd name="T70" fmla="*/ 149 w 186"/>
                <a:gd name="T71" fmla="*/ 146 h 220"/>
                <a:gd name="T72" fmla="*/ 145 w 186"/>
                <a:gd name="T73" fmla="*/ 139 h 220"/>
                <a:gd name="T74" fmla="*/ 138 w 186"/>
                <a:gd name="T75" fmla="*/ 142 h 220"/>
                <a:gd name="T76" fmla="*/ 135 w 186"/>
                <a:gd name="T77" fmla="*/ 150 h 220"/>
                <a:gd name="T78" fmla="*/ 135 w 186"/>
                <a:gd name="T79" fmla="*/ 174 h 220"/>
                <a:gd name="T80" fmla="*/ 129 w 186"/>
                <a:gd name="T81" fmla="*/ 179 h 220"/>
                <a:gd name="T82" fmla="*/ 124 w 186"/>
                <a:gd name="T83" fmla="*/ 184 h 220"/>
                <a:gd name="T84" fmla="*/ 124 w 186"/>
                <a:gd name="T85" fmla="*/ 192 h 220"/>
                <a:gd name="T86" fmla="*/ 117 w 186"/>
                <a:gd name="T87" fmla="*/ 198 h 220"/>
                <a:gd name="T88" fmla="*/ 114 w 186"/>
                <a:gd name="T89" fmla="*/ 204 h 220"/>
                <a:gd name="T90" fmla="*/ 114 w 186"/>
                <a:gd name="T91" fmla="*/ 212 h 220"/>
                <a:gd name="T92" fmla="*/ 109 w 186"/>
                <a:gd name="T93" fmla="*/ 219 h 220"/>
                <a:gd name="T94" fmla="*/ 102 w 186"/>
                <a:gd name="T95" fmla="*/ 220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86"/>
                <a:gd name="T145" fmla="*/ 0 h 220"/>
                <a:gd name="T146" fmla="*/ 186 w 186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86" h="220">
                  <a:moveTo>
                    <a:pt x="102" y="220"/>
                  </a:moveTo>
                  <a:lnTo>
                    <a:pt x="94" y="184"/>
                  </a:lnTo>
                  <a:lnTo>
                    <a:pt x="94" y="166"/>
                  </a:lnTo>
                  <a:lnTo>
                    <a:pt x="84" y="122"/>
                  </a:lnTo>
                  <a:lnTo>
                    <a:pt x="44" y="67"/>
                  </a:lnTo>
                  <a:lnTo>
                    <a:pt x="41" y="51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4" y="12"/>
                  </a:lnTo>
                  <a:lnTo>
                    <a:pt x="9" y="7"/>
                  </a:lnTo>
                  <a:lnTo>
                    <a:pt x="17" y="8"/>
                  </a:lnTo>
                  <a:lnTo>
                    <a:pt x="39" y="0"/>
                  </a:lnTo>
                  <a:lnTo>
                    <a:pt x="60" y="5"/>
                  </a:lnTo>
                  <a:lnTo>
                    <a:pt x="79" y="18"/>
                  </a:lnTo>
                  <a:lnTo>
                    <a:pt x="87" y="20"/>
                  </a:lnTo>
                  <a:lnTo>
                    <a:pt x="102" y="16"/>
                  </a:lnTo>
                  <a:lnTo>
                    <a:pt x="108" y="16"/>
                  </a:lnTo>
                  <a:lnTo>
                    <a:pt x="121" y="26"/>
                  </a:lnTo>
                  <a:lnTo>
                    <a:pt x="127" y="23"/>
                  </a:lnTo>
                  <a:lnTo>
                    <a:pt x="132" y="29"/>
                  </a:lnTo>
                  <a:lnTo>
                    <a:pt x="132" y="59"/>
                  </a:lnTo>
                  <a:lnTo>
                    <a:pt x="138" y="64"/>
                  </a:lnTo>
                  <a:lnTo>
                    <a:pt x="143" y="71"/>
                  </a:lnTo>
                  <a:lnTo>
                    <a:pt x="151" y="71"/>
                  </a:lnTo>
                  <a:lnTo>
                    <a:pt x="154" y="77"/>
                  </a:lnTo>
                  <a:lnTo>
                    <a:pt x="152" y="85"/>
                  </a:lnTo>
                  <a:lnTo>
                    <a:pt x="160" y="98"/>
                  </a:lnTo>
                  <a:lnTo>
                    <a:pt x="176" y="102"/>
                  </a:lnTo>
                  <a:lnTo>
                    <a:pt x="180" y="109"/>
                  </a:lnTo>
                  <a:lnTo>
                    <a:pt x="183" y="117"/>
                  </a:lnTo>
                  <a:lnTo>
                    <a:pt x="181" y="123"/>
                  </a:lnTo>
                  <a:lnTo>
                    <a:pt x="186" y="131"/>
                  </a:lnTo>
                  <a:lnTo>
                    <a:pt x="184" y="138"/>
                  </a:lnTo>
                  <a:lnTo>
                    <a:pt x="178" y="142"/>
                  </a:lnTo>
                  <a:lnTo>
                    <a:pt x="156" y="141"/>
                  </a:lnTo>
                  <a:lnTo>
                    <a:pt x="149" y="146"/>
                  </a:lnTo>
                  <a:lnTo>
                    <a:pt x="145" y="139"/>
                  </a:lnTo>
                  <a:lnTo>
                    <a:pt x="138" y="142"/>
                  </a:lnTo>
                  <a:lnTo>
                    <a:pt x="135" y="150"/>
                  </a:lnTo>
                  <a:lnTo>
                    <a:pt x="135" y="174"/>
                  </a:lnTo>
                  <a:lnTo>
                    <a:pt x="129" y="179"/>
                  </a:lnTo>
                  <a:lnTo>
                    <a:pt x="124" y="184"/>
                  </a:lnTo>
                  <a:lnTo>
                    <a:pt x="124" y="192"/>
                  </a:lnTo>
                  <a:lnTo>
                    <a:pt x="117" y="198"/>
                  </a:lnTo>
                  <a:lnTo>
                    <a:pt x="114" y="204"/>
                  </a:lnTo>
                  <a:lnTo>
                    <a:pt x="114" y="212"/>
                  </a:lnTo>
                  <a:lnTo>
                    <a:pt x="109" y="219"/>
                  </a:lnTo>
                  <a:lnTo>
                    <a:pt x="102" y="2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7" name="Freeform 711">
              <a:extLst>
                <a:ext uri="{FF2B5EF4-FFF2-40B4-BE49-F238E27FC236}">
                  <a16:creationId xmlns:a16="http://schemas.microsoft.com/office/drawing/2014/main" id="{AA05EB1E-4568-AE9B-74BC-2519382C7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" y="2716"/>
              <a:ext cx="186" cy="220"/>
            </a:xfrm>
            <a:custGeom>
              <a:avLst/>
              <a:gdLst>
                <a:gd name="T0" fmla="*/ 102 w 186"/>
                <a:gd name="T1" fmla="*/ 220 h 220"/>
                <a:gd name="T2" fmla="*/ 94 w 186"/>
                <a:gd name="T3" fmla="*/ 184 h 220"/>
                <a:gd name="T4" fmla="*/ 94 w 186"/>
                <a:gd name="T5" fmla="*/ 166 h 220"/>
                <a:gd name="T6" fmla="*/ 84 w 186"/>
                <a:gd name="T7" fmla="*/ 122 h 220"/>
                <a:gd name="T8" fmla="*/ 44 w 186"/>
                <a:gd name="T9" fmla="*/ 67 h 220"/>
                <a:gd name="T10" fmla="*/ 41 w 186"/>
                <a:gd name="T11" fmla="*/ 51 h 220"/>
                <a:gd name="T12" fmla="*/ 6 w 186"/>
                <a:gd name="T13" fmla="*/ 21 h 220"/>
                <a:gd name="T14" fmla="*/ 0 w 186"/>
                <a:gd name="T15" fmla="*/ 21 h 220"/>
                <a:gd name="T16" fmla="*/ 4 w 186"/>
                <a:gd name="T17" fmla="*/ 12 h 220"/>
                <a:gd name="T18" fmla="*/ 9 w 186"/>
                <a:gd name="T19" fmla="*/ 7 h 220"/>
                <a:gd name="T20" fmla="*/ 17 w 186"/>
                <a:gd name="T21" fmla="*/ 8 h 220"/>
                <a:gd name="T22" fmla="*/ 39 w 186"/>
                <a:gd name="T23" fmla="*/ 0 h 220"/>
                <a:gd name="T24" fmla="*/ 60 w 186"/>
                <a:gd name="T25" fmla="*/ 5 h 220"/>
                <a:gd name="T26" fmla="*/ 79 w 186"/>
                <a:gd name="T27" fmla="*/ 18 h 220"/>
                <a:gd name="T28" fmla="*/ 87 w 186"/>
                <a:gd name="T29" fmla="*/ 20 h 220"/>
                <a:gd name="T30" fmla="*/ 102 w 186"/>
                <a:gd name="T31" fmla="*/ 16 h 220"/>
                <a:gd name="T32" fmla="*/ 108 w 186"/>
                <a:gd name="T33" fmla="*/ 16 h 220"/>
                <a:gd name="T34" fmla="*/ 121 w 186"/>
                <a:gd name="T35" fmla="*/ 26 h 220"/>
                <a:gd name="T36" fmla="*/ 127 w 186"/>
                <a:gd name="T37" fmla="*/ 23 h 220"/>
                <a:gd name="T38" fmla="*/ 132 w 186"/>
                <a:gd name="T39" fmla="*/ 29 h 220"/>
                <a:gd name="T40" fmla="*/ 132 w 186"/>
                <a:gd name="T41" fmla="*/ 59 h 220"/>
                <a:gd name="T42" fmla="*/ 138 w 186"/>
                <a:gd name="T43" fmla="*/ 64 h 220"/>
                <a:gd name="T44" fmla="*/ 143 w 186"/>
                <a:gd name="T45" fmla="*/ 71 h 220"/>
                <a:gd name="T46" fmla="*/ 151 w 186"/>
                <a:gd name="T47" fmla="*/ 71 h 220"/>
                <a:gd name="T48" fmla="*/ 154 w 186"/>
                <a:gd name="T49" fmla="*/ 77 h 220"/>
                <a:gd name="T50" fmla="*/ 152 w 186"/>
                <a:gd name="T51" fmla="*/ 85 h 220"/>
                <a:gd name="T52" fmla="*/ 160 w 186"/>
                <a:gd name="T53" fmla="*/ 98 h 220"/>
                <a:gd name="T54" fmla="*/ 176 w 186"/>
                <a:gd name="T55" fmla="*/ 102 h 220"/>
                <a:gd name="T56" fmla="*/ 180 w 186"/>
                <a:gd name="T57" fmla="*/ 109 h 220"/>
                <a:gd name="T58" fmla="*/ 183 w 186"/>
                <a:gd name="T59" fmla="*/ 117 h 220"/>
                <a:gd name="T60" fmla="*/ 181 w 186"/>
                <a:gd name="T61" fmla="*/ 123 h 220"/>
                <a:gd name="T62" fmla="*/ 186 w 186"/>
                <a:gd name="T63" fmla="*/ 131 h 220"/>
                <a:gd name="T64" fmla="*/ 184 w 186"/>
                <a:gd name="T65" fmla="*/ 138 h 220"/>
                <a:gd name="T66" fmla="*/ 178 w 186"/>
                <a:gd name="T67" fmla="*/ 142 h 220"/>
                <a:gd name="T68" fmla="*/ 156 w 186"/>
                <a:gd name="T69" fmla="*/ 141 h 220"/>
                <a:gd name="T70" fmla="*/ 149 w 186"/>
                <a:gd name="T71" fmla="*/ 146 h 220"/>
                <a:gd name="T72" fmla="*/ 145 w 186"/>
                <a:gd name="T73" fmla="*/ 139 h 220"/>
                <a:gd name="T74" fmla="*/ 138 w 186"/>
                <a:gd name="T75" fmla="*/ 142 h 220"/>
                <a:gd name="T76" fmla="*/ 135 w 186"/>
                <a:gd name="T77" fmla="*/ 150 h 220"/>
                <a:gd name="T78" fmla="*/ 135 w 186"/>
                <a:gd name="T79" fmla="*/ 174 h 220"/>
                <a:gd name="T80" fmla="*/ 129 w 186"/>
                <a:gd name="T81" fmla="*/ 179 h 220"/>
                <a:gd name="T82" fmla="*/ 124 w 186"/>
                <a:gd name="T83" fmla="*/ 184 h 220"/>
                <a:gd name="T84" fmla="*/ 124 w 186"/>
                <a:gd name="T85" fmla="*/ 192 h 220"/>
                <a:gd name="T86" fmla="*/ 117 w 186"/>
                <a:gd name="T87" fmla="*/ 198 h 220"/>
                <a:gd name="T88" fmla="*/ 114 w 186"/>
                <a:gd name="T89" fmla="*/ 204 h 220"/>
                <a:gd name="T90" fmla="*/ 114 w 186"/>
                <a:gd name="T91" fmla="*/ 212 h 220"/>
                <a:gd name="T92" fmla="*/ 109 w 186"/>
                <a:gd name="T93" fmla="*/ 219 h 220"/>
                <a:gd name="T94" fmla="*/ 102 w 186"/>
                <a:gd name="T95" fmla="*/ 220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86"/>
                <a:gd name="T145" fmla="*/ 0 h 220"/>
                <a:gd name="T146" fmla="*/ 186 w 186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86" h="220">
                  <a:moveTo>
                    <a:pt x="102" y="220"/>
                  </a:moveTo>
                  <a:lnTo>
                    <a:pt x="94" y="184"/>
                  </a:lnTo>
                  <a:lnTo>
                    <a:pt x="94" y="166"/>
                  </a:lnTo>
                  <a:lnTo>
                    <a:pt x="84" y="122"/>
                  </a:lnTo>
                  <a:lnTo>
                    <a:pt x="44" y="67"/>
                  </a:lnTo>
                  <a:lnTo>
                    <a:pt x="41" y="51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4" y="12"/>
                  </a:lnTo>
                  <a:lnTo>
                    <a:pt x="9" y="7"/>
                  </a:lnTo>
                  <a:lnTo>
                    <a:pt x="17" y="8"/>
                  </a:lnTo>
                  <a:lnTo>
                    <a:pt x="39" y="0"/>
                  </a:lnTo>
                  <a:lnTo>
                    <a:pt x="60" y="5"/>
                  </a:lnTo>
                  <a:lnTo>
                    <a:pt x="79" y="18"/>
                  </a:lnTo>
                  <a:lnTo>
                    <a:pt x="87" y="20"/>
                  </a:lnTo>
                  <a:lnTo>
                    <a:pt x="102" y="16"/>
                  </a:lnTo>
                  <a:lnTo>
                    <a:pt x="108" y="16"/>
                  </a:lnTo>
                  <a:lnTo>
                    <a:pt x="121" y="26"/>
                  </a:lnTo>
                  <a:lnTo>
                    <a:pt x="127" y="23"/>
                  </a:lnTo>
                  <a:lnTo>
                    <a:pt x="132" y="29"/>
                  </a:lnTo>
                  <a:lnTo>
                    <a:pt x="132" y="59"/>
                  </a:lnTo>
                  <a:lnTo>
                    <a:pt x="138" y="64"/>
                  </a:lnTo>
                  <a:lnTo>
                    <a:pt x="143" y="71"/>
                  </a:lnTo>
                  <a:lnTo>
                    <a:pt x="151" y="71"/>
                  </a:lnTo>
                  <a:lnTo>
                    <a:pt x="154" y="77"/>
                  </a:lnTo>
                  <a:lnTo>
                    <a:pt x="152" y="85"/>
                  </a:lnTo>
                  <a:lnTo>
                    <a:pt x="160" y="98"/>
                  </a:lnTo>
                  <a:lnTo>
                    <a:pt x="176" y="102"/>
                  </a:lnTo>
                  <a:lnTo>
                    <a:pt x="180" y="109"/>
                  </a:lnTo>
                  <a:lnTo>
                    <a:pt x="183" y="117"/>
                  </a:lnTo>
                  <a:lnTo>
                    <a:pt x="181" y="123"/>
                  </a:lnTo>
                  <a:lnTo>
                    <a:pt x="186" y="131"/>
                  </a:lnTo>
                  <a:lnTo>
                    <a:pt x="184" y="138"/>
                  </a:lnTo>
                  <a:lnTo>
                    <a:pt x="178" y="142"/>
                  </a:lnTo>
                  <a:lnTo>
                    <a:pt x="156" y="141"/>
                  </a:lnTo>
                  <a:lnTo>
                    <a:pt x="149" y="146"/>
                  </a:lnTo>
                  <a:lnTo>
                    <a:pt x="145" y="139"/>
                  </a:lnTo>
                  <a:lnTo>
                    <a:pt x="138" y="142"/>
                  </a:lnTo>
                  <a:lnTo>
                    <a:pt x="135" y="150"/>
                  </a:lnTo>
                  <a:lnTo>
                    <a:pt x="135" y="174"/>
                  </a:lnTo>
                  <a:lnTo>
                    <a:pt x="129" y="179"/>
                  </a:lnTo>
                  <a:lnTo>
                    <a:pt x="124" y="184"/>
                  </a:lnTo>
                  <a:lnTo>
                    <a:pt x="124" y="192"/>
                  </a:lnTo>
                  <a:lnTo>
                    <a:pt x="117" y="198"/>
                  </a:lnTo>
                  <a:lnTo>
                    <a:pt x="114" y="204"/>
                  </a:lnTo>
                  <a:lnTo>
                    <a:pt x="114" y="212"/>
                  </a:lnTo>
                  <a:lnTo>
                    <a:pt x="109" y="219"/>
                  </a:lnTo>
                  <a:lnTo>
                    <a:pt x="102" y="22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8" name="Freeform 712">
              <a:extLst>
                <a:ext uri="{FF2B5EF4-FFF2-40B4-BE49-F238E27FC236}">
                  <a16:creationId xmlns:a16="http://schemas.microsoft.com/office/drawing/2014/main" id="{24D63ECF-047D-1988-B161-4F997ECF2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2689"/>
              <a:ext cx="389" cy="188"/>
            </a:xfrm>
            <a:custGeom>
              <a:avLst/>
              <a:gdLst>
                <a:gd name="T0" fmla="*/ 223 w 389"/>
                <a:gd name="T1" fmla="*/ 21 h 188"/>
                <a:gd name="T2" fmla="*/ 200 w 389"/>
                <a:gd name="T3" fmla="*/ 42 h 188"/>
                <a:gd name="T4" fmla="*/ 172 w 389"/>
                <a:gd name="T5" fmla="*/ 58 h 188"/>
                <a:gd name="T6" fmla="*/ 177 w 389"/>
                <a:gd name="T7" fmla="*/ 88 h 188"/>
                <a:gd name="T8" fmla="*/ 169 w 389"/>
                <a:gd name="T9" fmla="*/ 98 h 188"/>
                <a:gd name="T10" fmla="*/ 153 w 389"/>
                <a:gd name="T11" fmla="*/ 90 h 188"/>
                <a:gd name="T12" fmla="*/ 139 w 389"/>
                <a:gd name="T13" fmla="*/ 90 h 188"/>
                <a:gd name="T14" fmla="*/ 88 w 389"/>
                <a:gd name="T15" fmla="*/ 99 h 188"/>
                <a:gd name="T16" fmla="*/ 64 w 389"/>
                <a:gd name="T17" fmla="*/ 90 h 188"/>
                <a:gd name="T18" fmla="*/ 47 w 389"/>
                <a:gd name="T19" fmla="*/ 91 h 188"/>
                <a:gd name="T20" fmla="*/ 39 w 389"/>
                <a:gd name="T21" fmla="*/ 99 h 188"/>
                <a:gd name="T22" fmla="*/ 26 w 389"/>
                <a:gd name="T23" fmla="*/ 86 h 188"/>
                <a:gd name="T24" fmla="*/ 10 w 389"/>
                <a:gd name="T25" fmla="*/ 82 h 188"/>
                <a:gd name="T26" fmla="*/ 5 w 389"/>
                <a:gd name="T27" fmla="*/ 93 h 188"/>
                <a:gd name="T28" fmla="*/ 12 w 389"/>
                <a:gd name="T29" fmla="*/ 115 h 188"/>
                <a:gd name="T30" fmla="*/ 20 w 389"/>
                <a:gd name="T31" fmla="*/ 133 h 188"/>
                <a:gd name="T32" fmla="*/ 35 w 389"/>
                <a:gd name="T33" fmla="*/ 131 h 188"/>
                <a:gd name="T34" fmla="*/ 53 w 389"/>
                <a:gd name="T35" fmla="*/ 142 h 188"/>
                <a:gd name="T36" fmla="*/ 123 w 389"/>
                <a:gd name="T37" fmla="*/ 131 h 188"/>
                <a:gd name="T38" fmla="*/ 131 w 389"/>
                <a:gd name="T39" fmla="*/ 133 h 188"/>
                <a:gd name="T40" fmla="*/ 134 w 389"/>
                <a:gd name="T41" fmla="*/ 153 h 188"/>
                <a:gd name="T42" fmla="*/ 149 w 389"/>
                <a:gd name="T43" fmla="*/ 163 h 188"/>
                <a:gd name="T44" fmla="*/ 206 w 389"/>
                <a:gd name="T45" fmla="*/ 182 h 188"/>
                <a:gd name="T46" fmla="*/ 257 w 389"/>
                <a:gd name="T47" fmla="*/ 184 h 188"/>
                <a:gd name="T48" fmla="*/ 278 w 389"/>
                <a:gd name="T49" fmla="*/ 173 h 188"/>
                <a:gd name="T50" fmla="*/ 302 w 389"/>
                <a:gd name="T51" fmla="*/ 169 h 188"/>
                <a:gd name="T52" fmla="*/ 324 w 389"/>
                <a:gd name="T53" fmla="*/ 166 h 188"/>
                <a:gd name="T54" fmla="*/ 341 w 389"/>
                <a:gd name="T55" fmla="*/ 152 h 188"/>
                <a:gd name="T56" fmla="*/ 353 w 389"/>
                <a:gd name="T57" fmla="*/ 131 h 188"/>
                <a:gd name="T58" fmla="*/ 356 w 389"/>
                <a:gd name="T59" fmla="*/ 106 h 188"/>
                <a:gd name="T60" fmla="*/ 384 w 389"/>
                <a:gd name="T61" fmla="*/ 99 h 188"/>
                <a:gd name="T62" fmla="*/ 389 w 389"/>
                <a:gd name="T63" fmla="*/ 74 h 188"/>
                <a:gd name="T64" fmla="*/ 378 w 389"/>
                <a:gd name="T65" fmla="*/ 42 h 188"/>
                <a:gd name="T66" fmla="*/ 372 w 389"/>
                <a:gd name="T67" fmla="*/ 20 h 188"/>
                <a:gd name="T68" fmla="*/ 329 w 389"/>
                <a:gd name="T69" fmla="*/ 8 h 188"/>
                <a:gd name="T70" fmla="*/ 290 w 389"/>
                <a:gd name="T71" fmla="*/ 0 h 188"/>
                <a:gd name="T72" fmla="*/ 271 w 389"/>
                <a:gd name="T73" fmla="*/ 24 h 188"/>
                <a:gd name="T74" fmla="*/ 243 w 389"/>
                <a:gd name="T75" fmla="*/ 24 h 1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9"/>
                <a:gd name="T115" fmla="*/ 0 h 188"/>
                <a:gd name="T116" fmla="*/ 389 w 389"/>
                <a:gd name="T117" fmla="*/ 188 h 1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9" h="188">
                  <a:moveTo>
                    <a:pt x="225" y="13"/>
                  </a:moveTo>
                  <a:lnTo>
                    <a:pt x="223" y="21"/>
                  </a:lnTo>
                  <a:lnTo>
                    <a:pt x="208" y="26"/>
                  </a:lnTo>
                  <a:lnTo>
                    <a:pt x="200" y="42"/>
                  </a:lnTo>
                  <a:lnTo>
                    <a:pt x="179" y="48"/>
                  </a:lnTo>
                  <a:lnTo>
                    <a:pt x="172" y="58"/>
                  </a:lnTo>
                  <a:lnTo>
                    <a:pt x="172" y="74"/>
                  </a:lnTo>
                  <a:lnTo>
                    <a:pt x="177" y="88"/>
                  </a:lnTo>
                  <a:lnTo>
                    <a:pt x="177" y="96"/>
                  </a:lnTo>
                  <a:lnTo>
                    <a:pt x="169" y="98"/>
                  </a:lnTo>
                  <a:lnTo>
                    <a:pt x="166" y="91"/>
                  </a:lnTo>
                  <a:lnTo>
                    <a:pt x="153" y="90"/>
                  </a:lnTo>
                  <a:lnTo>
                    <a:pt x="142" y="85"/>
                  </a:lnTo>
                  <a:lnTo>
                    <a:pt x="139" y="90"/>
                  </a:lnTo>
                  <a:lnTo>
                    <a:pt x="107" y="90"/>
                  </a:lnTo>
                  <a:lnTo>
                    <a:pt x="88" y="99"/>
                  </a:lnTo>
                  <a:lnTo>
                    <a:pt x="75" y="98"/>
                  </a:lnTo>
                  <a:lnTo>
                    <a:pt x="64" y="90"/>
                  </a:lnTo>
                  <a:lnTo>
                    <a:pt x="55" y="86"/>
                  </a:lnTo>
                  <a:lnTo>
                    <a:pt x="47" y="91"/>
                  </a:lnTo>
                  <a:lnTo>
                    <a:pt x="43" y="98"/>
                  </a:lnTo>
                  <a:lnTo>
                    <a:pt x="39" y="99"/>
                  </a:lnTo>
                  <a:lnTo>
                    <a:pt x="31" y="94"/>
                  </a:lnTo>
                  <a:lnTo>
                    <a:pt x="26" y="86"/>
                  </a:lnTo>
                  <a:lnTo>
                    <a:pt x="18" y="83"/>
                  </a:lnTo>
                  <a:lnTo>
                    <a:pt x="10" y="82"/>
                  </a:lnTo>
                  <a:lnTo>
                    <a:pt x="0" y="85"/>
                  </a:lnTo>
                  <a:lnTo>
                    <a:pt x="5" y="93"/>
                  </a:lnTo>
                  <a:lnTo>
                    <a:pt x="12" y="98"/>
                  </a:lnTo>
                  <a:lnTo>
                    <a:pt x="12" y="115"/>
                  </a:lnTo>
                  <a:lnTo>
                    <a:pt x="5" y="122"/>
                  </a:lnTo>
                  <a:lnTo>
                    <a:pt x="20" y="133"/>
                  </a:lnTo>
                  <a:lnTo>
                    <a:pt x="28" y="134"/>
                  </a:lnTo>
                  <a:lnTo>
                    <a:pt x="35" y="131"/>
                  </a:lnTo>
                  <a:lnTo>
                    <a:pt x="42" y="137"/>
                  </a:lnTo>
                  <a:lnTo>
                    <a:pt x="53" y="142"/>
                  </a:lnTo>
                  <a:lnTo>
                    <a:pt x="118" y="134"/>
                  </a:lnTo>
                  <a:lnTo>
                    <a:pt x="123" y="131"/>
                  </a:lnTo>
                  <a:lnTo>
                    <a:pt x="129" y="131"/>
                  </a:lnTo>
                  <a:lnTo>
                    <a:pt x="131" y="133"/>
                  </a:lnTo>
                  <a:lnTo>
                    <a:pt x="131" y="145"/>
                  </a:lnTo>
                  <a:lnTo>
                    <a:pt x="134" y="153"/>
                  </a:lnTo>
                  <a:lnTo>
                    <a:pt x="145" y="161"/>
                  </a:lnTo>
                  <a:lnTo>
                    <a:pt x="149" y="163"/>
                  </a:lnTo>
                  <a:lnTo>
                    <a:pt x="157" y="169"/>
                  </a:lnTo>
                  <a:lnTo>
                    <a:pt x="206" y="182"/>
                  </a:lnTo>
                  <a:lnTo>
                    <a:pt x="249" y="188"/>
                  </a:lnTo>
                  <a:lnTo>
                    <a:pt x="257" y="184"/>
                  </a:lnTo>
                  <a:lnTo>
                    <a:pt x="266" y="174"/>
                  </a:lnTo>
                  <a:lnTo>
                    <a:pt x="278" y="173"/>
                  </a:lnTo>
                  <a:lnTo>
                    <a:pt x="297" y="177"/>
                  </a:lnTo>
                  <a:lnTo>
                    <a:pt x="302" y="169"/>
                  </a:lnTo>
                  <a:lnTo>
                    <a:pt x="322" y="173"/>
                  </a:lnTo>
                  <a:lnTo>
                    <a:pt x="324" y="166"/>
                  </a:lnTo>
                  <a:lnTo>
                    <a:pt x="332" y="161"/>
                  </a:lnTo>
                  <a:lnTo>
                    <a:pt x="341" y="152"/>
                  </a:lnTo>
                  <a:lnTo>
                    <a:pt x="353" y="150"/>
                  </a:lnTo>
                  <a:lnTo>
                    <a:pt x="353" y="131"/>
                  </a:lnTo>
                  <a:lnTo>
                    <a:pt x="362" y="115"/>
                  </a:lnTo>
                  <a:lnTo>
                    <a:pt x="356" y="106"/>
                  </a:lnTo>
                  <a:lnTo>
                    <a:pt x="360" y="99"/>
                  </a:lnTo>
                  <a:lnTo>
                    <a:pt x="384" y="99"/>
                  </a:lnTo>
                  <a:lnTo>
                    <a:pt x="389" y="93"/>
                  </a:lnTo>
                  <a:lnTo>
                    <a:pt x="389" y="74"/>
                  </a:lnTo>
                  <a:lnTo>
                    <a:pt x="378" y="42"/>
                  </a:lnTo>
                  <a:lnTo>
                    <a:pt x="380" y="29"/>
                  </a:lnTo>
                  <a:lnTo>
                    <a:pt x="372" y="20"/>
                  </a:lnTo>
                  <a:lnTo>
                    <a:pt x="340" y="20"/>
                  </a:lnTo>
                  <a:lnTo>
                    <a:pt x="329" y="8"/>
                  </a:lnTo>
                  <a:lnTo>
                    <a:pt x="321" y="4"/>
                  </a:lnTo>
                  <a:lnTo>
                    <a:pt x="290" y="0"/>
                  </a:lnTo>
                  <a:lnTo>
                    <a:pt x="281" y="16"/>
                  </a:lnTo>
                  <a:lnTo>
                    <a:pt x="271" y="24"/>
                  </a:lnTo>
                  <a:lnTo>
                    <a:pt x="263" y="26"/>
                  </a:lnTo>
                  <a:lnTo>
                    <a:pt x="243" y="24"/>
                  </a:lnTo>
                  <a:lnTo>
                    <a:pt x="225" y="1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9" name="Freeform 713">
              <a:extLst>
                <a:ext uri="{FF2B5EF4-FFF2-40B4-BE49-F238E27FC236}">
                  <a16:creationId xmlns:a16="http://schemas.microsoft.com/office/drawing/2014/main" id="{3CCF7EEC-D4A6-CC0E-3C46-F25E4A1E4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2689"/>
              <a:ext cx="389" cy="188"/>
            </a:xfrm>
            <a:custGeom>
              <a:avLst/>
              <a:gdLst>
                <a:gd name="T0" fmla="*/ 223 w 389"/>
                <a:gd name="T1" fmla="*/ 21 h 188"/>
                <a:gd name="T2" fmla="*/ 200 w 389"/>
                <a:gd name="T3" fmla="*/ 42 h 188"/>
                <a:gd name="T4" fmla="*/ 172 w 389"/>
                <a:gd name="T5" fmla="*/ 58 h 188"/>
                <a:gd name="T6" fmla="*/ 177 w 389"/>
                <a:gd name="T7" fmla="*/ 88 h 188"/>
                <a:gd name="T8" fmla="*/ 169 w 389"/>
                <a:gd name="T9" fmla="*/ 98 h 188"/>
                <a:gd name="T10" fmla="*/ 153 w 389"/>
                <a:gd name="T11" fmla="*/ 90 h 188"/>
                <a:gd name="T12" fmla="*/ 139 w 389"/>
                <a:gd name="T13" fmla="*/ 90 h 188"/>
                <a:gd name="T14" fmla="*/ 88 w 389"/>
                <a:gd name="T15" fmla="*/ 99 h 188"/>
                <a:gd name="T16" fmla="*/ 64 w 389"/>
                <a:gd name="T17" fmla="*/ 90 h 188"/>
                <a:gd name="T18" fmla="*/ 47 w 389"/>
                <a:gd name="T19" fmla="*/ 91 h 188"/>
                <a:gd name="T20" fmla="*/ 39 w 389"/>
                <a:gd name="T21" fmla="*/ 99 h 188"/>
                <a:gd name="T22" fmla="*/ 26 w 389"/>
                <a:gd name="T23" fmla="*/ 86 h 188"/>
                <a:gd name="T24" fmla="*/ 10 w 389"/>
                <a:gd name="T25" fmla="*/ 82 h 188"/>
                <a:gd name="T26" fmla="*/ 5 w 389"/>
                <a:gd name="T27" fmla="*/ 93 h 188"/>
                <a:gd name="T28" fmla="*/ 12 w 389"/>
                <a:gd name="T29" fmla="*/ 115 h 188"/>
                <a:gd name="T30" fmla="*/ 20 w 389"/>
                <a:gd name="T31" fmla="*/ 133 h 188"/>
                <a:gd name="T32" fmla="*/ 35 w 389"/>
                <a:gd name="T33" fmla="*/ 131 h 188"/>
                <a:gd name="T34" fmla="*/ 53 w 389"/>
                <a:gd name="T35" fmla="*/ 142 h 188"/>
                <a:gd name="T36" fmla="*/ 123 w 389"/>
                <a:gd name="T37" fmla="*/ 131 h 188"/>
                <a:gd name="T38" fmla="*/ 131 w 389"/>
                <a:gd name="T39" fmla="*/ 133 h 188"/>
                <a:gd name="T40" fmla="*/ 134 w 389"/>
                <a:gd name="T41" fmla="*/ 153 h 188"/>
                <a:gd name="T42" fmla="*/ 149 w 389"/>
                <a:gd name="T43" fmla="*/ 163 h 188"/>
                <a:gd name="T44" fmla="*/ 206 w 389"/>
                <a:gd name="T45" fmla="*/ 182 h 188"/>
                <a:gd name="T46" fmla="*/ 257 w 389"/>
                <a:gd name="T47" fmla="*/ 184 h 188"/>
                <a:gd name="T48" fmla="*/ 278 w 389"/>
                <a:gd name="T49" fmla="*/ 173 h 188"/>
                <a:gd name="T50" fmla="*/ 302 w 389"/>
                <a:gd name="T51" fmla="*/ 169 h 188"/>
                <a:gd name="T52" fmla="*/ 324 w 389"/>
                <a:gd name="T53" fmla="*/ 166 h 188"/>
                <a:gd name="T54" fmla="*/ 341 w 389"/>
                <a:gd name="T55" fmla="*/ 152 h 188"/>
                <a:gd name="T56" fmla="*/ 353 w 389"/>
                <a:gd name="T57" fmla="*/ 131 h 188"/>
                <a:gd name="T58" fmla="*/ 356 w 389"/>
                <a:gd name="T59" fmla="*/ 106 h 188"/>
                <a:gd name="T60" fmla="*/ 384 w 389"/>
                <a:gd name="T61" fmla="*/ 99 h 188"/>
                <a:gd name="T62" fmla="*/ 389 w 389"/>
                <a:gd name="T63" fmla="*/ 74 h 188"/>
                <a:gd name="T64" fmla="*/ 378 w 389"/>
                <a:gd name="T65" fmla="*/ 42 h 188"/>
                <a:gd name="T66" fmla="*/ 372 w 389"/>
                <a:gd name="T67" fmla="*/ 20 h 188"/>
                <a:gd name="T68" fmla="*/ 329 w 389"/>
                <a:gd name="T69" fmla="*/ 8 h 188"/>
                <a:gd name="T70" fmla="*/ 290 w 389"/>
                <a:gd name="T71" fmla="*/ 0 h 188"/>
                <a:gd name="T72" fmla="*/ 271 w 389"/>
                <a:gd name="T73" fmla="*/ 24 h 188"/>
                <a:gd name="T74" fmla="*/ 243 w 389"/>
                <a:gd name="T75" fmla="*/ 24 h 1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9"/>
                <a:gd name="T115" fmla="*/ 0 h 188"/>
                <a:gd name="T116" fmla="*/ 389 w 389"/>
                <a:gd name="T117" fmla="*/ 188 h 1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9" h="188">
                  <a:moveTo>
                    <a:pt x="225" y="13"/>
                  </a:moveTo>
                  <a:lnTo>
                    <a:pt x="223" y="21"/>
                  </a:lnTo>
                  <a:lnTo>
                    <a:pt x="208" y="26"/>
                  </a:lnTo>
                  <a:lnTo>
                    <a:pt x="200" y="42"/>
                  </a:lnTo>
                  <a:lnTo>
                    <a:pt x="179" y="48"/>
                  </a:lnTo>
                  <a:lnTo>
                    <a:pt x="172" y="58"/>
                  </a:lnTo>
                  <a:lnTo>
                    <a:pt x="172" y="74"/>
                  </a:lnTo>
                  <a:lnTo>
                    <a:pt x="177" y="88"/>
                  </a:lnTo>
                  <a:lnTo>
                    <a:pt x="177" y="96"/>
                  </a:lnTo>
                  <a:lnTo>
                    <a:pt x="169" y="98"/>
                  </a:lnTo>
                  <a:lnTo>
                    <a:pt x="166" y="91"/>
                  </a:lnTo>
                  <a:lnTo>
                    <a:pt x="153" y="90"/>
                  </a:lnTo>
                  <a:lnTo>
                    <a:pt x="142" y="85"/>
                  </a:lnTo>
                  <a:lnTo>
                    <a:pt x="139" y="90"/>
                  </a:lnTo>
                  <a:lnTo>
                    <a:pt x="107" y="90"/>
                  </a:lnTo>
                  <a:lnTo>
                    <a:pt x="88" y="99"/>
                  </a:lnTo>
                  <a:lnTo>
                    <a:pt x="75" y="98"/>
                  </a:lnTo>
                  <a:lnTo>
                    <a:pt x="64" y="90"/>
                  </a:lnTo>
                  <a:lnTo>
                    <a:pt x="55" y="86"/>
                  </a:lnTo>
                  <a:lnTo>
                    <a:pt x="47" y="91"/>
                  </a:lnTo>
                  <a:lnTo>
                    <a:pt x="43" y="98"/>
                  </a:lnTo>
                  <a:lnTo>
                    <a:pt x="39" y="99"/>
                  </a:lnTo>
                  <a:lnTo>
                    <a:pt x="31" y="94"/>
                  </a:lnTo>
                  <a:lnTo>
                    <a:pt x="26" y="86"/>
                  </a:lnTo>
                  <a:lnTo>
                    <a:pt x="18" y="83"/>
                  </a:lnTo>
                  <a:lnTo>
                    <a:pt x="10" y="82"/>
                  </a:lnTo>
                  <a:lnTo>
                    <a:pt x="0" y="85"/>
                  </a:lnTo>
                  <a:lnTo>
                    <a:pt x="5" y="93"/>
                  </a:lnTo>
                  <a:lnTo>
                    <a:pt x="12" y="98"/>
                  </a:lnTo>
                  <a:lnTo>
                    <a:pt x="12" y="115"/>
                  </a:lnTo>
                  <a:lnTo>
                    <a:pt x="5" y="122"/>
                  </a:lnTo>
                  <a:lnTo>
                    <a:pt x="20" y="133"/>
                  </a:lnTo>
                  <a:lnTo>
                    <a:pt x="28" y="134"/>
                  </a:lnTo>
                  <a:lnTo>
                    <a:pt x="35" y="131"/>
                  </a:lnTo>
                  <a:lnTo>
                    <a:pt x="42" y="137"/>
                  </a:lnTo>
                  <a:lnTo>
                    <a:pt x="53" y="142"/>
                  </a:lnTo>
                  <a:lnTo>
                    <a:pt x="118" y="134"/>
                  </a:lnTo>
                  <a:lnTo>
                    <a:pt x="123" y="131"/>
                  </a:lnTo>
                  <a:lnTo>
                    <a:pt x="129" y="131"/>
                  </a:lnTo>
                  <a:lnTo>
                    <a:pt x="131" y="133"/>
                  </a:lnTo>
                  <a:lnTo>
                    <a:pt x="131" y="145"/>
                  </a:lnTo>
                  <a:lnTo>
                    <a:pt x="134" y="153"/>
                  </a:lnTo>
                  <a:lnTo>
                    <a:pt x="145" y="161"/>
                  </a:lnTo>
                  <a:lnTo>
                    <a:pt x="149" y="163"/>
                  </a:lnTo>
                  <a:lnTo>
                    <a:pt x="157" y="169"/>
                  </a:lnTo>
                  <a:lnTo>
                    <a:pt x="206" y="182"/>
                  </a:lnTo>
                  <a:lnTo>
                    <a:pt x="249" y="188"/>
                  </a:lnTo>
                  <a:lnTo>
                    <a:pt x="257" y="184"/>
                  </a:lnTo>
                  <a:lnTo>
                    <a:pt x="266" y="174"/>
                  </a:lnTo>
                  <a:lnTo>
                    <a:pt x="278" y="173"/>
                  </a:lnTo>
                  <a:lnTo>
                    <a:pt x="297" y="177"/>
                  </a:lnTo>
                  <a:lnTo>
                    <a:pt x="302" y="169"/>
                  </a:lnTo>
                  <a:lnTo>
                    <a:pt x="322" y="173"/>
                  </a:lnTo>
                  <a:lnTo>
                    <a:pt x="324" y="166"/>
                  </a:lnTo>
                  <a:lnTo>
                    <a:pt x="332" y="161"/>
                  </a:lnTo>
                  <a:lnTo>
                    <a:pt x="341" y="152"/>
                  </a:lnTo>
                  <a:lnTo>
                    <a:pt x="353" y="150"/>
                  </a:lnTo>
                  <a:lnTo>
                    <a:pt x="353" y="131"/>
                  </a:lnTo>
                  <a:lnTo>
                    <a:pt x="362" y="115"/>
                  </a:lnTo>
                  <a:lnTo>
                    <a:pt x="356" y="106"/>
                  </a:lnTo>
                  <a:lnTo>
                    <a:pt x="360" y="99"/>
                  </a:lnTo>
                  <a:lnTo>
                    <a:pt x="384" y="99"/>
                  </a:lnTo>
                  <a:lnTo>
                    <a:pt x="389" y="93"/>
                  </a:lnTo>
                  <a:lnTo>
                    <a:pt x="389" y="74"/>
                  </a:lnTo>
                  <a:lnTo>
                    <a:pt x="378" y="42"/>
                  </a:lnTo>
                  <a:lnTo>
                    <a:pt x="380" y="29"/>
                  </a:lnTo>
                  <a:lnTo>
                    <a:pt x="372" y="20"/>
                  </a:lnTo>
                  <a:lnTo>
                    <a:pt x="340" y="20"/>
                  </a:lnTo>
                  <a:lnTo>
                    <a:pt x="329" y="8"/>
                  </a:lnTo>
                  <a:lnTo>
                    <a:pt x="321" y="4"/>
                  </a:lnTo>
                  <a:lnTo>
                    <a:pt x="290" y="0"/>
                  </a:lnTo>
                  <a:lnTo>
                    <a:pt x="281" y="16"/>
                  </a:lnTo>
                  <a:lnTo>
                    <a:pt x="271" y="24"/>
                  </a:lnTo>
                  <a:lnTo>
                    <a:pt x="263" y="26"/>
                  </a:lnTo>
                  <a:lnTo>
                    <a:pt x="243" y="24"/>
                  </a:lnTo>
                  <a:lnTo>
                    <a:pt x="225" y="13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0" name="Freeform 714">
              <a:extLst>
                <a:ext uri="{FF2B5EF4-FFF2-40B4-BE49-F238E27FC236}">
                  <a16:creationId xmlns:a16="http://schemas.microsoft.com/office/drawing/2014/main" id="{C94C8A88-768A-15A9-FCEC-BE818FE3B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" y="2309"/>
              <a:ext cx="190" cy="194"/>
            </a:xfrm>
            <a:custGeom>
              <a:avLst/>
              <a:gdLst>
                <a:gd name="T0" fmla="*/ 96 w 190"/>
                <a:gd name="T1" fmla="*/ 192 h 194"/>
                <a:gd name="T2" fmla="*/ 94 w 190"/>
                <a:gd name="T3" fmla="*/ 159 h 194"/>
                <a:gd name="T4" fmla="*/ 81 w 190"/>
                <a:gd name="T5" fmla="*/ 151 h 194"/>
                <a:gd name="T6" fmla="*/ 74 w 190"/>
                <a:gd name="T7" fmla="*/ 140 h 194"/>
                <a:gd name="T8" fmla="*/ 69 w 190"/>
                <a:gd name="T9" fmla="*/ 133 h 194"/>
                <a:gd name="T10" fmla="*/ 30 w 190"/>
                <a:gd name="T11" fmla="*/ 137 h 194"/>
                <a:gd name="T12" fmla="*/ 0 w 190"/>
                <a:gd name="T13" fmla="*/ 127 h 194"/>
                <a:gd name="T14" fmla="*/ 3 w 190"/>
                <a:gd name="T15" fmla="*/ 125 h 194"/>
                <a:gd name="T16" fmla="*/ 16 w 190"/>
                <a:gd name="T17" fmla="*/ 133 h 194"/>
                <a:gd name="T18" fmla="*/ 32 w 190"/>
                <a:gd name="T19" fmla="*/ 133 h 194"/>
                <a:gd name="T20" fmla="*/ 30 w 190"/>
                <a:gd name="T21" fmla="*/ 129 h 194"/>
                <a:gd name="T22" fmla="*/ 18 w 190"/>
                <a:gd name="T23" fmla="*/ 125 h 194"/>
                <a:gd name="T24" fmla="*/ 70 w 190"/>
                <a:gd name="T25" fmla="*/ 114 h 194"/>
                <a:gd name="T26" fmla="*/ 56 w 190"/>
                <a:gd name="T27" fmla="*/ 113 h 194"/>
                <a:gd name="T28" fmla="*/ 40 w 190"/>
                <a:gd name="T29" fmla="*/ 100 h 194"/>
                <a:gd name="T30" fmla="*/ 66 w 190"/>
                <a:gd name="T31" fmla="*/ 71 h 194"/>
                <a:gd name="T32" fmla="*/ 94 w 190"/>
                <a:gd name="T33" fmla="*/ 27 h 194"/>
                <a:gd name="T34" fmla="*/ 99 w 190"/>
                <a:gd name="T35" fmla="*/ 39 h 194"/>
                <a:gd name="T36" fmla="*/ 99 w 190"/>
                <a:gd name="T37" fmla="*/ 43 h 194"/>
                <a:gd name="T38" fmla="*/ 88 w 190"/>
                <a:gd name="T39" fmla="*/ 52 h 194"/>
                <a:gd name="T40" fmla="*/ 86 w 190"/>
                <a:gd name="T41" fmla="*/ 65 h 194"/>
                <a:gd name="T42" fmla="*/ 97 w 190"/>
                <a:gd name="T43" fmla="*/ 74 h 194"/>
                <a:gd name="T44" fmla="*/ 104 w 190"/>
                <a:gd name="T45" fmla="*/ 74 h 194"/>
                <a:gd name="T46" fmla="*/ 101 w 190"/>
                <a:gd name="T47" fmla="*/ 62 h 194"/>
                <a:gd name="T48" fmla="*/ 105 w 190"/>
                <a:gd name="T49" fmla="*/ 57 h 194"/>
                <a:gd name="T50" fmla="*/ 118 w 190"/>
                <a:gd name="T51" fmla="*/ 36 h 194"/>
                <a:gd name="T52" fmla="*/ 112 w 190"/>
                <a:gd name="T53" fmla="*/ 33 h 194"/>
                <a:gd name="T54" fmla="*/ 112 w 190"/>
                <a:gd name="T55" fmla="*/ 15 h 194"/>
                <a:gd name="T56" fmla="*/ 118 w 190"/>
                <a:gd name="T57" fmla="*/ 7 h 194"/>
                <a:gd name="T58" fmla="*/ 145 w 190"/>
                <a:gd name="T59" fmla="*/ 0 h 194"/>
                <a:gd name="T60" fmla="*/ 164 w 190"/>
                <a:gd name="T61" fmla="*/ 1 h 194"/>
                <a:gd name="T62" fmla="*/ 182 w 190"/>
                <a:gd name="T63" fmla="*/ 6 h 194"/>
                <a:gd name="T64" fmla="*/ 174 w 190"/>
                <a:gd name="T65" fmla="*/ 54 h 194"/>
                <a:gd name="T66" fmla="*/ 161 w 190"/>
                <a:gd name="T67" fmla="*/ 68 h 194"/>
                <a:gd name="T68" fmla="*/ 172 w 190"/>
                <a:gd name="T69" fmla="*/ 87 h 194"/>
                <a:gd name="T70" fmla="*/ 156 w 190"/>
                <a:gd name="T71" fmla="*/ 98 h 194"/>
                <a:gd name="T72" fmla="*/ 147 w 190"/>
                <a:gd name="T73" fmla="*/ 116 h 194"/>
                <a:gd name="T74" fmla="*/ 131 w 190"/>
                <a:gd name="T75" fmla="*/ 109 h 194"/>
                <a:gd name="T76" fmla="*/ 113 w 190"/>
                <a:gd name="T77" fmla="*/ 162 h 194"/>
                <a:gd name="T78" fmla="*/ 105 w 190"/>
                <a:gd name="T79" fmla="*/ 173 h 194"/>
                <a:gd name="T80" fmla="*/ 105 w 190"/>
                <a:gd name="T81" fmla="*/ 194 h 19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90"/>
                <a:gd name="T124" fmla="*/ 0 h 194"/>
                <a:gd name="T125" fmla="*/ 190 w 190"/>
                <a:gd name="T126" fmla="*/ 194 h 19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90" h="194">
                  <a:moveTo>
                    <a:pt x="105" y="194"/>
                  </a:moveTo>
                  <a:lnTo>
                    <a:pt x="96" y="192"/>
                  </a:lnTo>
                  <a:lnTo>
                    <a:pt x="91" y="186"/>
                  </a:lnTo>
                  <a:lnTo>
                    <a:pt x="94" y="159"/>
                  </a:lnTo>
                  <a:lnTo>
                    <a:pt x="89" y="153"/>
                  </a:lnTo>
                  <a:lnTo>
                    <a:pt x="81" y="151"/>
                  </a:lnTo>
                  <a:lnTo>
                    <a:pt x="75" y="146"/>
                  </a:lnTo>
                  <a:lnTo>
                    <a:pt x="74" y="140"/>
                  </a:lnTo>
                  <a:lnTo>
                    <a:pt x="72" y="140"/>
                  </a:lnTo>
                  <a:lnTo>
                    <a:pt x="69" y="133"/>
                  </a:lnTo>
                  <a:lnTo>
                    <a:pt x="45" y="132"/>
                  </a:lnTo>
                  <a:lnTo>
                    <a:pt x="30" y="137"/>
                  </a:lnTo>
                  <a:lnTo>
                    <a:pt x="13" y="138"/>
                  </a:lnTo>
                  <a:lnTo>
                    <a:pt x="0" y="127"/>
                  </a:lnTo>
                  <a:lnTo>
                    <a:pt x="3" y="125"/>
                  </a:lnTo>
                  <a:lnTo>
                    <a:pt x="10" y="127"/>
                  </a:lnTo>
                  <a:lnTo>
                    <a:pt x="16" y="133"/>
                  </a:lnTo>
                  <a:lnTo>
                    <a:pt x="26" y="132"/>
                  </a:lnTo>
                  <a:lnTo>
                    <a:pt x="32" y="133"/>
                  </a:lnTo>
                  <a:lnTo>
                    <a:pt x="35" y="130"/>
                  </a:lnTo>
                  <a:lnTo>
                    <a:pt x="30" y="129"/>
                  </a:lnTo>
                  <a:lnTo>
                    <a:pt x="21" y="127"/>
                  </a:lnTo>
                  <a:lnTo>
                    <a:pt x="18" y="125"/>
                  </a:lnTo>
                  <a:lnTo>
                    <a:pt x="23" y="119"/>
                  </a:lnTo>
                  <a:lnTo>
                    <a:pt x="70" y="114"/>
                  </a:lnTo>
                  <a:lnTo>
                    <a:pt x="67" y="109"/>
                  </a:lnTo>
                  <a:lnTo>
                    <a:pt x="56" y="113"/>
                  </a:lnTo>
                  <a:lnTo>
                    <a:pt x="43" y="106"/>
                  </a:lnTo>
                  <a:lnTo>
                    <a:pt x="40" y="100"/>
                  </a:lnTo>
                  <a:lnTo>
                    <a:pt x="43" y="89"/>
                  </a:lnTo>
                  <a:lnTo>
                    <a:pt x="66" y="71"/>
                  </a:lnTo>
                  <a:lnTo>
                    <a:pt x="86" y="28"/>
                  </a:lnTo>
                  <a:lnTo>
                    <a:pt x="94" y="27"/>
                  </a:lnTo>
                  <a:lnTo>
                    <a:pt x="96" y="35"/>
                  </a:lnTo>
                  <a:lnTo>
                    <a:pt x="99" y="39"/>
                  </a:lnTo>
                  <a:lnTo>
                    <a:pt x="99" y="43"/>
                  </a:lnTo>
                  <a:lnTo>
                    <a:pt x="91" y="44"/>
                  </a:lnTo>
                  <a:lnTo>
                    <a:pt x="88" y="52"/>
                  </a:lnTo>
                  <a:lnTo>
                    <a:pt x="88" y="62"/>
                  </a:lnTo>
                  <a:lnTo>
                    <a:pt x="86" y="65"/>
                  </a:lnTo>
                  <a:lnTo>
                    <a:pt x="89" y="70"/>
                  </a:lnTo>
                  <a:lnTo>
                    <a:pt x="97" y="74"/>
                  </a:lnTo>
                  <a:lnTo>
                    <a:pt x="102" y="76"/>
                  </a:lnTo>
                  <a:lnTo>
                    <a:pt x="104" y="74"/>
                  </a:lnTo>
                  <a:lnTo>
                    <a:pt x="104" y="68"/>
                  </a:lnTo>
                  <a:lnTo>
                    <a:pt x="101" y="62"/>
                  </a:lnTo>
                  <a:lnTo>
                    <a:pt x="101" y="58"/>
                  </a:lnTo>
                  <a:lnTo>
                    <a:pt x="105" y="57"/>
                  </a:lnTo>
                  <a:lnTo>
                    <a:pt x="110" y="54"/>
                  </a:lnTo>
                  <a:lnTo>
                    <a:pt x="118" y="36"/>
                  </a:lnTo>
                  <a:lnTo>
                    <a:pt x="117" y="33"/>
                  </a:lnTo>
                  <a:lnTo>
                    <a:pt x="112" y="33"/>
                  </a:lnTo>
                  <a:lnTo>
                    <a:pt x="110" y="30"/>
                  </a:lnTo>
                  <a:lnTo>
                    <a:pt x="112" y="15"/>
                  </a:lnTo>
                  <a:lnTo>
                    <a:pt x="113" y="12"/>
                  </a:lnTo>
                  <a:lnTo>
                    <a:pt x="118" y="7"/>
                  </a:lnTo>
                  <a:lnTo>
                    <a:pt x="136" y="0"/>
                  </a:lnTo>
                  <a:lnTo>
                    <a:pt x="145" y="0"/>
                  </a:lnTo>
                  <a:lnTo>
                    <a:pt x="155" y="4"/>
                  </a:lnTo>
                  <a:lnTo>
                    <a:pt x="164" y="1"/>
                  </a:lnTo>
                  <a:lnTo>
                    <a:pt x="174" y="1"/>
                  </a:lnTo>
                  <a:lnTo>
                    <a:pt x="182" y="6"/>
                  </a:lnTo>
                  <a:lnTo>
                    <a:pt x="190" y="19"/>
                  </a:lnTo>
                  <a:lnTo>
                    <a:pt x="174" y="54"/>
                  </a:lnTo>
                  <a:lnTo>
                    <a:pt x="161" y="60"/>
                  </a:lnTo>
                  <a:lnTo>
                    <a:pt x="161" y="68"/>
                  </a:lnTo>
                  <a:lnTo>
                    <a:pt x="175" y="78"/>
                  </a:lnTo>
                  <a:lnTo>
                    <a:pt x="172" y="87"/>
                  </a:lnTo>
                  <a:lnTo>
                    <a:pt x="164" y="94"/>
                  </a:lnTo>
                  <a:lnTo>
                    <a:pt x="156" y="98"/>
                  </a:lnTo>
                  <a:lnTo>
                    <a:pt x="152" y="108"/>
                  </a:lnTo>
                  <a:lnTo>
                    <a:pt x="147" y="116"/>
                  </a:lnTo>
                  <a:lnTo>
                    <a:pt x="140" y="116"/>
                  </a:lnTo>
                  <a:lnTo>
                    <a:pt x="131" y="109"/>
                  </a:lnTo>
                  <a:lnTo>
                    <a:pt x="121" y="108"/>
                  </a:lnTo>
                  <a:lnTo>
                    <a:pt x="113" y="162"/>
                  </a:lnTo>
                  <a:lnTo>
                    <a:pt x="107" y="168"/>
                  </a:lnTo>
                  <a:lnTo>
                    <a:pt x="105" y="173"/>
                  </a:lnTo>
                  <a:lnTo>
                    <a:pt x="107" y="189"/>
                  </a:lnTo>
                  <a:lnTo>
                    <a:pt x="105" y="19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1" name="Freeform 715">
              <a:extLst>
                <a:ext uri="{FF2B5EF4-FFF2-40B4-BE49-F238E27FC236}">
                  <a16:creationId xmlns:a16="http://schemas.microsoft.com/office/drawing/2014/main" id="{6F5FC05B-A22D-A198-789B-09E160C1C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" y="2309"/>
              <a:ext cx="190" cy="194"/>
            </a:xfrm>
            <a:custGeom>
              <a:avLst/>
              <a:gdLst>
                <a:gd name="T0" fmla="*/ 96 w 190"/>
                <a:gd name="T1" fmla="*/ 192 h 194"/>
                <a:gd name="T2" fmla="*/ 94 w 190"/>
                <a:gd name="T3" fmla="*/ 159 h 194"/>
                <a:gd name="T4" fmla="*/ 81 w 190"/>
                <a:gd name="T5" fmla="*/ 151 h 194"/>
                <a:gd name="T6" fmla="*/ 74 w 190"/>
                <a:gd name="T7" fmla="*/ 140 h 194"/>
                <a:gd name="T8" fmla="*/ 69 w 190"/>
                <a:gd name="T9" fmla="*/ 133 h 194"/>
                <a:gd name="T10" fmla="*/ 30 w 190"/>
                <a:gd name="T11" fmla="*/ 137 h 194"/>
                <a:gd name="T12" fmla="*/ 0 w 190"/>
                <a:gd name="T13" fmla="*/ 127 h 194"/>
                <a:gd name="T14" fmla="*/ 3 w 190"/>
                <a:gd name="T15" fmla="*/ 125 h 194"/>
                <a:gd name="T16" fmla="*/ 16 w 190"/>
                <a:gd name="T17" fmla="*/ 133 h 194"/>
                <a:gd name="T18" fmla="*/ 32 w 190"/>
                <a:gd name="T19" fmla="*/ 133 h 194"/>
                <a:gd name="T20" fmla="*/ 30 w 190"/>
                <a:gd name="T21" fmla="*/ 129 h 194"/>
                <a:gd name="T22" fmla="*/ 18 w 190"/>
                <a:gd name="T23" fmla="*/ 125 h 194"/>
                <a:gd name="T24" fmla="*/ 70 w 190"/>
                <a:gd name="T25" fmla="*/ 114 h 194"/>
                <a:gd name="T26" fmla="*/ 56 w 190"/>
                <a:gd name="T27" fmla="*/ 113 h 194"/>
                <a:gd name="T28" fmla="*/ 40 w 190"/>
                <a:gd name="T29" fmla="*/ 100 h 194"/>
                <a:gd name="T30" fmla="*/ 66 w 190"/>
                <a:gd name="T31" fmla="*/ 71 h 194"/>
                <a:gd name="T32" fmla="*/ 94 w 190"/>
                <a:gd name="T33" fmla="*/ 27 h 194"/>
                <a:gd name="T34" fmla="*/ 99 w 190"/>
                <a:gd name="T35" fmla="*/ 39 h 194"/>
                <a:gd name="T36" fmla="*/ 99 w 190"/>
                <a:gd name="T37" fmla="*/ 43 h 194"/>
                <a:gd name="T38" fmla="*/ 88 w 190"/>
                <a:gd name="T39" fmla="*/ 52 h 194"/>
                <a:gd name="T40" fmla="*/ 86 w 190"/>
                <a:gd name="T41" fmla="*/ 65 h 194"/>
                <a:gd name="T42" fmla="*/ 97 w 190"/>
                <a:gd name="T43" fmla="*/ 74 h 194"/>
                <a:gd name="T44" fmla="*/ 104 w 190"/>
                <a:gd name="T45" fmla="*/ 74 h 194"/>
                <a:gd name="T46" fmla="*/ 101 w 190"/>
                <a:gd name="T47" fmla="*/ 62 h 194"/>
                <a:gd name="T48" fmla="*/ 105 w 190"/>
                <a:gd name="T49" fmla="*/ 57 h 194"/>
                <a:gd name="T50" fmla="*/ 118 w 190"/>
                <a:gd name="T51" fmla="*/ 36 h 194"/>
                <a:gd name="T52" fmla="*/ 112 w 190"/>
                <a:gd name="T53" fmla="*/ 33 h 194"/>
                <a:gd name="T54" fmla="*/ 112 w 190"/>
                <a:gd name="T55" fmla="*/ 15 h 194"/>
                <a:gd name="T56" fmla="*/ 118 w 190"/>
                <a:gd name="T57" fmla="*/ 7 h 194"/>
                <a:gd name="T58" fmla="*/ 145 w 190"/>
                <a:gd name="T59" fmla="*/ 0 h 194"/>
                <a:gd name="T60" fmla="*/ 164 w 190"/>
                <a:gd name="T61" fmla="*/ 1 h 194"/>
                <a:gd name="T62" fmla="*/ 182 w 190"/>
                <a:gd name="T63" fmla="*/ 6 h 194"/>
                <a:gd name="T64" fmla="*/ 174 w 190"/>
                <a:gd name="T65" fmla="*/ 54 h 194"/>
                <a:gd name="T66" fmla="*/ 161 w 190"/>
                <a:gd name="T67" fmla="*/ 68 h 194"/>
                <a:gd name="T68" fmla="*/ 172 w 190"/>
                <a:gd name="T69" fmla="*/ 87 h 194"/>
                <a:gd name="T70" fmla="*/ 156 w 190"/>
                <a:gd name="T71" fmla="*/ 98 h 194"/>
                <a:gd name="T72" fmla="*/ 147 w 190"/>
                <a:gd name="T73" fmla="*/ 116 h 194"/>
                <a:gd name="T74" fmla="*/ 131 w 190"/>
                <a:gd name="T75" fmla="*/ 109 h 194"/>
                <a:gd name="T76" fmla="*/ 113 w 190"/>
                <a:gd name="T77" fmla="*/ 162 h 194"/>
                <a:gd name="T78" fmla="*/ 105 w 190"/>
                <a:gd name="T79" fmla="*/ 173 h 194"/>
                <a:gd name="T80" fmla="*/ 105 w 190"/>
                <a:gd name="T81" fmla="*/ 194 h 19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90"/>
                <a:gd name="T124" fmla="*/ 0 h 194"/>
                <a:gd name="T125" fmla="*/ 190 w 190"/>
                <a:gd name="T126" fmla="*/ 194 h 19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90" h="194">
                  <a:moveTo>
                    <a:pt x="105" y="194"/>
                  </a:moveTo>
                  <a:lnTo>
                    <a:pt x="96" y="192"/>
                  </a:lnTo>
                  <a:lnTo>
                    <a:pt x="91" y="186"/>
                  </a:lnTo>
                  <a:lnTo>
                    <a:pt x="94" y="159"/>
                  </a:lnTo>
                  <a:lnTo>
                    <a:pt x="89" y="153"/>
                  </a:lnTo>
                  <a:lnTo>
                    <a:pt x="81" y="151"/>
                  </a:lnTo>
                  <a:lnTo>
                    <a:pt x="75" y="146"/>
                  </a:lnTo>
                  <a:lnTo>
                    <a:pt x="74" y="140"/>
                  </a:lnTo>
                  <a:lnTo>
                    <a:pt x="72" y="140"/>
                  </a:lnTo>
                  <a:lnTo>
                    <a:pt x="69" y="133"/>
                  </a:lnTo>
                  <a:lnTo>
                    <a:pt x="45" y="132"/>
                  </a:lnTo>
                  <a:lnTo>
                    <a:pt x="30" y="137"/>
                  </a:lnTo>
                  <a:lnTo>
                    <a:pt x="13" y="138"/>
                  </a:lnTo>
                  <a:lnTo>
                    <a:pt x="0" y="127"/>
                  </a:lnTo>
                  <a:lnTo>
                    <a:pt x="3" y="125"/>
                  </a:lnTo>
                  <a:lnTo>
                    <a:pt x="10" y="127"/>
                  </a:lnTo>
                  <a:lnTo>
                    <a:pt x="16" y="133"/>
                  </a:lnTo>
                  <a:lnTo>
                    <a:pt x="26" y="132"/>
                  </a:lnTo>
                  <a:lnTo>
                    <a:pt x="32" y="133"/>
                  </a:lnTo>
                  <a:lnTo>
                    <a:pt x="35" y="130"/>
                  </a:lnTo>
                  <a:lnTo>
                    <a:pt x="30" y="129"/>
                  </a:lnTo>
                  <a:lnTo>
                    <a:pt x="21" y="127"/>
                  </a:lnTo>
                  <a:lnTo>
                    <a:pt x="18" y="125"/>
                  </a:lnTo>
                  <a:lnTo>
                    <a:pt x="23" y="119"/>
                  </a:lnTo>
                  <a:lnTo>
                    <a:pt x="70" y="114"/>
                  </a:lnTo>
                  <a:lnTo>
                    <a:pt x="67" y="109"/>
                  </a:lnTo>
                  <a:lnTo>
                    <a:pt x="56" y="113"/>
                  </a:lnTo>
                  <a:lnTo>
                    <a:pt x="43" y="106"/>
                  </a:lnTo>
                  <a:lnTo>
                    <a:pt x="40" y="100"/>
                  </a:lnTo>
                  <a:lnTo>
                    <a:pt x="43" y="89"/>
                  </a:lnTo>
                  <a:lnTo>
                    <a:pt x="66" y="71"/>
                  </a:lnTo>
                  <a:lnTo>
                    <a:pt x="86" y="28"/>
                  </a:lnTo>
                  <a:lnTo>
                    <a:pt x="94" y="27"/>
                  </a:lnTo>
                  <a:lnTo>
                    <a:pt x="96" y="35"/>
                  </a:lnTo>
                  <a:lnTo>
                    <a:pt x="99" y="39"/>
                  </a:lnTo>
                  <a:lnTo>
                    <a:pt x="99" y="43"/>
                  </a:lnTo>
                  <a:lnTo>
                    <a:pt x="91" y="44"/>
                  </a:lnTo>
                  <a:lnTo>
                    <a:pt x="88" y="52"/>
                  </a:lnTo>
                  <a:lnTo>
                    <a:pt x="88" y="62"/>
                  </a:lnTo>
                  <a:lnTo>
                    <a:pt x="86" y="65"/>
                  </a:lnTo>
                  <a:lnTo>
                    <a:pt x="89" y="70"/>
                  </a:lnTo>
                  <a:lnTo>
                    <a:pt x="97" y="74"/>
                  </a:lnTo>
                  <a:lnTo>
                    <a:pt x="102" y="76"/>
                  </a:lnTo>
                  <a:lnTo>
                    <a:pt x="104" y="74"/>
                  </a:lnTo>
                  <a:lnTo>
                    <a:pt x="104" y="68"/>
                  </a:lnTo>
                  <a:lnTo>
                    <a:pt x="101" y="62"/>
                  </a:lnTo>
                  <a:lnTo>
                    <a:pt x="101" y="58"/>
                  </a:lnTo>
                  <a:lnTo>
                    <a:pt x="105" y="57"/>
                  </a:lnTo>
                  <a:lnTo>
                    <a:pt x="110" y="54"/>
                  </a:lnTo>
                  <a:lnTo>
                    <a:pt x="118" y="36"/>
                  </a:lnTo>
                  <a:lnTo>
                    <a:pt x="117" y="33"/>
                  </a:lnTo>
                  <a:lnTo>
                    <a:pt x="112" y="33"/>
                  </a:lnTo>
                  <a:lnTo>
                    <a:pt x="110" y="30"/>
                  </a:lnTo>
                  <a:lnTo>
                    <a:pt x="112" y="15"/>
                  </a:lnTo>
                  <a:lnTo>
                    <a:pt x="113" y="12"/>
                  </a:lnTo>
                  <a:lnTo>
                    <a:pt x="118" y="7"/>
                  </a:lnTo>
                  <a:lnTo>
                    <a:pt x="136" y="0"/>
                  </a:lnTo>
                  <a:lnTo>
                    <a:pt x="145" y="0"/>
                  </a:lnTo>
                  <a:lnTo>
                    <a:pt x="155" y="4"/>
                  </a:lnTo>
                  <a:lnTo>
                    <a:pt x="164" y="1"/>
                  </a:lnTo>
                  <a:lnTo>
                    <a:pt x="174" y="1"/>
                  </a:lnTo>
                  <a:lnTo>
                    <a:pt x="182" y="6"/>
                  </a:lnTo>
                  <a:lnTo>
                    <a:pt x="190" y="19"/>
                  </a:lnTo>
                  <a:lnTo>
                    <a:pt x="174" y="54"/>
                  </a:lnTo>
                  <a:lnTo>
                    <a:pt x="161" y="60"/>
                  </a:lnTo>
                  <a:lnTo>
                    <a:pt x="161" y="68"/>
                  </a:lnTo>
                  <a:lnTo>
                    <a:pt x="175" y="78"/>
                  </a:lnTo>
                  <a:lnTo>
                    <a:pt x="172" y="87"/>
                  </a:lnTo>
                  <a:lnTo>
                    <a:pt x="164" y="94"/>
                  </a:lnTo>
                  <a:lnTo>
                    <a:pt x="156" y="98"/>
                  </a:lnTo>
                  <a:lnTo>
                    <a:pt x="152" y="108"/>
                  </a:lnTo>
                  <a:lnTo>
                    <a:pt x="147" y="116"/>
                  </a:lnTo>
                  <a:lnTo>
                    <a:pt x="140" y="116"/>
                  </a:lnTo>
                  <a:lnTo>
                    <a:pt x="131" y="109"/>
                  </a:lnTo>
                  <a:lnTo>
                    <a:pt x="121" y="108"/>
                  </a:lnTo>
                  <a:lnTo>
                    <a:pt x="113" y="162"/>
                  </a:lnTo>
                  <a:lnTo>
                    <a:pt x="107" y="168"/>
                  </a:lnTo>
                  <a:lnTo>
                    <a:pt x="105" y="173"/>
                  </a:lnTo>
                  <a:lnTo>
                    <a:pt x="107" y="189"/>
                  </a:lnTo>
                  <a:lnTo>
                    <a:pt x="105" y="19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2" name="Freeform 716">
              <a:extLst>
                <a:ext uri="{FF2B5EF4-FFF2-40B4-BE49-F238E27FC236}">
                  <a16:creationId xmlns:a16="http://schemas.microsoft.com/office/drawing/2014/main" id="{55E96CE0-939B-D1CB-5771-3B4E5A549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2447"/>
              <a:ext cx="626" cy="647"/>
            </a:xfrm>
            <a:custGeom>
              <a:avLst/>
              <a:gdLst>
                <a:gd name="T0" fmla="*/ 343 w 626"/>
                <a:gd name="T1" fmla="*/ 43 h 647"/>
                <a:gd name="T2" fmla="*/ 269 w 626"/>
                <a:gd name="T3" fmla="*/ 73 h 647"/>
                <a:gd name="T4" fmla="*/ 276 w 626"/>
                <a:gd name="T5" fmla="*/ 96 h 647"/>
                <a:gd name="T6" fmla="*/ 206 w 626"/>
                <a:gd name="T7" fmla="*/ 81 h 647"/>
                <a:gd name="T8" fmla="*/ 194 w 626"/>
                <a:gd name="T9" fmla="*/ 54 h 647"/>
                <a:gd name="T10" fmla="*/ 171 w 626"/>
                <a:gd name="T11" fmla="*/ 77 h 647"/>
                <a:gd name="T12" fmla="*/ 155 w 626"/>
                <a:gd name="T13" fmla="*/ 128 h 647"/>
                <a:gd name="T14" fmla="*/ 128 w 626"/>
                <a:gd name="T15" fmla="*/ 117 h 647"/>
                <a:gd name="T16" fmla="*/ 77 w 626"/>
                <a:gd name="T17" fmla="*/ 86 h 647"/>
                <a:gd name="T18" fmla="*/ 5 w 626"/>
                <a:gd name="T19" fmla="*/ 96 h 647"/>
                <a:gd name="T20" fmla="*/ 13 w 626"/>
                <a:gd name="T21" fmla="*/ 107 h 647"/>
                <a:gd name="T22" fmla="*/ 19 w 626"/>
                <a:gd name="T23" fmla="*/ 126 h 647"/>
                <a:gd name="T24" fmla="*/ 10 w 626"/>
                <a:gd name="T25" fmla="*/ 147 h 647"/>
                <a:gd name="T26" fmla="*/ 59 w 626"/>
                <a:gd name="T27" fmla="*/ 175 h 647"/>
                <a:gd name="T28" fmla="*/ 83 w 626"/>
                <a:gd name="T29" fmla="*/ 188 h 647"/>
                <a:gd name="T30" fmla="*/ 96 w 626"/>
                <a:gd name="T31" fmla="*/ 198 h 647"/>
                <a:gd name="T32" fmla="*/ 123 w 626"/>
                <a:gd name="T33" fmla="*/ 226 h 647"/>
                <a:gd name="T34" fmla="*/ 104 w 626"/>
                <a:gd name="T35" fmla="*/ 246 h 647"/>
                <a:gd name="T36" fmla="*/ 107 w 626"/>
                <a:gd name="T37" fmla="*/ 279 h 647"/>
                <a:gd name="T38" fmla="*/ 134 w 626"/>
                <a:gd name="T39" fmla="*/ 322 h 647"/>
                <a:gd name="T40" fmla="*/ 132 w 626"/>
                <a:gd name="T41" fmla="*/ 362 h 647"/>
                <a:gd name="T42" fmla="*/ 121 w 626"/>
                <a:gd name="T43" fmla="*/ 368 h 647"/>
                <a:gd name="T44" fmla="*/ 97 w 626"/>
                <a:gd name="T45" fmla="*/ 432 h 647"/>
                <a:gd name="T46" fmla="*/ 40 w 626"/>
                <a:gd name="T47" fmla="*/ 512 h 647"/>
                <a:gd name="T48" fmla="*/ 145 w 626"/>
                <a:gd name="T49" fmla="*/ 595 h 647"/>
                <a:gd name="T50" fmla="*/ 191 w 626"/>
                <a:gd name="T51" fmla="*/ 609 h 647"/>
                <a:gd name="T52" fmla="*/ 287 w 626"/>
                <a:gd name="T53" fmla="*/ 647 h 647"/>
                <a:gd name="T54" fmla="*/ 301 w 626"/>
                <a:gd name="T55" fmla="*/ 588 h 647"/>
                <a:gd name="T56" fmla="*/ 355 w 626"/>
                <a:gd name="T57" fmla="*/ 574 h 647"/>
                <a:gd name="T58" fmla="*/ 378 w 626"/>
                <a:gd name="T59" fmla="*/ 590 h 647"/>
                <a:gd name="T60" fmla="*/ 406 w 626"/>
                <a:gd name="T61" fmla="*/ 598 h 647"/>
                <a:gd name="T62" fmla="*/ 424 w 626"/>
                <a:gd name="T63" fmla="*/ 611 h 647"/>
                <a:gd name="T64" fmla="*/ 483 w 626"/>
                <a:gd name="T65" fmla="*/ 622 h 647"/>
                <a:gd name="T66" fmla="*/ 520 w 626"/>
                <a:gd name="T67" fmla="*/ 593 h 647"/>
                <a:gd name="T68" fmla="*/ 543 w 626"/>
                <a:gd name="T69" fmla="*/ 575 h 647"/>
                <a:gd name="T70" fmla="*/ 515 w 626"/>
                <a:gd name="T71" fmla="*/ 542 h 647"/>
                <a:gd name="T72" fmla="*/ 512 w 626"/>
                <a:gd name="T73" fmla="*/ 499 h 647"/>
                <a:gd name="T74" fmla="*/ 520 w 626"/>
                <a:gd name="T75" fmla="*/ 477 h 647"/>
                <a:gd name="T76" fmla="*/ 535 w 626"/>
                <a:gd name="T77" fmla="*/ 427 h 647"/>
                <a:gd name="T78" fmla="*/ 527 w 626"/>
                <a:gd name="T79" fmla="*/ 384 h 647"/>
                <a:gd name="T80" fmla="*/ 488 w 626"/>
                <a:gd name="T81" fmla="*/ 395 h 647"/>
                <a:gd name="T82" fmla="*/ 515 w 626"/>
                <a:gd name="T83" fmla="*/ 354 h 647"/>
                <a:gd name="T84" fmla="*/ 550 w 626"/>
                <a:gd name="T85" fmla="*/ 309 h 647"/>
                <a:gd name="T86" fmla="*/ 585 w 626"/>
                <a:gd name="T87" fmla="*/ 301 h 647"/>
                <a:gd name="T88" fmla="*/ 623 w 626"/>
                <a:gd name="T89" fmla="*/ 215 h 647"/>
                <a:gd name="T90" fmla="*/ 547 w 626"/>
                <a:gd name="T91" fmla="*/ 147 h 647"/>
                <a:gd name="T92" fmla="*/ 505 w 626"/>
                <a:gd name="T93" fmla="*/ 136 h 647"/>
                <a:gd name="T94" fmla="*/ 494 w 626"/>
                <a:gd name="T95" fmla="*/ 93 h 647"/>
                <a:gd name="T96" fmla="*/ 461 w 626"/>
                <a:gd name="T97" fmla="*/ 96 h 647"/>
                <a:gd name="T98" fmla="*/ 424 w 626"/>
                <a:gd name="T99" fmla="*/ 30 h 6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26"/>
                <a:gd name="T151" fmla="*/ 0 h 647"/>
                <a:gd name="T152" fmla="*/ 626 w 626"/>
                <a:gd name="T153" fmla="*/ 647 h 6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26" h="647">
                  <a:moveTo>
                    <a:pt x="408" y="0"/>
                  </a:moveTo>
                  <a:lnTo>
                    <a:pt x="405" y="2"/>
                  </a:lnTo>
                  <a:lnTo>
                    <a:pt x="362" y="3"/>
                  </a:lnTo>
                  <a:lnTo>
                    <a:pt x="343" y="43"/>
                  </a:lnTo>
                  <a:lnTo>
                    <a:pt x="344" y="48"/>
                  </a:lnTo>
                  <a:lnTo>
                    <a:pt x="343" y="53"/>
                  </a:lnTo>
                  <a:lnTo>
                    <a:pt x="316" y="67"/>
                  </a:lnTo>
                  <a:lnTo>
                    <a:pt x="269" y="73"/>
                  </a:lnTo>
                  <a:lnTo>
                    <a:pt x="261" y="83"/>
                  </a:lnTo>
                  <a:lnTo>
                    <a:pt x="261" y="88"/>
                  </a:lnTo>
                  <a:lnTo>
                    <a:pt x="277" y="94"/>
                  </a:lnTo>
                  <a:lnTo>
                    <a:pt x="276" y="96"/>
                  </a:lnTo>
                  <a:lnTo>
                    <a:pt x="257" y="94"/>
                  </a:lnTo>
                  <a:lnTo>
                    <a:pt x="247" y="97"/>
                  </a:lnTo>
                  <a:lnTo>
                    <a:pt x="230" y="94"/>
                  </a:lnTo>
                  <a:lnTo>
                    <a:pt x="206" y="81"/>
                  </a:lnTo>
                  <a:lnTo>
                    <a:pt x="201" y="81"/>
                  </a:lnTo>
                  <a:lnTo>
                    <a:pt x="194" y="64"/>
                  </a:lnTo>
                  <a:lnTo>
                    <a:pt x="198" y="58"/>
                  </a:lnTo>
                  <a:lnTo>
                    <a:pt x="194" y="54"/>
                  </a:lnTo>
                  <a:lnTo>
                    <a:pt x="177" y="50"/>
                  </a:lnTo>
                  <a:lnTo>
                    <a:pt x="169" y="45"/>
                  </a:lnTo>
                  <a:lnTo>
                    <a:pt x="166" y="72"/>
                  </a:lnTo>
                  <a:lnTo>
                    <a:pt x="171" y="77"/>
                  </a:lnTo>
                  <a:lnTo>
                    <a:pt x="166" y="121"/>
                  </a:lnTo>
                  <a:lnTo>
                    <a:pt x="171" y="126"/>
                  </a:lnTo>
                  <a:lnTo>
                    <a:pt x="166" y="129"/>
                  </a:lnTo>
                  <a:lnTo>
                    <a:pt x="155" y="128"/>
                  </a:lnTo>
                  <a:lnTo>
                    <a:pt x="153" y="123"/>
                  </a:lnTo>
                  <a:lnTo>
                    <a:pt x="150" y="120"/>
                  </a:lnTo>
                  <a:lnTo>
                    <a:pt x="136" y="121"/>
                  </a:lnTo>
                  <a:lnTo>
                    <a:pt x="128" y="117"/>
                  </a:lnTo>
                  <a:lnTo>
                    <a:pt x="110" y="118"/>
                  </a:lnTo>
                  <a:lnTo>
                    <a:pt x="94" y="93"/>
                  </a:lnTo>
                  <a:lnTo>
                    <a:pt x="80" y="88"/>
                  </a:lnTo>
                  <a:lnTo>
                    <a:pt x="77" y="86"/>
                  </a:lnTo>
                  <a:lnTo>
                    <a:pt x="70" y="86"/>
                  </a:lnTo>
                  <a:lnTo>
                    <a:pt x="69" y="91"/>
                  </a:lnTo>
                  <a:lnTo>
                    <a:pt x="10" y="89"/>
                  </a:lnTo>
                  <a:lnTo>
                    <a:pt x="5" y="96"/>
                  </a:lnTo>
                  <a:lnTo>
                    <a:pt x="3" y="101"/>
                  </a:lnTo>
                  <a:lnTo>
                    <a:pt x="21" y="105"/>
                  </a:lnTo>
                  <a:lnTo>
                    <a:pt x="18" y="109"/>
                  </a:lnTo>
                  <a:lnTo>
                    <a:pt x="13" y="107"/>
                  </a:lnTo>
                  <a:lnTo>
                    <a:pt x="8" y="112"/>
                  </a:lnTo>
                  <a:lnTo>
                    <a:pt x="8" y="117"/>
                  </a:lnTo>
                  <a:lnTo>
                    <a:pt x="24" y="120"/>
                  </a:lnTo>
                  <a:lnTo>
                    <a:pt x="19" y="126"/>
                  </a:lnTo>
                  <a:lnTo>
                    <a:pt x="0" y="123"/>
                  </a:lnTo>
                  <a:lnTo>
                    <a:pt x="3" y="129"/>
                  </a:lnTo>
                  <a:lnTo>
                    <a:pt x="13" y="137"/>
                  </a:lnTo>
                  <a:lnTo>
                    <a:pt x="10" y="147"/>
                  </a:lnTo>
                  <a:lnTo>
                    <a:pt x="19" y="152"/>
                  </a:lnTo>
                  <a:lnTo>
                    <a:pt x="21" y="145"/>
                  </a:lnTo>
                  <a:lnTo>
                    <a:pt x="29" y="14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65" y="183"/>
                  </a:lnTo>
                  <a:lnTo>
                    <a:pt x="77" y="183"/>
                  </a:lnTo>
                  <a:lnTo>
                    <a:pt x="83" y="188"/>
                  </a:lnTo>
                  <a:lnTo>
                    <a:pt x="77" y="190"/>
                  </a:lnTo>
                  <a:lnTo>
                    <a:pt x="86" y="196"/>
                  </a:lnTo>
                  <a:lnTo>
                    <a:pt x="93" y="195"/>
                  </a:lnTo>
                  <a:lnTo>
                    <a:pt x="96" y="198"/>
                  </a:lnTo>
                  <a:lnTo>
                    <a:pt x="89" y="212"/>
                  </a:lnTo>
                  <a:lnTo>
                    <a:pt x="100" y="219"/>
                  </a:lnTo>
                  <a:lnTo>
                    <a:pt x="115" y="220"/>
                  </a:lnTo>
                  <a:lnTo>
                    <a:pt x="123" y="226"/>
                  </a:lnTo>
                  <a:lnTo>
                    <a:pt x="107" y="226"/>
                  </a:lnTo>
                  <a:lnTo>
                    <a:pt x="105" y="231"/>
                  </a:lnTo>
                  <a:lnTo>
                    <a:pt x="110" y="241"/>
                  </a:lnTo>
                  <a:lnTo>
                    <a:pt x="104" y="246"/>
                  </a:lnTo>
                  <a:lnTo>
                    <a:pt x="99" y="239"/>
                  </a:lnTo>
                  <a:lnTo>
                    <a:pt x="96" y="247"/>
                  </a:lnTo>
                  <a:lnTo>
                    <a:pt x="107" y="271"/>
                  </a:lnTo>
                  <a:lnTo>
                    <a:pt x="107" y="279"/>
                  </a:lnTo>
                  <a:lnTo>
                    <a:pt x="126" y="300"/>
                  </a:lnTo>
                  <a:lnTo>
                    <a:pt x="137" y="308"/>
                  </a:lnTo>
                  <a:lnTo>
                    <a:pt x="132" y="313"/>
                  </a:lnTo>
                  <a:lnTo>
                    <a:pt x="134" y="322"/>
                  </a:lnTo>
                  <a:lnTo>
                    <a:pt x="131" y="335"/>
                  </a:lnTo>
                  <a:lnTo>
                    <a:pt x="123" y="343"/>
                  </a:lnTo>
                  <a:lnTo>
                    <a:pt x="124" y="354"/>
                  </a:lnTo>
                  <a:lnTo>
                    <a:pt x="132" y="362"/>
                  </a:lnTo>
                  <a:lnTo>
                    <a:pt x="137" y="373"/>
                  </a:lnTo>
                  <a:lnTo>
                    <a:pt x="137" y="387"/>
                  </a:lnTo>
                  <a:lnTo>
                    <a:pt x="126" y="362"/>
                  </a:lnTo>
                  <a:lnTo>
                    <a:pt x="121" y="368"/>
                  </a:lnTo>
                  <a:lnTo>
                    <a:pt x="99" y="424"/>
                  </a:lnTo>
                  <a:lnTo>
                    <a:pt x="107" y="418"/>
                  </a:lnTo>
                  <a:lnTo>
                    <a:pt x="108" y="426"/>
                  </a:lnTo>
                  <a:lnTo>
                    <a:pt x="97" y="432"/>
                  </a:lnTo>
                  <a:lnTo>
                    <a:pt x="61" y="507"/>
                  </a:lnTo>
                  <a:lnTo>
                    <a:pt x="49" y="512"/>
                  </a:lnTo>
                  <a:lnTo>
                    <a:pt x="40" y="507"/>
                  </a:lnTo>
                  <a:lnTo>
                    <a:pt x="40" y="512"/>
                  </a:lnTo>
                  <a:lnTo>
                    <a:pt x="64" y="542"/>
                  </a:lnTo>
                  <a:lnTo>
                    <a:pt x="73" y="548"/>
                  </a:lnTo>
                  <a:lnTo>
                    <a:pt x="88" y="566"/>
                  </a:lnTo>
                  <a:lnTo>
                    <a:pt x="145" y="595"/>
                  </a:lnTo>
                  <a:lnTo>
                    <a:pt x="151" y="595"/>
                  </a:lnTo>
                  <a:lnTo>
                    <a:pt x="163" y="591"/>
                  </a:lnTo>
                  <a:lnTo>
                    <a:pt x="172" y="591"/>
                  </a:lnTo>
                  <a:lnTo>
                    <a:pt x="191" y="609"/>
                  </a:lnTo>
                  <a:lnTo>
                    <a:pt x="204" y="614"/>
                  </a:lnTo>
                  <a:lnTo>
                    <a:pt x="217" y="633"/>
                  </a:lnTo>
                  <a:lnTo>
                    <a:pt x="225" y="636"/>
                  </a:lnTo>
                  <a:lnTo>
                    <a:pt x="287" y="647"/>
                  </a:lnTo>
                  <a:lnTo>
                    <a:pt x="290" y="617"/>
                  </a:lnTo>
                  <a:lnTo>
                    <a:pt x="287" y="612"/>
                  </a:lnTo>
                  <a:lnTo>
                    <a:pt x="293" y="598"/>
                  </a:lnTo>
                  <a:lnTo>
                    <a:pt x="301" y="588"/>
                  </a:lnTo>
                  <a:lnTo>
                    <a:pt x="335" y="580"/>
                  </a:lnTo>
                  <a:lnTo>
                    <a:pt x="341" y="575"/>
                  </a:lnTo>
                  <a:lnTo>
                    <a:pt x="351" y="574"/>
                  </a:lnTo>
                  <a:lnTo>
                    <a:pt x="355" y="574"/>
                  </a:lnTo>
                  <a:lnTo>
                    <a:pt x="359" y="579"/>
                  </a:lnTo>
                  <a:lnTo>
                    <a:pt x="373" y="583"/>
                  </a:lnTo>
                  <a:lnTo>
                    <a:pt x="376" y="587"/>
                  </a:lnTo>
                  <a:lnTo>
                    <a:pt x="378" y="590"/>
                  </a:lnTo>
                  <a:lnTo>
                    <a:pt x="394" y="596"/>
                  </a:lnTo>
                  <a:lnTo>
                    <a:pt x="395" y="593"/>
                  </a:lnTo>
                  <a:lnTo>
                    <a:pt x="405" y="595"/>
                  </a:lnTo>
                  <a:lnTo>
                    <a:pt x="406" y="598"/>
                  </a:lnTo>
                  <a:lnTo>
                    <a:pt x="414" y="599"/>
                  </a:lnTo>
                  <a:lnTo>
                    <a:pt x="419" y="603"/>
                  </a:lnTo>
                  <a:lnTo>
                    <a:pt x="421" y="609"/>
                  </a:lnTo>
                  <a:lnTo>
                    <a:pt x="424" y="611"/>
                  </a:lnTo>
                  <a:lnTo>
                    <a:pt x="435" y="614"/>
                  </a:lnTo>
                  <a:lnTo>
                    <a:pt x="443" y="623"/>
                  </a:lnTo>
                  <a:lnTo>
                    <a:pt x="457" y="628"/>
                  </a:lnTo>
                  <a:lnTo>
                    <a:pt x="483" y="622"/>
                  </a:lnTo>
                  <a:lnTo>
                    <a:pt x="486" y="619"/>
                  </a:lnTo>
                  <a:lnTo>
                    <a:pt x="488" y="614"/>
                  </a:lnTo>
                  <a:lnTo>
                    <a:pt x="518" y="596"/>
                  </a:lnTo>
                  <a:lnTo>
                    <a:pt x="520" y="593"/>
                  </a:lnTo>
                  <a:lnTo>
                    <a:pt x="539" y="587"/>
                  </a:lnTo>
                  <a:lnTo>
                    <a:pt x="540" y="585"/>
                  </a:lnTo>
                  <a:lnTo>
                    <a:pt x="540" y="580"/>
                  </a:lnTo>
                  <a:lnTo>
                    <a:pt x="543" y="575"/>
                  </a:lnTo>
                  <a:lnTo>
                    <a:pt x="545" y="566"/>
                  </a:lnTo>
                  <a:lnTo>
                    <a:pt x="543" y="558"/>
                  </a:lnTo>
                  <a:lnTo>
                    <a:pt x="520" y="552"/>
                  </a:lnTo>
                  <a:lnTo>
                    <a:pt x="515" y="542"/>
                  </a:lnTo>
                  <a:lnTo>
                    <a:pt x="515" y="520"/>
                  </a:lnTo>
                  <a:lnTo>
                    <a:pt x="518" y="512"/>
                  </a:lnTo>
                  <a:lnTo>
                    <a:pt x="518" y="504"/>
                  </a:lnTo>
                  <a:lnTo>
                    <a:pt x="512" y="499"/>
                  </a:lnTo>
                  <a:lnTo>
                    <a:pt x="510" y="496"/>
                  </a:lnTo>
                  <a:lnTo>
                    <a:pt x="510" y="491"/>
                  </a:lnTo>
                  <a:lnTo>
                    <a:pt x="513" y="483"/>
                  </a:lnTo>
                  <a:lnTo>
                    <a:pt x="520" y="477"/>
                  </a:lnTo>
                  <a:lnTo>
                    <a:pt x="531" y="472"/>
                  </a:lnTo>
                  <a:lnTo>
                    <a:pt x="524" y="430"/>
                  </a:lnTo>
                  <a:lnTo>
                    <a:pt x="526" y="426"/>
                  </a:lnTo>
                  <a:lnTo>
                    <a:pt x="535" y="427"/>
                  </a:lnTo>
                  <a:lnTo>
                    <a:pt x="534" y="416"/>
                  </a:lnTo>
                  <a:lnTo>
                    <a:pt x="527" y="413"/>
                  </a:lnTo>
                  <a:lnTo>
                    <a:pt x="529" y="387"/>
                  </a:lnTo>
                  <a:lnTo>
                    <a:pt x="527" y="384"/>
                  </a:lnTo>
                  <a:lnTo>
                    <a:pt x="510" y="381"/>
                  </a:lnTo>
                  <a:lnTo>
                    <a:pt x="497" y="395"/>
                  </a:lnTo>
                  <a:lnTo>
                    <a:pt x="491" y="399"/>
                  </a:lnTo>
                  <a:lnTo>
                    <a:pt x="488" y="395"/>
                  </a:lnTo>
                  <a:lnTo>
                    <a:pt x="499" y="365"/>
                  </a:lnTo>
                  <a:lnTo>
                    <a:pt x="502" y="362"/>
                  </a:lnTo>
                  <a:lnTo>
                    <a:pt x="507" y="356"/>
                  </a:lnTo>
                  <a:lnTo>
                    <a:pt x="515" y="354"/>
                  </a:lnTo>
                  <a:lnTo>
                    <a:pt x="516" y="351"/>
                  </a:lnTo>
                  <a:lnTo>
                    <a:pt x="520" y="343"/>
                  </a:lnTo>
                  <a:lnTo>
                    <a:pt x="553" y="316"/>
                  </a:lnTo>
                  <a:lnTo>
                    <a:pt x="550" y="309"/>
                  </a:lnTo>
                  <a:lnTo>
                    <a:pt x="555" y="305"/>
                  </a:lnTo>
                  <a:lnTo>
                    <a:pt x="570" y="308"/>
                  </a:lnTo>
                  <a:lnTo>
                    <a:pt x="577" y="306"/>
                  </a:lnTo>
                  <a:lnTo>
                    <a:pt x="585" y="301"/>
                  </a:lnTo>
                  <a:lnTo>
                    <a:pt x="583" y="300"/>
                  </a:lnTo>
                  <a:lnTo>
                    <a:pt x="588" y="265"/>
                  </a:lnTo>
                  <a:lnTo>
                    <a:pt x="604" y="233"/>
                  </a:lnTo>
                  <a:lnTo>
                    <a:pt x="623" y="215"/>
                  </a:lnTo>
                  <a:lnTo>
                    <a:pt x="626" y="206"/>
                  </a:lnTo>
                  <a:lnTo>
                    <a:pt x="564" y="177"/>
                  </a:lnTo>
                  <a:lnTo>
                    <a:pt x="561" y="166"/>
                  </a:lnTo>
                  <a:lnTo>
                    <a:pt x="547" y="147"/>
                  </a:lnTo>
                  <a:lnTo>
                    <a:pt x="535" y="147"/>
                  </a:lnTo>
                  <a:lnTo>
                    <a:pt x="521" y="139"/>
                  </a:lnTo>
                  <a:lnTo>
                    <a:pt x="513" y="139"/>
                  </a:lnTo>
                  <a:lnTo>
                    <a:pt x="505" y="136"/>
                  </a:lnTo>
                  <a:lnTo>
                    <a:pt x="491" y="120"/>
                  </a:lnTo>
                  <a:lnTo>
                    <a:pt x="494" y="117"/>
                  </a:lnTo>
                  <a:lnTo>
                    <a:pt x="489" y="113"/>
                  </a:lnTo>
                  <a:lnTo>
                    <a:pt x="494" y="93"/>
                  </a:lnTo>
                  <a:lnTo>
                    <a:pt x="488" y="91"/>
                  </a:lnTo>
                  <a:lnTo>
                    <a:pt x="476" y="102"/>
                  </a:lnTo>
                  <a:lnTo>
                    <a:pt x="467" y="101"/>
                  </a:lnTo>
                  <a:lnTo>
                    <a:pt x="461" y="96"/>
                  </a:lnTo>
                  <a:lnTo>
                    <a:pt x="461" y="73"/>
                  </a:lnTo>
                  <a:lnTo>
                    <a:pt x="456" y="69"/>
                  </a:lnTo>
                  <a:lnTo>
                    <a:pt x="427" y="48"/>
                  </a:lnTo>
                  <a:lnTo>
                    <a:pt x="424" y="30"/>
                  </a:lnTo>
                  <a:lnTo>
                    <a:pt x="414" y="29"/>
                  </a:lnTo>
                  <a:lnTo>
                    <a:pt x="406" y="22"/>
                  </a:lnTo>
                  <a:lnTo>
                    <a:pt x="408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3" name="Freeform 717">
              <a:extLst>
                <a:ext uri="{FF2B5EF4-FFF2-40B4-BE49-F238E27FC236}">
                  <a16:creationId xmlns:a16="http://schemas.microsoft.com/office/drawing/2014/main" id="{7BE8B7A7-0F17-AFAA-68AA-A2634C7E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2447"/>
              <a:ext cx="626" cy="647"/>
            </a:xfrm>
            <a:custGeom>
              <a:avLst/>
              <a:gdLst>
                <a:gd name="T0" fmla="*/ 343 w 626"/>
                <a:gd name="T1" fmla="*/ 43 h 647"/>
                <a:gd name="T2" fmla="*/ 269 w 626"/>
                <a:gd name="T3" fmla="*/ 73 h 647"/>
                <a:gd name="T4" fmla="*/ 276 w 626"/>
                <a:gd name="T5" fmla="*/ 96 h 647"/>
                <a:gd name="T6" fmla="*/ 206 w 626"/>
                <a:gd name="T7" fmla="*/ 81 h 647"/>
                <a:gd name="T8" fmla="*/ 194 w 626"/>
                <a:gd name="T9" fmla="*/ 54 h 647"/>
                <a:gd name="T10" fmla="*/ 171 w 626"/>
                <a:gd name="T11" fmla="*/ 77 h 647"/>
                <a:gd name="T12" fmla="*/ 155 w 626"/>
                <a:gd name="T13" fmla="*/ 128 h 647"/>
                <a:gd name="T14" fmla="*/ 128 w 626"/>
                <a:gd name="T15" fmla="*/ 117 h 647"/>
                <a:gd name="T16" fmla="*/ 77 w 626"/>
                <a:gd name="T17" fmla="*/ 86 h 647"/>
                <a:gd name="T18" fmla="*/ 5 w 626"/>
                <a:gd name="T19" fmla="*/ 96 h 647"/>
                <a:gd name="T20" fmla="*/ 13 w 626"/>
                <a:gd name="T21" fmla="*/ 107 h 647"/>
                <a:gd name="T22" fmla="*/ 19 w 626"/>
                <a:gd name="T23" fmla="*/ 126 h 647"/>
                <a:gd name="T24" fmla="*/ 10 w 626"/>
                <a:gd name="T25" fmla="*/ 147 h 647"/>
                <a:gd name="T26" fmla="*/ 59 w 626"/>
                <a:gd name="T27" fmla="*/ 175 h 647"/>
                <a:gd name="T28" fmla="*/ 83 w 626"/>
                <a:gd name="T29" fmla="*/ 188 h 647"/>
                <a:gd name="T30" fmla="*/ 96 w 626"/>
                <a:gd name="T31" fmla="*/ 198 h 647"/>
                <a:gd name="T32" fmla="*/ 123 w 626"/>
                <a:gd name="T33" fmla="*/ 226 h 647"/>
                <a:gd name="T34" fmla="*/ 104 w 626"/>
                <a:gd name="T35" fmla="*/ 246 h 647"/>
                <a:gd name="T36" fmla="*/ 107 w 626"/>
                <a:gd name="T37" fmla="*/ 279 h 647"/>
                <a:gd name="T38" fmla="*/ 134 w 626"/>
                <a:gd name="T39" fmla="*/ 322 h 647"/>
                <a:gd name="T40" fmla="*/ 132 w 626"/>
                <a:gd name="T41" fmla="*/ 362 h 647"/>
                <a:gd name="T42" fmla="*/ 121 w 626"/>
                <a:gd name="T43" fmla="*/ 368 h 647"/>
                <a:gd name="T44" fmla="*/ 97 w 626"/>
                <a:gd name="T45" fmla="*/ 432 h 647"/>
                <a:gd name="T46" fmla="*/ 40 w 626"/>
                <a:gd name="T47" fmla="*/ 512 h 647"/>
                <a:gd name="T48" fmla="*/ 145 w 626"/>
                <a:gd name="T49" fmla="*/ 595 h 647"/>
                <a:gd name="T50" fmla="*/ 191 w 626"/>
                <a:gd name="T51" fmla="*/ 609 h 647"/>
                <a:gd name="T52" fmla="*/ 287 w 626"/>
                <a:gd name="T53" fmla="*/ 647 h 647"/>
                <a:gd name="T54" fmla="*/ 301 w 626"/>
                <a:gd name="T55" fmla="*/ 588 h 647"/>
                <a:gd name="T56" fmla="*/ 355 w 626"/>
                <a:gd name="T57" fmla="*/ 574 h 647"/>
                <a:gd name="T58" fmla="*/ 378 w 626"/>
                <a:gd name="T59" fmla="*/ 590 h 647"/>
                <a:gd name="T60" fmla="*/ 406 w 626"/>
                <a:gd name="T61" fmla="*/ 598 h 647"/>
                <a:gd name="T62" fmla="*/ 424 w 626"/>
                <a:gd name="T63" fmla="*/ 611 h 647"/>
                <a:gd name="T64" fmla="*/ 483 w 626"/>
                <a:gd name="T65" fmla="*/ 622 h 647"/>
                <a:gd name="T66" fmla="*/ 520 w 626"/>
                <a:gd name="T67" fmla="*/ 593 h 647"/>
                <a:gd name="T68" fmla="*/ 543 w 626"/>
                <a:gd name="T69" fmla="*/ 575 h 647"/>
                <a:gd name="T70" fmla="*/ 515 w 626"/>
                <a:gd name="T71" fmla="*/ 542 h 647"/>
                <a:gd name="T72" fmla="*/ 512 w 626"/>
                <a:gd name="T73" fmla="*/ 499 h 647"/>
                <a:gd name="T74" fmla="*/ 520 w 626"/>
                <a:gd name="T75" fmla="*/ 477 h 647"/>
                <a:gd name="T76" fmla="*/ 535 w 626"/>
                <a:gd name="T77" fmla="*/ 427 h 647"/>
                <a:gd name="T78" fmla="*/ 527 w 626"/>
                <a:gd name="T79" fmla="*/ 384 h 647"/>
                <a:gd name="T80" fmla="*/ 488 w 626"/>
                <a:gd name="T81" fmla="*/ 395 h 647"/>
                <a:gd name="T82" fmla="*/ 515 w 626"/>
                <a:gd name="T83" fmla="*/ 354 h 647"/>
                <a:gd name="T84" fmla="*/ 550 w 626"/>
                <a:gd name="T85" fmla="*/ 309 h 647"/>
                <a:gd name="T86" fmla="*/ 585 w 626"/>
                <a:gd name="T87" fmla="*/ 301 h 647"/>
                <a:gd name="T88" fmla="*/ 623 w 626"/>
                <a:gd name="T89" fmla="*/ 215 h 647"/>
                <a:gd name="T90" fmla="*/ 547 w 626"/>
                <a:gd name="T91" fmla="*/ 147 h 647"/>
                <a:gd name="T92" fmla="*/ 505 w 626"/>
                <a:gd name="T93" fmla="*/ 136 h 647"/>
                <a:gd name="T94" fmla="*/ 494 w 626"/>
                <a:gd name="T95" fmla="*/ 93 h 647"/>
                <a:gd name="T96" fmla="*/ 461 w 626"/>
                <a:gd name="T97" fmla="*/ 96 h 647"/>
                <a:gd name="T98" fmla="*/ 424 w 626"/>
                <a:gd name="T99" fmla="*/ 30 h 6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26"/>
                <a:gd name="T151" fmla="*/ 0 h 647"/>
                <a:gd name="T152" fmla="*/ 626 w 626"/>
                <a:gd name="T153" fmla="*/ 647 h 6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26" h="647">
                  <a:moveTo>
                    <a:pt x="408" y="0"/>
                  </a:moveTo>
                  <a:lnTo>
                    <a:pt x="405" y="2"/>
                  </a:lnTo>
                  <a:lnTo>
                    <a:pt x="362" y="3"/>
                  </a:lnTo>
                  <a:lnTo>
                    <a:pt x="343" y="43"/>
                  </a:lnTo>
                  <a:lnTo>
                    <a:pt x="344" y="48"/>
                  </a:lnTo>
                  <a:lnTo>
                    <a:pt x="343" y="53"/>
                  </a:lnTo>
                  <a:lnTo>
                    <a:pt x="316" y="67"/>
                  </a:lnTo>
                  <a:lnTo>
                    <a:pt x="269" y="73"/>
                  </a:lnTo>
                  <a:lnTo>
                    <a:pt x="261" y="83"/>
                  </a:lnTo>
                  <a:lnTo>
                    <a:pt x="261" y="88"/>
                  </a:lnTo>
                  <a:lnTo>
                    <a:pt x="277" y="94"/>
                  </a:lnTo>
                  <a:lnTo>
                    <a:pt x="276" y="96"/>
                  </a:lnTo>
                  <a:lnTo>
                    <a:pt x="257" y="94"/>
                  </a:lnTo>
                  <a:lnTo>
                    <a:pt x="247" y="97"/>
                  </a:lnTo>
                  <a:lnTo>
                    <a:pt x="230" y="94"/>
                  </a:lnTo>
                  <a:lnTo>
                    <a:pt x="206" y="81"/>
                  </a:lnTo>
                  <a:lnTo>
                    <a:pt x="201" y="81"/>
                  </a:lnTo>
                  <a:lnTo>
                    <a:pt x="194" y="64"/>
                  </a:lnTo>
                  <a:lnTo>
                    <a:pt x="198" y="58"/>
                  </a:lnTo>
                  <a:lnTo>
                    <a:pt x="194" y="54"/>
                  </a:lnTo>
                  <a:lnTo>
                    <a:pt x="177" y="50"/>
                  </a:lnTo>
                  <a:lnTo>
                    <a:pt x="169" y="45"/>
                  </a:lnTo>
                  <a:lnTo>
                    <a:pt x="166" y="72"/>
                  </a:lnTo>
                  <a:lnTo>
                    <a:pt x="171" y="77"/>
                  </a:lnTo>
                  <a:lnTo>
                    <a:pt x="166" y="121"/>
                  </a:lnTo>
                  <a:lnTo>
                    <a:pt x="171" y="126"/>
                  </a:lnTo>
                  <a:lnTo>
                    <a:pt x="166" y="129"/>
                  </a:lnTo>
                  <a:lnTo>
                    <a:pt x="155" y="128"/>
                  </a:lnTo>
                  <a:lnTo>
                    <a:pt x="153" y="123"/>
                  </a:lnTo>
                  <a:lnTo>
                    <a:pt x="150" y="120"/>
                  </a:lnTo>
                  <a:lnTo>
                    <a:pt x="136" y="121"/>
                  </a:lnTo>
                  <a:lnTo>
                    <a:pt x="128" y="117"/>
                  </a:lnTo>
                  <a:lnTo>
                    <a:pt x="110" y="118"/>
                  </a:lnTo>
                  <a:lnTo>
                    <a:pt x="94" y="93"/>
                  </a:lnTo>
                  <a:lnTo>
                    <a:pt x="80" y="88"/>
                  </a:lnTo>
                  <a:lnTo>
                    <a:pt x="77" y="86"/>
                  </a:lnTo>
                  <a:lnTo>
                    <a:pt x="70" y="86"/>
                  </a:lnTo>
                  <a:lnTo>
                    <a:pt x="69" y="91"/>
                  </a:lnTo>
                  <a:lnTo>
                    <a:pt x="10" y="89"/>
                  </a:lnTo>
                  <a:lnTo>
                    <a:pt x="5" y="96"/>
                  </a:lnTo>
                  <a:lnTo>
                    <a:pt x="3" y="101"/>
                  </a:lnTo>
                  <a:lnTo>
                    <a:pt x="21" y="105"/>
                  </a:lnTo>
                  <a:lnTo>
                    <a:pt x="18" y="109"/>
                  </a:lnTo>
                  <a:lnTo>
                    <a:pt x="13" y="107"/>
                  </a:lnTo>
                  <a:lnTo>
                    <a:pt x="8" y="112"/>
                  </a:lnTo>
                  <a:lnTo>
                    <a:pt x="8" y="117"/>
                  </a:lnTo>
                  <a:lnTo>
                    <a:pt x="24" y="120"/>
                  </a:lnTo>
                  <a:lnTo>
                    <a:pt x="19" y="126"/>
                  </a:lnTo>
                  <a:lnTo>
                    <a:pt x="0" y="123"/>
                  </a:lnTo>
                  <a:lnTo>
                    <a:pt x="3" y="129"/>
                  </a:lnTo>
                  <a:lnTo>
                    <a:pt x="13" y="137"/>
                  </a:lnTo>
                  <a:lnTo>
                    <a:pt x="10" y="147"/>
                  </a:lnTo>
                  <a:lnTo>
                    <a:pt x="19" y="152"/>
                  </a:lnTo>
                  <a:lnTo>
                    <a:pt x="21" y="145"/>
                  </a:lnTo>
                  <a:lnTo>
                    <a:pt x="29" y="14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65" y="183"/>
                  </a:lnTo>
                  <a:lnTo>
                    <a:pt x="77" y="183"/>
                  </a:lnTo>
                  <a:lnTo>
                    <a:pt x="83" y="188"/>
                  </a:lnTo>
                  <a:lnTo>
                    <a:pt x="77" y="190"/>
                  </a:lnTo>
                  <a:lnTo>
                    <a:pt x="86" y="196"/>
                  </a:lnTo>
                  <a:lnTo>
                    <a:pt x="93" y="195"/>
                  </a:lnTo>
                  <a:lnTo>
                    <a:pt x="96" y="198"/>
                  </a:lnTo>
                  <a:lnTo>
                    <a:pt x="89" y="212"/>
                  </a:lnTo>
                  <a:lnTo>
                    <a:pt x="100" y="219"/>
                  </a:lnTo>
                  <a:lnTo>
                    <a:pt x="115" y="220"/>
                  </a:lnTo>
                  <a:lnTo>
                    <a:pt x="123" y="226"/>
                  </a:lnTo>
                  <a:lnTo>
                    <a:pt x="107" y="226"/>
                  </a:lnTo>
                  <a:lnTo>
                    <a:pt x="105" y="231"/>
                  </a:lnTo>
                  <a:lnTo>
                    <a:pt x="110" y="241"/>
                  </a:lnTo>
                  <a:lnTo>
                    <a:pt x="104" y="246"/>
                  </a:lnTo>
                  <a:lnTo>
                    <a:pt x="99" y="239"/>
                  </a:lnTo>
                  <a:lnTo>
                    <a:pt x="96" y="247"/>
                  </a:lnTo>
                  <a:lnTo>
                    <a:pt x="107" y="271"/>
                  </a:lnTo>
                  <a:lnTo>
                    <a:pt x="107" y="279"/>
                  </a:lnTo>
                  <a:lnTo>
                    <a:pt x="126" y="300"/>
                  </a:lnTo>
                  <a:lnTo>
                    <a:pt x="137" y="308"/>
                  </a:lnTo>
                  <a:lnTo>
                    <a:pt x="132" y="313"/>
                  </a:lnTo>
                  <a:lnTo>
                    <a:pt x="134" y="322"/>
                  </a:lnTo>
                  <a:lnTo>
                    <a:pt x="131" y="335"/>
                  </a:lnTo>
                  <a:lnTo>
                    <a:pt x="123" y="343"/>
                  </a:lnTo>
                  <a:lnTo>
                    <a:pt x="124" y="354"/>
                  </a:lnTo>
                  <a:lnTo>
                    <a:pt x="132" y="362"/>
                  </a:lnTo>
                  <a:lnTo>
                    <a:pt x="137" y="373"/>
                  </a:lnTo>
                  <a:lnTo>
                    <a:pt x="137" y="387"/>
                  </a:lnTo>
                  <a:lnTo>
                    <a:pt x="126" y="362"/>
                  </a:lnTo>
                  <a:lnTo>
                    <a:pt x="121" y="368"/>
                  </a:lnTo>
                  <a:lnTo>
                    <a:pt x="99" y="424"/>
                  </a:lnTo>
                  <a:lnTo>
                    <a:pt x="107" y="418"/>
                  </a:lnTo>
                  <a:lnTo>
                    <a:pt x="108" y="426"/>
                  </a:lnTo>
                  <a:lnTo>
                    <a:pt x="97" y="432"/>
                  </a:lnTo>
                  <a:lnTo>
                    <a:pt x="61" y="507"/>
                  </a:lnTo>
                  <a:lnTo>
                    <a:pt x="49" y="512"/>
                  </a:lnTo>
                  <a:lnTo>
                    <a:pt x="40" y="507"/>
                  </a:lnTo>
                  <a:lnTo>
                    <a:pt x="40" y="512"/>
                  </a:lnTo>
                  <a:lnTo>
                    <a:pt x="64" y="542"/>
                  </a:lnTo>
                  <a:lnTo>
                    <a:pt x="73" y="548"/>
                  </a:lnTo>
                  <a:lnTo>
                    <a:pt x="88" y="566"/>
                  </a:lnTo>
                  <a:lnTo>
                    <a:pt x="145" y="595"/>
                  </a:lnTo>
                  <a:lnTo>
                    <a:pt x="151" y="595"/>
                  </a:lnTo>
                  <a:lnTo>
                    <a:pt x="163" y="591"/>
                  </a:lnTo>
                  <a:lnTo>
                    <a:pt x="172" y="591"/>
                  </a:lnTo>
                  <a:lnTo>
                    <a:pt x="191" y="609"/>
                  </a:lnTo>
                  <a:lnTo>
                    <a:pt x="204" y="614"/>
                  </a:lnTo>
                  <a:lnTo>
                    <a:pt x="217" y="633"/>
                  </a:lnTo>
                  <a:lnTo>
                    <a:pt x="225" y="636"/>
                  </a:lnTo>
                  <a:lnTo>
                    <a:pt x="287" y="647"/>
                  </a:lnTo>
                  <a:lnTo>
                    <a:pt x="290" y="617"/>
                  </a:lnTo>
                  <a:lnTo>
                    <a:pt x="287" y="612"/>
                  </a:lnTo>
                  <a:lnTo>
                    <a:pt x="293" y="598"/>
                  </a:lnTo>
                  <a:lnTo>
                    <a:pt x="301" y="588"/>
                  </a:lnTo>
                  <a:lnTo>
                    <a:pt x="335" y="580"/>
                  </a:lnTo>
                  <a:lnTo>
                    <a:pt x="341" y="575"/>
                  </a:lnTo>
                  <a:lnTo>
                    <a:pt x="351" y="574"/>
                  </a:lnTo>
                  <a:lnTo>
                    <a:pt x="355" y="574"/>
                  </a:lnTo>
                  <a:lnTo>
                    <a:pt x="359" y="579"/>
                  </a:lnTo>
                  <a:lnTo>
                    <a:pt x="373" y="583"/>
                  </a:lnTo>
                  <a:lnTo>
                    <a:pt x="376" y="587"/>
                  </a:lnTo>
                  <a:lnTo>
                    <a:pt x="378" y="590"/>
                  </a:lnTo>
                  <a:lnTo>
                    <a:pt x="394" y="596"/>
                  </a:lnTo>
                  <a:lnTo>
                    <a:pt x="395" y="593"/>
                  </a:lnTo>
                  <a:lnTo>
                    <a:pt x="405" y="595"/>
                  </a:lnTo>
                  <a:lnTo>
                    <a:pt x="406" y="598"/>
                  </a:lnTo>
                  <a:lnTo>
                    <a:pt x="414" y="599"/>
                  </a:lnTo>
                  <a:lnTo>
                    <a:pt x="419" y="603"/>
                  </a:lnTo>
                  <a:lnTo>
                    <a:pt x="421" y="609"/>
                  </a:lnTo>
                  <a:lnTo>
                    <a:pt x="424" y="611"/>
                  </a:lnTo>
                  <a:lnTo>
                    <a:pt x="435" y="614"/>
                  </a:lnTo>
                  <a:lnTo>
                    <a:pt x="443" y="623"/>
                  </a:lnTo>
                  <a:lnTo>
                    <a:pt x="457" y="628"/>
                  </a:lnTo>
                  <a:lnTo>
                    <a:pt x="483" y="622"/>
                  </a:lnTo>
                  <a:lnTo>
                    <a:pt x="486" y="619"/>
                  </a:lnTo>
                  <a:lnTo>
                    <a:pt x="488" y="614"/>
                  </a:lnTo>
                  <a:lnTo>
                    <a:pt x="518" y="596"/>
                  </a:lnTo>
                  <a:lnTo>
                    <a:pt x="520" y="593"/>
                  </a:lnTo>
                  <a:lnTo>
                    <a:pt x="539" y="587"/>
                  </a:lnTo>
                  <a:lnTo>
                    <a:pt x="540" y="585"/>
                  </a:lnTo>
                  <a:lnTo>
                    <a:pt x="540" y="580"/>
                  </a:lnTo>
                  <a:lnTo>
                    <a:pt x="543" y="575"/>
                  </a:lnTo>
                  <a:lnTo>
                    <a:pt x="545" y="566"/>
                  </a:lnTo>
                  <a:lnTo>
                    <a:pt x="543" y="558"/>
                  </a:lnTo>
                  <a:lnTo>
                    <a:pt x="520" y="552"/>
                  </a:lnTo>
                  <a:lnTo>
                    <a:pt x="515" y="542"/>
                  </a:lnTo>
                  <a:lnTo>
                    <a:pt x="515" y="520"/>
                  </a:lnTo>
                  <a:lnTo>
                    <a:pt x="518" y="512"/>
                  </a:lnTo>
                  <a:lnTo>
                    <a:pt x="518" y="504"/>
                  </a:lnTo>
                  <a:lnTo>
                    <a:pt x="512" y="499"/>
                  </a:lnTo>
                  <a:lnTo>
                    <a:pt x="510" y="496"/>
                  </a:lnTo>
                  <a:lnTo>
                    <a:pt x="510" y="491"/>
                  </a:lnTo>
                  <a:lnTo>
                    <a:pt x="513" y="483"/>
                  </a:lnTo>
                  <a:lnTo>
                    <a:pt x="520" y="477"/>
                  </a:lnTo>
                  <a:lnTo>
                    <a:pt x="531" y="472"/>
                  </a:lnTo>
                  <a:lnTo>
                    <a:pt x="524" y="430"/>
                  </a:lnTo>
                  <a:lnTo>
                    <a:pt x="526" y="426"/>
                  </a:lnTo>
                  <a:lnTo>
                    <a:pt x="535" y="427"/>
                  </a:lnTo>
                  <a:lnTo>
                    <a:pt x="534" y="416"/>
                  </a:lnTo>
                  <a:lnTo>
                    <a:pt x="527" y="413"/>
                  </a:lnTo>
                  <a:lnTo>
                    <a:pt x="529" y="387"/>
                  </a:lnTo>
                  <a:lnTo>
                    <a:pt x="527" y="384"/>
                  </a:lnTo>
                  <a:lnTo>
                    <a:pt x="510" y="381"/>
                  </a:lnTo>
                  <a:lnTo>
                    <a:pt x="497" y="395"/>
                  </a:lnTo>
                  <a:lnTo>
                    <a:pt x="491" y="399"/>
                  </a:lnTo>
                  <a:lnTo>
                    <a:pt x="488" y="395"/>
                  </a:lnTo>
                  <a:lnTo>
                    <a:pt x="499" y="365"/>
                  </a:lnTo>
                  <a:lnTo>
                    <a:pt x="502" y="362"/>
                  </a:lnTo>
                  <a:lnTo>
                    <a:pt x="507" y="356"/>
                  </a:lnTo>
                  <a:lnTo>
                    <a:pt x="515" y="354"/>
                  </a:lnTo>
                  <a:lnTo>
                    <a:pt x="516" y="351"/>
                  </a:lnTo>
                  <a:lnTo>
                    <a:pt x="520" y="343"/>
                  </a:lnTo>
                  <a:lnTo>
                    <a:pt x="553" y="316"/>
                  </a:lnTo>
                  <a:lnTo>
                    <a:pt x="550" y="309"/>
                  </a:lnTo>
                  <a:lnTo>
                    <a:pt x="555" y="305"/>
                  </a:lnTo>
                  <a:lnTo>
                    <a:pt x="570" y="308"/>
                  </a:lnTo>
                  <a:lnTo>
                    <a:pt x="577" y="306"/>
                  </a:lnTo>
                  <a:lnTo>
                    <a:pt x="585" y="301"/>
                  </a:lnTo>
                  <a:lnTo>
                    <a:pt x="583" y="300"/>
                  </a:lnTo>
                  <a:lnTo>
                    <a:pt x="588" y="265"/>
                  </a:lnTo>
                  <a:lnTo>
                    <a:pt x="604" y="233"/>
                  </a:lnTo>
                  <a:lnTo>
                    <a:pt x="623" y="215"/>
                  </a:lnTo>
                  <a:lnTo>
                    <a:pt x="626" y="206"/>
                  </a:lnTo>
                  <a:lnTo>
                    <a:pt x="564" y="177"/>
                  </a:lnTo>
                  <a:lnTo>
                    <a:pt x="561" y="166"/>
                  </a:lnTo>
                  <a:lnTo>
                    <a:pt x="547" y="147"/>
                  </a:lnTo>
                  <a:lnTo>
                    <a:pt x="535" y="147"/>
                  </a:lnTo>
                  <a:lnTo>
                    <a:pt x="521" y="139"/>
                  </a:lnTo>
                  <a:lnTo>
                    <a:pt x="513" y="139"/>
                  </a:lnTo>
                  <a:lnTo>
                    <a:pt x="505" y="136"/>
                  </a:lnTo>
                  <a:lnTo>
                    <a:pt x="491" y="120"/>
                  </a:lnTo>
                  <a:lnTo>
                    <a:pt x="494" y="117"/>
                  </a:lnTo>
                  <a:lnTo>
                    <a:pt x="489" y="113"/>
                  </a:lnTo>
                  <a:lnTo>
                    <a:pt x="494" y="93"/>
                  </a:lnTo>
                  <a:lnTo>
                    <a:pt x="488" y="91"/>
                  </a:lnTo>
                  <a:lnTo>
                    <a:pt x="476" y="102"/>
                  </a:lnTo>
                  <a:lnTo>
                    <a:pt x="467" y="101"/>
                  </a:lnTo>
                  <a:lnTo>
                    <a:pt x="461" y="96"/>
                  </a:lnTo>
                  <a:lnTo>
                    <a:pt x="461" y="73"/>
                  </a:lnTo>
                  <a:lnTo>
                    <a:pt x="456" y="69"/>
                  </a:lnTo>
                  <a:lnTo>
                    <a:pt x="427" y="48"/>
                  </a:lnTo>
                  <a:lnTo>
                    <a:pt x="424" y="30"/>
                  </a:lnTo>
                  <a:lnTo>
                    <a:pt x="414" y="29"/>
                  </a:lnTo>
                  <a:lnTo>
                    <a:pt x="406" y="22"/>
                  </a:lnTo>
                  <a:lnTo>
                    <a:pt x="408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4" name="Freeform 720">
              <a:extLst>
                <a:ext uri="{FF2B5EF4-FFF2-40B4-BE49-F238E27FC236}">
                  <a16:creationId xmlns:a16="http://schemas.microsoft.com/office/drawing/2014/main" id="{EB65BCDD-FF3D-81B5-223D-A21CF0B61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" y="3203"/>
              <a:ext cx="169" cy="149"/>
            </a:xfrm>
            <a:custGeom>
              <a:avLst/>
              <a:gdLst>
                <a:gd name="T0" fmla="*/ 104 w 169"/>
                <a:gd name="T1" fmla="*/ 3 h 149"/>
                <a:gd name="T2" fmla="*/ 96 w 169"/>
                <a:gd name="T3" fmla="*/ 3 h 149"/>
                <a:gd name="T4" fmla="*/ 72 w 169"/>
                <a:gd name="T5" fmla="*/ 8 h 149"/>
                <a:gd name="T6" fmla="*/ 54 w 169"/>
                <a:gd name="T7" fmla="*/ 0 h 149"/>
                <a:gd name="T8" fmla="*/ 19 w 169"/>
                <a:gd name="T9" fmla="*/ 12 h 149"/>
                <a:gd name="T10" fmla="*/ 11 w 169"/>
                <a:gd name="T11" fmla="*/ 20 h 149"/>
                <a:gd name="T12" fmla="*/ 14 w 169"/>
                <a:gd name="T13" fmla="*/ 27 h 149"/>
                <a:gd name="T14" fmla="*/ 24 w 169"/>
                <a:gd name="T15" fmla="*/ 35 h 149"/>
                <a:gd name="T16" fmla="*/ 24 w 169"/>
                <a:gd name="T17" fmla="*/ 46 h 149"/>
                <a:gd name="T18" fmla="*/ 13 w 169"/>
                <a:gd name="T19" fmla="*/ 55 h 149"/>
                <a:gd name="T20" fmla="*/ 10 w 169"/>
                <a:gd name="T21" fmla="*/ 87 h 149"/>
                <a:gd name="T22" fmla="*/ 0 w 169"/>
                <a:gd name="T23" fmla="*/ 103 h 149"/>
                <a:gd name="T24" fmla="*/ 3 w 169"/>
                <a:gd name="T25" fmla="*/ 108 h 149"/>
                <a:gd name="T26" fmla="*/ 11 w 169"/>
                <a:gd name="T27" fmla="*/ 111 h 149"/>
                <a:gd name="T28" fmla="*/ 45 w 169"/>
                <a:gd name="T29" fmla="*/ 103 h 149"/>
                <a:gd name="T30" fmla="*/ 38 w 169"/>
                <a:gd name="T31" fmla="*/ 111 h 149"/>
                <a:gd name="T32" fmla="*/ 13 w 169"/>
                <a:gd name="T33" fmla="*/ 127 h 149"/>
                <a:gd name="T34" fmla="*/ 13 w 169"/>
                <a:gd name="T35" fmla="*/ 149 h 149"/>
                <a:gd name="T36" fmla="*/ 21 w 169"/>
                <a:gd name="T37" fmla="*/ 145 h 149"/>
                <a:gd name="T38" fmla="*/ 27 w 169"/>
                <a:gd name="T39" fmla="*/ 132 h 149"/>
                <a:gd name="T40" fmla="*/ 86 w 169"/>
                <a:gd name="T41" fmla="*/ 74 h 149"/>
                <a:gd name="T42" fmla="*/ 140 w 169"/>
                <a:gd name="T43" fmla="*/ 66 h 149"/>
                <a:gd name="T44" fmla="*/ 150 w 169"/>
                <a:gd name="T45" fmla="*/ 70 h 149"/>
                <a:gd name="T46" fmla="*/ 164 w 169"/>
                <a:gd name="T47" fmla="*/ 63 h 149"/>
                <a:gd name="T48" fmla="*/ 169 w 169"/>
                <a:gd name="T49" fmla="*/ 54 h 149"/>
                <a:gd name="T50" fmla="*/ 167 w 169"/>
                <a:gd name="T51" fmla="*/ 44 h 149"/>
                <a:gd name="T52" fmla="*/ 158 w 169"/>
                <a:gd name="T53" fmla="*/ 46 h 149"/>
                <a:gd name="T54" fmla="*/ 124 w 169"/>
                <a:gd name="T55" fmla="*/ 36 h 149"/>
                <a:gd name="T56" fmla="*/ 107 w 169"/>
                <a:gd name="T57" fmla="*/ 22 h 149"/>
                <a:gd name="T58" fmla="*/ 104 w 169"/>
                <a:gd name="T59" fmla="*/ 11 h 149"/>
                <a:gd name="T60" fmla="*/ 104 w 169"/>
                <a:gd name="T61" fmla="*/ 3 h 1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9"/>
                <a:gd name="T94" fmla="*/ 0 h 149"/>
                <a:gd name="T95" fmla="*/ 169 w 169"/>
                <a:gd name="T96" fmla="*/ 149 h 1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9" h="149">
                  <a:moveTo>
                    <a:pt x="104" y="3"/>
                  </a:moveTo>
                  <a:lnTo>
                    <a:pt x="96" y="3"/>
                  </a:lnTo>
                  <a:lnTo>
                    <a:pt x="72" y="8"/>
                  </a:lnTo>
                  <a:lnTo>
                    <a:pt x="54" y="0"/>
                  </a:lnTo>
                  <a:lnTo>
                    <a:pt x="19" y="12"/>
                  </a:lnTo>
                  <a:lnTo>
                    <a:pt x="11" y="20"/>
                  </a:lnTo>
                  <a:lnTo>
                    <a:pt x="14" y="27"/>
                  </a:lnTo>
                  <a:lnTo>
                    <a:pt x="24" y="35"/>
                  </a:lnTo>
                  <a:lnTo>
                    <a:pt x="24" y="46"/>
                  </a:lnTo>
                  <a:lnTo>
                    <a:pt x="13" y="55"/>
                  </a:lnTo>
                  <a:lnTo>
                    <a:pt x="10" y="87"/>
                  </a:lnTo>
                  <a:lnTo>
                    <a:pt x="0" y="103"/>
                  </a:lnTo>
                  <a:lnTo>
                    <a:pt x="3" y="108"/>
                  </a:lnTo>
                  <a:lnTo>
                    <a:pt x="11" y="111"/>
                  </a:lnTo>
                  <a:lnTo>
                    <a:pt x="45" y="103"/>
                  </a:lnTo>
                  <a:lnTo>
                    <a:pt x="38" y="111"/>
                  </a:lnTo>
                  <a:lnTo>
                    <a:pt x="13" y="127"/>
                  </a:lnTo>
                  <a:lnTo>
                    <a:pt x="13" y="149"/>
                  </a:lnTo>
                  <a:lnTo>
                    <a:pt x="21" y="145"/>
                  </a:lnTo>
                  <a:lnTo>
                    <a:pt x="27" y="132"/>
                  </a:lnTo>
                  <a:lnTo>
                    <a:pt x="86" y="74"/>
                  </a:lnTo>
                  <a:lnTo>
                    <a:pt x="140" y="66"/>
                  </a:lnTo>
                  <a:lnTo>
                    <a:pt x="150" y="70"/>
                  </a:lnTo>
                  <a:lnTo>
                    <a:pt x="164" y="63"/>
                  </a:lnTo>
                  <a:lnTo>
                    <a:pt x="169" y="54"/>
                  </a:lnTo>
                  <a:lnTo>
                    <a:pt x="167" y="44"/>
                  </a:lnTo>
                  <a:lnTo>
                    <a:pt x="158" y="46"/>
                  </a:lnTo>
                  <a:lnTo>
                    <a:pt x="124" y="36"/>
                  </a:lnTo>
                  <a:lnTo>
                    <a:pt x="107" y="22"/>
                  </a:lnTo>
                  <a:lnTo>
                    <a:pt x="104" y="11"/>
                  </a:lnTo>
                  <a:lnTo>
                    <a:pt x="104" y="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5" name="Freeform 721">
              <a:extLst>
                <a:ext uri="{FF2B5EF4-FFF2-40B4-BE49-F238E27FC236}">
                  <a16:creationId xmlns:a16="http://schemas.microsoft.com/office/drawing/2014/main" id="{37977AD5-AC87-9047-BC98-39AF83B48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" y="3203"/>
              <a:ext cx="169" cy="149"/>
            </a:xfrm>
            <a:custGeom>
              <a:avLst/>
              <a:gdLst>
                <a:gd name="T0" fmla="*/ 104 w 169"/>
                <a:gd name="T1" fmla="*/ 3 h 149"/>
                <a:gd name="T2" fmla="*/ 96 w 169"/>
                <a:gd name="T3" fmla="*/ 3 h 149"/>
                <a:gd name="T4" fmla="*/ 72 w 169"/>
                <a:gd name="T5" fmla="*/ 8 h 149"/>
                <a:gd name="T6" fmla="*/ 54 w 169"/>
                <a:gd name="T7" fmla="*/ 0 h 149"/>
                <a:gd name="T8" fmla="*/ 19 w 169"/>
                <a:gd name="T9" fmla="*/ 12 h 149"/>
                <a:gd name="T10" fmla="*/ 11 w 169"/>
                <a:gd name="T11" fmla="*/ 20 h 149"/>
                <a:gd name="T12" fmla="*/ 14 w 169"/>
                <a:gd name="T13" fmla="*/ 27 h 149"/>
                <a:gd name="T14" fmla="*/ 24 w 169"/>
                <a:gd name="T15" fmla="*/ 35 h 149"/>
                <a:gd name="T16" fmla="*/ 24 w 169"/>
                <a:gd name="T17" fmla="*/ 46 h 149"/>
                <a:gd name="T18" fmla="*/ 13 w 169"/>
                <a:gd name="T19" fmla="*/ 55 h 149"/>
                <a:gd name="T20" fmla="*/ 10 w 169"/>
                <a:gd name="T21" fmla="*/ 87 h 149"/>
                <a:gd name="T22" fmla="*/ 0 w 169"/>
                <a:gd name="T23" fmla="*/ 103 h 149"/>
                <a:gd name="T24" fmla="*/ 3 w 169"/>
                <a:gd name="T25" fmla="*/ 108 h 149"/>
                <a:gd name="T26" fmla="*/ 11 w 169"/>
                <a:gd name="T27" fmla="*/ 111 h 149"/>
                <a:gd name="T28" fmla="*/ 45 w 169"/>
                <a:gd name="T29" fmla="*/ 103 h 149"/>
                <a:gd name="T30" fmla="*/ 38 w 169"/>
                <a:gd name="T31" fmla="*/ 111 h 149"/>
                <a:gd name="T32" fmla="*/ 13 w 169"/>
                <a:gd name="T33" fmla="*/ 127 h 149"/>
                <a:gd name="T34" fmla="*/ 13 w 169"/>
                <a:gd name="T35" fmla="*/ 149 h 149"/>
                <a:gd name="T36" fmla="*/ 21 w 169"/>
                <a:gd name="T37" fmla="*/ 145 h 149"/>
                <a:gd name="T38" fmla="*/ 27 w 169"/>
                <a:gd name="T39" fmla="*/ 132 h 149"/>
                <a:gd name="T40" fmla="*/ 86 w 169"/>
                <a:gd name="T41" fmla="*/ 74 h 149"/>
                <a:gd name="T42" fmla="*/ 140 w 169"/>
                <a:gd name="T43" fmla="*/ 66 h 149"/>
                <a:gd name="T44" fmla="*/ 150 w 169"/>
                <a:gd name="T45" fmla="*/ 70 h 149"/>
                <a:gd name="T46" fmla="*/ 164 w 169"/>
                <a:gd name="T47" fmla="*/ 63 h 149"/>
                <a:gd name="T48" fmla="*/ 169 w 169"/>
                <a:gd name="T49" fmla="*/ 54 h 149"/>
                <a:gd name="T50" fmla="*/ 167 w 169"/>
                <a:gd name="T51" fmla="*/ 44 h 149"/>
                <a:gd name="T52" fmla="*/ 158 w 169"/>
                <a:gd name="T53" fmla="*/ 46 h 149"/>
                <a:gd name="T54" fmla="*/ 124 w 169"/>
                <a:gd name="T55" fmla="*/ 36 h 149"/>
                <a:gd name="T56" fmla="*/ 107 w 169"/>
                <a:gd name="T57" fmla="*/ 22 h 149"/>
                <a:gd name="T58" fmla="*/ 104 w 169"/>
                <a:gd name="T59" fmla="*/ 11 h 149"/>
                <a:gd name="T60" fmla="*/ 104 w 169"/>
                <a:gd name="T61" fmla="*/ 3 h 1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9"/>
                <a:gd name="T94" fmla="*/ 0 h 149"/>
                <a:gd name="T95" fmla="*/ 169 w 169"/>
                <a:gd name="T96" fmla="*/ 149 h 1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9" h="149">
                  <a:moveTo>
                    <a:pt x="104" y="3"/>
                  </a:moveTo>
                  <a:lnTo>
                    <a:pt x="96" y="3"/>
                  </a:lnTo>
                  <a:lnTo>
                    <a:pt x="72" y="8"/>
                  </a:lnTo>
                  <a:lnTo>
                    <a:pt x="54" y="0"/>
                  </a:lnTo>
                  <a:lnTo>
                    <a:pt x="19" y="12"/>
                  </a:lnTo>
                  <a:lnTo>
                    <a:pt x="11" y="20"/>
                  </a:lnTo>
                  <a:lnTo>
                    <a:pt x="14" y="27"/>
                  </a:lnTo>
                  <a:lnTo>
                    <a:pt x="24" y="35"/>
                  </a:lnTo>
                  <a:lnTo>
                    <a:pt x="24" y="46"/>
                  </a:lnTo>
                  <a:lnTo>
                    <a:pt x="13" y="55"/>
                  </a:lnTo>
                  <a:lnTo>
                    <a:pt x="10" y="87"/>
                  </a:lnTo>
                  <a:lnTo>
                    <a:pt x="0" y="103"/>
                  </a:lnTo>
                  <a:lnTo>
                    <a:pt x="3" y="108"/>
                  </a:lnTo>
                  <a:lnTo>
                    <a:pt x="11" y="111"/>
                  </a:lnTo>
                  <a:lnTo>
                    <a:pt x="45" y="103"/>
                  </a:lnTo>
                  <a:lnTo>
                    <a:pt x="38" y="111"/>
                  </a:lnTo>
                  <a:lnTo>
                    <a:pt x="13" y="127"/>
                  </a:lnTo>
                  <a:lnTo>
                    <a:pt x="13" y="149"/>
                  </a:lnTo>
                  <a:lnTo>
                    <a:pt x="21" y="145"/>
                  </a:lnTo>
                  <a:lnTo>
                    <a:pt x="27" y="132"/>
                  </a:lnTo>
                  <a:lnTo>
                    <a:pt x="86" y="74"/>
                  </a:lnTo>
                  <a:lnTo>
                    <a:pt x="140" y="66"/>
                  </a:lnTo>
                  <a:lnTo>
                    <a:pt x="150" y="70"/>
                  </a:lnTo>
                  <a:lnTo>
                    <a:pt x="164" y="63"/>
                  </a:lnTo>
                  <a:lnTo>
                    <a:pt x="169" y="54"/>
                  </a:lnTo>
                  <a:lnTo>
                    <a:pt x="167" y="44"/>
                  </a:lnTo>
                  <a:lnTo>
                    <a:pt x="158" y="46"/>
                  </a:lnTo>
                  <a:lnTo>
                    <a:pt x="124" y="36"/>
                  </a:lnTo>
                  <a:lnTo>
                    <a:pt x="107" y="22"/>
                  </a:lnTo>
                  <a:lnTo>
                    <a:pt x="104" y="11"/>
                  </a:lnTo>
                  <a:lnTo>
                    <a:pt x="104" y="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6" name="Freeform 722">
              <a:extLst>
                <a:ext uri="{FF2B5EF4-FFF2-40B4-BE49-F238E27FC236}">
                  <a16:creationId xmlns:a16="http://schemas.microsoft.com/office/drawing/2014/main" id="{0CBB31C7-A65E-DE1F-6251-F1FF75FD6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1" y="2905"/>
              <a:ext cx="242" cy="328"/>
            </a:xfrm>
            <a:custGeom>
              <a:avLst/>
              <a:gdLst>
                <a:gd name="T0" fmla="*/ 25 w 242"/>
                <a:gd name="T1" fmla="*/ 31 h 328"/>
                <a:gd name="T2" fmla="*/ 27 w 242"/>
                <a:gd name="T3" fmla="*/ 39 h 328"/>
                <a:gd name="T4" fmla="*/ 27 w 242"/>
                <a:gd name="T5" fmla="*/ 47 h 328"/>
                <a:gd name="T6" fmla="*/ 35 w 242"/>
                <a:gd name="T7" fmla="*/ 47 h 328"/>
                <a:gd name="T8" fmla="*/ 30 w 242"/>
                <a:gd name="T9" fmla="*/ 51 h 328"/>
                <a:gd name="T10" fmla="*/ 30 w 242"/>
                <a:gd name="T11" fmla="*/ 59 h 328"/>
                <a:gd name="T12" fmla="*/ 40 w 242"/>
                <a:gd name="T13" fmla="*/ 65 h 328"/>
                <a:gd name="T14" fmla="*/ 51 w 242"/>
                <a:gd name="T15" fmla="*/ 66 h 328"/>
                <a:gd name="T16" fmla="*/ 51 w 242"/>
                <a:gd name="T17" fmla="*/ 71 h 328"/>
                <a:gd name="T18" fmla="*/ 40 w 242"/>
                <a:gd name="T19" fmla="*/ 74 h 328"/>
                <a:gd name="T20" fmla="*/ 40 w 242"/>
                <a:gd name="T21" fmla="*/ 89 h 328"/>
                <a:gd name="T22" fmla="*/ 54 w 242"/>
                <a:gd name="T23" fmla="*/ 97 h 328"/>
                <a:gd name="T24" fmla="*/ 41 w 242"/>
                <a:gd name="T25" fmla="*/ 122 h 328"/>
                <a:gd name="T26" fmla="*/ 41 w 242"/>
                <a:gd name="T27" fmla="*/ 127 h 328"/>
                <a:gd name="T28" fmla="*/ 43 w 242"/>
                <a:gd name="T29" fmla="*/ 140 h 328"/>
                <a:gd name="T30" fmla="*/ 51 w 242"/>
                <a:gd name="T31" fmla="*/ 145 h 328"/>
                <a:gd name="T32" fmla="*/ 59 w 242"/>
                <a:gd name="T33" fmla="*/ 151 h 328"/>
                <a:gd name="T34" fmla="*/ 63 w 242"/>
                <a:gd name="T35" fmla="*/ 157 h 328"/>
                <a:gd name="T36" fmla="*/ 62 w 242"/>
                <a:gd name="T37" fmla="*/ 165 h 328"/>
                <a:gd name="T38" fmla="*/ 46 w 242"/>
                <a:gd name="T39" fmla="*/ 162 h 328"/>
                <a:gd name="T40" fmla="*/ 60 w 242"/>
                <a:gd name="T41" fmla="*/ 183 h 328"/>
                <a:gd name="T42" fmla="*/ 55 w 242"/>
                <a:gd name="T43" fmla="*/ 194 h 328"/>
                <a:gd name="T44" fmla="*/ 49 w 242"/>
                <a:gd name="T45" fmla="*/ 196 h 328"/>
                <a:gd name="T46" fmla="*/ 38 w 242"/>
                <a:gd name="T47" fmla="*/ 199 h 328"/>
                <a:gd name="T48" fmla="*/ 32 w 242"/>
                <a:gd name="T49" fmla="*/ 197 h 328"/>
                <a:gd name="T50" fmla="*/ 33 w 242"/>
                <a:gd name="T51" fmla="*/ 205 h 328"/>
                <a:gd name="T52" fmla="*/ 35 w 242"/>
                <a:gd name="T53" fmla="*/ 218 h 328"/>
                <a:gd name="T54" fmla="*/ 30 w 242"/>
                <a:gd name="T55" fmla="*/ 218 h 328"/>
                <a:gd name="T56" fmla="*/ 22 w 242"/>
                <a:gd name="T57" fmla="*/ 212 h 328"/>
                <a:gd name="T58" fmla="*/ 11 w 242"/>
                <a:gd name="T59" fmla="*/ 226 h 328"/>
                <a:gd name="T60" fmla="*/ 4 w 242"/>
                <a:gd name="T61" fmla="*/ 235 h 328"/>
                <a:gd name="T62" fmla="*/ 0 w 242"/>
                <a:gd name="T63" fmla="*/ 248 h 328"/>
                <a:gd name="T64" fmla="*/ 4 w 242"/>
                <a:gd name="T65" fmla="*/ 264 h 328"/>
                <a:gd name="T66" fmla="*/ 35 w 242"/>
                <a:gd name="T67" fmla="*/ 309 h 328"/>
                <a:gd name="T68" fmla="*/ 52 w 242"/>
                <a:gd name="T69" fmla="*/ 312 h 328"/>
                <a:gd name="T70" fmla="*/ 63 w 242"/>
                <a:gd name="T71" fmla="*/ 280 h 328"/>
                <a:gd name="T72" fmla="*/ 92 w 242"/>
                <a:gd name="T73" fmla="*/ 278 h 328"/>
                <a:gd name="T74" fmla="*/ 121 w 242"/>
                <a:gd name="T75" fmla="*/ 310 h 328"/>
                <a:gd name="T76" fmla="*/ 130 w 242"/>
                <a:gd name="T77" fmla="*/ 310 h 328"/>
                <a:gd name="T78" fmla="*/ 151 w 242"/>
                <a:gd name="T79" fmla="*/ 296 h 328"/>
                <a:gd name="T80" fmla="*/ 161 w 242"/>
                <a:gd name="T81" fmla="*/ 298 h 328"/>
                <a:gd name="T82" fmla="*/ 188 w 242"/>
                <a:gd name="T83" fmla="*/ 291 h 328"/>
                <a:gd name="T84" fmla="*/ 220 w 242"/>
                <a:gd name="T85" fmla="*/ 294 h 328"/>
                <a:gd name="T86" fmla="*/ 242 w 242"/>
                <a:gd name="T87" fmla="*/ 232 h 328"/>
                <a:gd name="T88" fmla="*/ 234 w 242"/>
                <a:gd name="T89" fmla="*/ 153 h 328"/>
                <a:gd name="T90" fmla="*/ 226 w 242"/>
                <a:gd name="T91" fmla="*/ 124 h 328"/>
                <a:gd name="T92" fmla="*/ 178 w 242"/>
                <a:gd name="T93" fmla="*/ 113 h 328"/>
                <a:gd name="T94" fmla="*/ 153 w 242"/>
                <a:gd name="T95" fmla="*/ 71 h 328"/>
                <a:gd name="T96" fmla="*/ 122 w 242"/>
                <a:gd name="T97" fmla="*/ 28 h 328"/>
                <a:gd name="T98" fmla="*/ 89 w 242"/>
                <a:gd name="T99" fmla="*/ 0 h 328"/>
                <a:gd name="T100" fmla="*/ 51 w 242"/>
                <a:gd name="T101" fmla="*/ 14 h 328"/>
                <a:gd name="T102" fmla="*/ 17 w 242"/>
                <a:gd name="T103" fmla="*/ 20 h 32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42"/>
                <a:gd name="T157" fmla="*/ 0 h 328"/>
                <a:gd name="T158" fmla="*/ 242 w 242"/>
                <a:gd name="T159" fmla="*/ 328 h 32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42" h="328">
                  <a:moveTo>
                    <a:pt x="17" y="20"/>
                  </a:moveTo>
                  <a:lnTo>
                    <a:pt x="25" y="28"/>
                  </a:lnTo>
                  <a:lnTo>
                    <a:pt x="25" y="31"/>
                  </a:lnTo>
                  <a:lnTo>
                    <a:pt x="24" y="33"/>
                  </a:lnTo>
                  <a:lnTo>
                    <a:pt x="27" y="36"/>
                  </a:lnTo>
                  <a:lnTo>
                    <a:pt x="27" y="39"/>
                  </a:lnTo>
                  <a:lnTo>
                    <a:pt x="24" y="43"/>
                  </a:lnTo>
                  <a:lnTo>
                    <a:pt x="24" y="46"/>
                  </a:lnTo>
                  <a:lnTo>
                    <a:pt x="27" y="47"/>
                  </a:lnTo>
                  <a:lnTo>
                    <a:pt x="30" y="44"/>
                  </a:lnTo>
                  <a:lnTo>
                    <a:pt x="32" y="44"/>
                  </a:lnTo>
                  <a:lnTo>
                    <a:pt x="35" y="47"/>
                  </a:lnTo>
                  <a:lnTo>
                    <a:pt x="35" y="49"/>
                  </a:lnTo>
                  <a:lnTo>
                    <a:pt x="33" y="51"/>
                  </a:lnTo>
                  <a:lnTo>
                    <a:pt x="30" y="51"/>
                  </a:lnTo>
                  <a:lnTo>
                    <a:pt x="30" y="52"/>
                  </a:lnTo>
                  <a:lnTo>
                    <a:pt x="32" y="54"/>
                  </a:lnTo>
                  <a:lnTo>
                    <a:pt x="30" y="59"/>
                  </a:lnTo>
                  <a:lnTo>
                    <a:pt x="32" y="60"/>
                  </a:lnTo>
                  <a:lnTo>
                    <a:pt x="35" y="60"/>
                  </a:lnTo>
                  <a:lnTo>
                    <a:pt x="40" y="65"/>
                  </a:lnTo>
                  <a:lnTo>
                    <a:pt x="43" y="65"/>
                  </a:lnTo>
                  <a:lnTo>
                    <a:pt x="48" y="66"/>
                  </a:lnTo>
                  <a:lnTo>
                    <a:pt x="51" y="66"/>
                  </a:lnTo>
                  <a:lnTo>
                    <a:pt x="54" y="68"/>
                  </a:lnTo>
                  <a:lnTo>
                    <a:pt x="54" y="70"/>
                  </a:lnTo>
                  <a:lnTo>
                    <a:pt x="51" y="71"/>
                  </a:lnTo>
                  <a:lnTo>
                    <a:pt x="43" y="70"/>
                  </a:lnTo>
                  <a:lnTo>
                    <a:pt x="41" y="70"/>
                  </a:lnTo>
                  <a:lnTo>
                    <a:pt x="40" y="74"/>
                  </a:lnTo>
                  <a:lnTo>
                    <a:pt x="36" y="78"/>
                  </a:lnTo>
                  <a:lnTo>
                    <a:pt x="38" y="87"/>
                  </a:lnTo>
                  <a:lnTo>
                    <a:pt x="40" y="89"/>
                  </a:lnTo>
                  <a:lnTo>
                    <a:pt x="40" y="92"/>
                  </a:lnTo>
                  <a:lnTo>
                    <a:pt x="51" y="94"/>
                  </a:lnTo>
                  <a:lnTo>
                    <a:pt x="54" y="97"/>
                  </a:lnTo>
                  <a:lnTo>
                    <a:pt x="51" y="100"/>
                  </a:lnTo>
                  <a:lnTo>
                    <a:pt x="51" y="105"/>
                  </a:lnTo>
                  <a:lnTo>
                    <a:pt x="41" y="122"/>
                  </a:lnTo>
                  <a:lnTo>
                    <a:pt x="40" y="122"/>
                  </a:lnTo>
                  <a:lnTo>
                    <a:pt x="40" y="125"/>
                  </a:lnTo>
                  <a:lnTo>
                    <a:pt x="41" y="127"/>
                  </a:lnTo>
                  <a:lnTo>
                    <a:pt x="38" y="133"/>
                  </a:lnTo>
                  <a:lnTo>
                    <a:pt x="40" y="140"/>
                  </a:lnTo>
                  <a:lnTo>
                    <a:pt x="43" y="140"/>
                  </a:lnTo>
                  <a:lnTo>
                    <a:pt x="46" y="141"/>
                  </a:lnTo>
                  <a:lnTo>
                    <a:pt x="49" y="141"/>
                  </a:lnTo>
                  <a:lnTo>
                    <a:pt x="51" y="145"/>
                  </a:lnTo>
                  <a:lnTo>
                    <a:pt x="52" y="148"/>
                  </a:lnTo>
                  <a:lnTo>
                    <a:pt x="55" y="151"/>
                  </a:lnTo>
                  <a:lnTo>
                    <a:pt x="59" y="151"/>
                  </a:lnTo>
                  <a:lnTo>
                    <a:pt x="59" y="153"/>
                  </a:lnTo>
                  <a:lnTo>
                    <a:pt x="59" y="154"/>
                  </a:lnTo>
                  <a:lnTo>
                    <a:pt x="63" y="157"/>
                  </a:lnTo>
                  <a:lnTo>
                    <a:pt x="65" y="157"/>
                  </a:lnTo>
                  <a:lnTo>
                    <a:pt x="67" y="161"/>
                  </a:lnTo>
                  <a:lnTo>
                    <a:pt x="62" y="165"/>
                  </a:lnTo>
                  <a:lnTo>
                    <a:pt x="54" y="165"/>
                  </a:lnTo>
                  <a:lnTo>
                    <a:pt x="49" y="162"/>
                  </a:lnTo>
                  <a:lnTo>
                    <a:pt x="46" y="162"/>
                  </a:lnTo>
                  <a:lnTo>
                    <a:pt x="46" y="164"/>
                  </a:lnTo>
                  <a:lnTo>
                    <a:pt x="59" y="181"/>
                  </a:lnTo>
                  <a:lnTo>
                    <a:pt x="60" y="183"/>
                  </a:lnTo>
                  <a:lnTo>
                    <a:pt x="60" y="189"/>
                  </a:lnTo>
                  <a:lnTo>
                    <a:pt x="59" y="192"/>
                  </a:lnTo>
                  <a:lnTo>
                    <a:pt x="55" y="194"/>
                  </a:lnTo>
                  <a:lnTo>
                    <a:pt x="54" y="192"/>
                  </a:lnTo>
                  <a:lnTo>
                    <a:pt x="51" y="192"/>
                  </a:lnTo>
                  <a:lnTo>
                    <a:pt x="49" y="196"/>
                  </a:lnTo>
                  <a:lnTo>
                    <a:pt x="44" y="197"/>
                  </a:lnTo>
                  <a:lnTo>
                    <a:pt x="40" y="197"/>
                  </a:lnTo>
                  <a:lnTo>
                    <a:pt x="38" y="199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2" y="197"/>
                  </a:lnTo>
                  <a:lnTo>
                    <a:pt x="28" y="200"/>
                  </a:lnTo>
                  <a:lnTo>
                    <a:pt x="30" y="204"/>
                  </a:lnTo>
                  <a:lnTo>
                    <a:pt x="33" y="205"/>
                  </a:lnTo>
                  <a:lnTo>
                    <a:pt x="33" y="210"/>
                  </a:lnTo>
                  <a:lnTo>
                    <a:pt x="35" y="213"/>
                  </a:lnTo>
                  <a:lnTo>
                    <a:pt x="35" y="218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30" y="218"/>
                  </a:lnTo>
                  <a:lnTo>
                    <a:pt x="28" y="213"/>
                  </a:lnTo>
                  <a:lnTo>
                    <a:pt x="27" y="212"/>
                  </a:lnTo>
                  <a:lnTo>
                    <a:pt x="22" y="212"/>
                  </a:lnTo>
                  <a:lnTo>
                    <a:pt x="14" y="218"/>
                  </a:lnTo>
                  <a:lnTo>
                    <a:pt x="12" y="224"/>
                  </a:lnTo>
                  <a:lnTo>
                    <a:pt x="11" y="226"/>
                  </a:lnTo>
                  <a:lnTo>
                    <a:pt x="11" y="234"/>
                  </a:lnTo>
                  <a:lnTo>
                    <a:pt x="9" y="235"/>
                  </a:lnTo>
                  <a:lnTo>
                    <a:pt x="4" y="235"/>
                  </a:lnTo>
                  <a:lnTo>
                    <a:pt x="1" y="239"/>
                  </a:lnTo>
                  <a:lnTo>
                    <a:pt x="1" y="248"/>
                  </a:lnTo>
                  <a:lnTo>
                    <a:pt x="0" y="248"/>
                  </a:lnTo>
                  <a:lnTo>
                    <a:pt x="0" y="251"/>
                  </a:lnTo>
                  <a:lnTo>
                    <a:pt x="4" y="259"/>
                  </a:lnTo>
                  <a:lnTo>
                    <a:pt x="4" y="264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35" y="309"/>
                  </a:lnTo>
                  <a:lnTo>
                    <a:pt x="41" y="323"/>
                  </a:lnTo>
                  <a:lnTo>
                    <a:pt x="48" y="328"/>
                  </a:lnTo>
                  <a:lnTo>
                    <a:pt x="52" y="312"/>
                  </a:lnTo>
                  <a:lnTo>
                    <a:pt x="51" y="301"/>
                  </a:lnTo>
                  <a:lnTo>
                    <a:pt x="55" y="285"/>
                  </a:lnTo>
                  <a:lnTo>
                    <a:pt x="63" y="280"/>
                  </a:lnTo>
                  <a:lnTo>
                    <a:pt x="70" y="269"/>
                  </a:lnTo>
                  <a:lnTo>
                    <a:pt x="76" y="277"/>
                  </a:lnTo>
                  <a:lnTo>
                    <a:pt x="92" y="278"/>
                  </a:lnTo>
                  <a:lnTo>
                    <a:pt x="98" y="290"/>
                  </a:lnTo>
                  <a:lnTo>
                    <a:pt x="108" y="294"/>
                  </a:lnTo>
                  <a:lnTo>
                    <a:pt x="121" y="310"/>
                  </a:lnTo>
                  <a:lnTo>
                    <a:pt x="122" y="312"/>
                  </a:lnTo>
                  <a:lnTo>
                    <a:pt x="126" y="312"/>
                  </a:lnTo>
                  <a:lnTo>
                    <a:pt x="130" y="310"/>
                  </a:lnTo>
                  <a:lnTo>
                    <a:pt x="130" y="301"/>
                  </a:lnTo>
                  <a:lnTo>
                    <a:pt x="148" y="294"/>
                  </a:lnTo>
                  <a:lnTo>
                    <a:pt x="151" y="296"/>
                  </a:lnTo>
                  <a:lnTo>
                    <a:pt x="157" y="302"/>
                  </a:lnTo>
                  <a:lnTo>
                    <a:pt x="161" y="302"/>
                  </a:lnTo>
                  <a:lnTo>
                    <a:pt x="161" y="298"/>
                  </a:lnTo>
                  <a:lnTo>
                    <a:pt x="169" y="293"/>
                  </a:lnTo>
                  <a:lnTo>
                    <a:pt x="185" y="296"/>
                  </a:lnTo>
                  <a:lnTo>
                    <a:pt x="188" y="291"/>
                  </a:lnTo>
                  <a:lnTo>
                    <a:pt x="204" y="294"/>
                  </a:lnTo>
                  <a:lnTo>
                    <a:pt x="213" y="293"/>
                  </a:lnTo>
                  <a:lnTo>
                    <a:pt x="220" y="294"/>
                  </a:lnTo>
                  <a:lnTo>
                    <a:pt x="220" y="270"/>
                  </a:lnTo>
                  <a:lnTo>
                    <a:pt x="231" y="245"/>
                  </a:lnTo>
                  <a:lnTo>
                    <a:pt x="242" y="232"/>
                  </a:lnTo>
                  <a:lnTo>
                    <a:pt x="218" y="202"/>
                  </a:lnTo>
                  <a:lnTo>
                    <a:pt x="216" y="161"/>
                  </a:lnTo>
                  <a:lnTo>
                    <a:pt x="234" y="153"/>
                  </a:lnTo>
                  <a:lnTo>
                    <a:pt x="224" y="149"/>
                  </a:lnTo>
                  <a:lnTo>
                    <a:pt x="215" y="133"/>
                  </a:lnTo>
                  <a:lnTo>
                    <a:pt x="226" y="124"/>
                  </a:lnTo>
                  <a:lnTo>
                    <a:pt x="218" y="113"/>
                  </a:lnTo>
                  <a:lnTo>
                    <a:pt x="207" y="122"/>
                  </a:lnTo>
                  <a:lnTo>
                    <a:pt x="178" y="113"/>
                  </a:lnTo>
                  <a:lnTo>
                    <a:pt x="164" y="102"/>
                  </a:lnTo>
                  <a:lnTo>
                    <a:pt x="161" y="78"/>
                  </a:lnTo>
                  <a:lnTo>
                    <a:pt x="153" y="71"/>
                  </a:lnTo>
                  <a:lnTo>
                    <a:pt x="142" y="70"/>
                  </a:lnTo>
                  <a:lnTo>
                    <a:pt x="132" y="57"/>
                  </a:lnTo>
                  <a:lnTo>
                    <a:pt x="122" y="28"/>
                  </a:lnTo>
                  <a:lnTo>
                    <a:pt x="113" y="17"/>
                  </a:lnTo>
                  <a:lnTo>
                    <a:pt x="94" y="8"/>
                  </a:lnTo>
                  <a:lnTo>
                    <a:pt x="89" y="0"/>
                  </a:lnTo>
                  <a:lnTo>
                    <a:pt x="78" y="4"/>
                  </a:lnTo>
                  <a:lnTo>
                    <a:pt x="67" y="4"/>
                  </a:lnTo>
                  <a:lnTo>
                    <a:pt x="51" y="14"/>
                  </a:lnTo>
                  <a:lnTo>
                    <a:pt x="38" y="15"/>
                  </a:lnTo>
                  <a:lnTo>
                    <a:pt x="32" y="20"/>
                  </a:lnTo>
                  <a:lnTo>
                    <a:pt x="17" y="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7" name="Freeform 723">
              <a:extLst>
                <a:ext uri="{FF2B5EF4-FFF2-40B4-BE49-F238E27FC236}">
                  <a16:creationId xmlns:a16="http://schemas.microsoft.com/office/drawing/2014/main" id="{B7FF389B-4713-FE26-2C98-2DA2B8356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1" y="2905"/>
              <a:ext cx="242" cy="328"/>
            </a:xfrm>
            <a:custGeom>
              <a:avLst/>
              <a:gdLst>
                <a:gd name="T0" fmla="*/ 25 w 242"/>
                <a:gd name="T1" fmla="*/ 31 h 328"/>
                <a:gd name="T2" fmla="*/ 27 w 242"/>
                <a:gd name="T3" fmla="*/ 39 h 328"/>
                <a:gd name="T4" fmla="*/ 27 w 242"/>
                <a:gd name="T5" fmla="*/ 47 h 328"/>
                <a:gd name="T6" fmla="*/ 35 w 242"/>
                <a:gd name="T7" fmla="*/ 47 h 328"/>
                <a:gd name="T8" fmla="*/ 30 w 242"/>
                <a:gd name="T9" fmla="*/ 51 h 328"/>
                <a:gd name="T10" fmla="*/ 30 w 242"/>
                <a:gd name="T11" fmla="*/ 59 h 328"/>
                <a:gd name="T12" fmla="*/ 40 w 242"/>
                <a:gd name="T13" fmla="*/ 65 h 328"/>
                <a:gd name="T14" fmla="*/ 51 w 242"/>
                <a:gd name="T15" fmla="*/ 66 h 328"/>
                <a:gd name="T16" fmla="*/ 51 w 242"/>
                <a:gd name="T17" fmla="*/ 71 h 328"/>
                <a:gd name="T18" fmla="*/ 40 w 242"/>
                <a:gd name="T19" fmla="*/ 74 h 328"/>
                <a:gd name="T20" fmla="*/ 40 w 242"/>
                <a:gd name="T21" fmla="*/ 89 h 328"/>
                <a:gd name="T22" fmla="*/ 54 w 242"/>
                <a:gd name="T23" fmla="*/ 97 h 328"/>
                <a:gd name="T24" fmla="*/ 41 w 242"/>
                <a:gd name="T25" fmla="*/ 122 h 328"/>
                <a:gd name="T26" fmla="*/ 41 w 242"/>
                <a:gd name="T27" fmla="*/ 127 h 328"/>
                <a:gd name="T28" fmla="*/ 43 w 242"/>
                <a:gd name="T29" fmla="*/ 140 h 328"/>
                <a:gd name="T30" fmla="*/ 51 w 242"/>
                <a:gd name="T31" fmla="*/ 145 h 328"/>
                <a:gd name="T32" fmla="*/ 59 w 242"/>
                <a:gd name="T33" fmla="*/ 151 h 328"/>
                <a:gd name="T34" fmla="*/ 63 w 242"/>
                <a:gd name="T35" fmla="*/ 157 h 328"/>
                <a:gd name="T36" fmla="*/ 62 w 242"/>
                <a:gd name="T37" fmla="*/ 165 h 328"/>
                <a:gd name="T38" fmla="*/ 46 w 242"/>
                <a:gd name="T39" fmla="*/ 162 h 328"/>
                <a:gd name="T40" fmla="*/ 60 w 242"/>
                <a:gd name="T41" fmla="*/ 183 h 328"/>
                <a:gd name="T42" fmla="*/ 55 w 242"/>
                <a:gd name="T43" fmla="*/ 194 h 328"/>
                <a:gd name="T44" fmla="*/ 49 w 242"/>
                <a:gd name="T45" fmla="*/ 196 h 328"/>
                <a:gd name="T46" fmla="*/ 38 w 242"/>
                <a:gd name="T47" fmla="*/ 199 h 328"/>
                <a:gd name="T48" fmla="*/ 32 w 242"/>
                <a:gd name="T49" fmla="*/ 197 h 328"/>
                <a:gd name="T50" fmla="*/ 33 w 242"/>
                <a:gd name="T51" fmla="*/ 205 h 328"/>
                <a:gd name="T52" fmla="*/ 35 w 242"/>
                <a:gd name="T53" fmla="*/ 218 h 328"/>
                <a:gd name="T54" fmla="*/ 30 w 242"/>
                <a:gd name="T55" fmla="*/ 218 h 328"/>
                <a:gd name="T56" fmla="*/ 22 w 242"/>
                <a:gd name="T57" fmla="*/ 212 h 328"/>
                <a:gd name="T58" fmla="*/ 11 w 242"/>
                <a:gd name="T59" fmla="*/ 226 h 328"/>
                <a:gd name="T60" fmla="*/ 4 w 242"/>
                <a:gd name="T61" fmla="*/ 235 h 328"/>
                <a:gd name="T62" fmla="*/ 0 w 242"/>
                <a:gd name="T63" fmla="*/ 248 h 328"/>
                <a:gd name="T64" fmla="*/ 4 w 242"/>
                <a:gd name="T65" fmla="*/ 264 h 328"/>
                <a:gd name="T66" fmla="*/ 35 w 242"/>
                <a:gd name="T67" fmla="*/ 309 h 328"/>
                <a:gd name="T68" fmla="*/ 52 w 242"/>
                <a:gd name="T69" fmla="*/ 312 h 328"/>
                <a:gd name="T70" fmla="*/ 63 w 242"/>
                <a:gd name="T71" fmla="*/ 280 h 328"/>
                <a:gd name="T72" fmla="*/ 92 w 242"/>
                <a:gd name="T73" fmla="*/ 278 h 328"/>
                <a:gd name="T74" fmla="*/ 121 w 242"/>
                <a:gd name="T75" fmla="*/ 310 h 328"/>
                <a:gd name="T76" fmla="*/ 130 w 242"/>
                <a:gd name="T77" fmla="*/ 310 h 328"/>
                <a:gd name="T78" fmla="*/ 151 w 242"/>
                <a:gd name="T79" fmla="*/ 296 h 328"/>
                <a:gd name="T80" fmla="*/ 161 w 242"/>
                <a:gd name="T81" fmla="*/ 298 h 328"/>
                <a:gd name="T82" fmla="*/ 188 w 242"/>
                <a:gd name="T83" fmla="*/ 291 h 328"/>
                <a:gd name="T84" fmla="*/ 220 w 242"/>
                <a:gd name="T85" fmla="*/ 294 h 328"/>
                <a:gd name="T86" fmla="*/ 242 w 242"/>
                <a:gd name="T87" fmla="*/ 232 h 328"/>
                <a:gd name="T88" fmla="*/ 234 w 242"/>
                <a:gd name="T89" fmla="*/ 153 h 328"/>
                <a:gd name="T90" fmla="*/ 226 w 242"/>
                <a:gd name="T91" fmla="*/ 124 h 328"/>
                <a:gd name="T92" fmla="*/ 178 w 242"/>
                <a:gd name="T93" fmla="*/ 113 h 328"/>
                <a:gd name="T94" fmla="*/ 153 w 242"/>
                <a:gd name="T95" fmla="*/ 71 h 328"/>
                <a:gd name="T96" fmla="*/ 122 w 242"/>
                <a:gd name="T97" fmla="*/ 28 h 328"/>
                <a:gd name="T98" fmla="*/ 89 w 242"/>
                <a:gd name="T99" fmla="*/ 0 h 328"/>
                <a:gd name="T100" fmla="*/ 51 w 242"/>
                <a:gd name="T101" fmla="*/ 14 h 328"/>
                <a:gd name="T102" fmla="*/ 17 w 242"/>
                <a:gd name="T103" fmla="*/ 20 h 32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42"/>
                <a:gd name="T157" fmla="*/ 0 h 328"/>
                <a:gd name="T158" fmla="*/ 242 w 242"/>
                <a:gd name="T159" fmla="*/ 328 h 32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42" h="328">
                  <a:moveTo>
                    <a:pt x="17" y="20"/>
                  </a:moveTo>
                  <a:lnTo>
                    <a:pt x="25" y="28"/>
                  </a:lnTo>
                  <a:lnTo>
                    <a:pt x="25" y="31"/>
                  </a:lnTo>
                  <a:lnTo>
                    <a:pt x="24" y="33"/>
                  </a:lnTo>
                  <a:lnTo>
                    <a:pt x="27" y="36"/>
                  </a:lnTo>
                  <a:lnTo>
                    <a:pt x="27" y="39"/>
                  </a:lnTo>
                  <a:lnTo>
                    <a:pt x="24" y="43"/>
                  </a:lnTo>
                  <a:lnTo>
                    <a:pt x="24" y="46"/>
                  </a:lnTo>
                  <a:lnTo>
                    <a:pt x="27" y="47"/>
                  </a:lnTo>
                  <a:lnTo>
                    <a:pt x="30" y="44"/>
                  </a:lnTo>
                  <a:lnTo>
                    <a:pt x="32" y="44"/>
                  </a:lnTo>
                  <a:lnTo>
                    <a:pt x="35" y="47"/>
                  </a:lnTo>
                  <a:lnTo>
                    <a:pt x="35" y="49"/>
                  </a:lnTo>
                  <a:lnTo>
                    <a:pt x="33" y="51"/>
                  </a:lnTo>
                  <a:lnTo>
                    <a:pt x="30" y="51"/>
                  </a:lnTo>
                  <a:lnTo>
                    <a:pt x="30" y="52"/>
                  </a:lnTo>
                  <a:lnTo>
                    <a:pt x="32" y="54"/>
                  </a:lnTo>
                  <a:lnTo>
                    <a:pt x="30" y="59"/>
                  </a:lnTo>
                  <a:lnTo>
                    <a:pt x="32" y="60"/>
                  </a:lnTo>
                  <a:lnTo>
                    <a:pt x="35" y="60"/>
                  </a:lnTo>
                  <a:lnTo>
                    <a:pt x="40" y="65"/>
                  </a:lnTo>
                  <a:lnTo>
                    <a:pt x="43" y="65"/>
                  </a:lnTo>
                  <a:lnTo>
                    <a:pt x="48" y="66"/>
                  </a:lnTo>
                  <a:lnTo>
                    <a:pt x="51" y="66"/>
                  </a:lnTo>
                  <a:lnTo>
                    <a:pt x="54" y="68"/>
                  </a:lnTo>
                  <a:lnTo>
                    <a:pt x="54" y="70"/>
                  </a:lnTo>
                  <a:lnTo>
                    <a:pt x="51" y="71"/>
                  </a:lnTo>
                  <a:lnTo>
                    <a:pt x="43" y="70"/>
                  </a:lnTo>
                  <a:lnTo>
                    <a:pt x="41" y="70"/>
                  </a:lnTo>
                  <a:lnTo>
                    <a:pt x="40" y="74"/>
                  </a:lnTo>
                  <a:lnTo>
                    <a:pt x="36" y="78"/>
                  </a:lnTo>
                  <a:lnTo>
                    <a:pt x="38" y="87"/>
                  </a:lnTo>
                  <a:lnTo>
                    <a:pt x="40" y="89"/>
                  </a:lnTo>
                  <a:lnTo>
                    <a:pt x="40" y="92"/>
                  </a:lnTo>
                  <a:lnTo>
                    <a:pt x="51" y="94"/>
                  </a:lnTo>
                  <a:lnTo>
                    <a:pt x="54" y="97"/>
                  </a:lnTo>
                  <a:lnTo>
                    <a:pt x="51" y="100"/>
                  </a:lnTo>
                  <a:lnTo>
                    <a:pt x="51" y="105"/>
                  </a:lnTo>
                  <a:lnTo>
                    <a:pt x="41" y="122"/>
                  </a:lnTo>
                  <a:lnTo>
                    <a:pt x="40" y="122"/>
                  </a:lnTo>
                  <a:lnTo>
                    <a:pt x="40" y="125"/>
                  </a:lnTo>
                  <a:lnTo>
                    <a:pt x="41" y="127"/>
                  </a:lnTo>
                  <a:lnTo>
                    <a:pt x="38" y="133"/>
                  </a:lnTo>
                  <a:lnTo>
                    <a:pt x="40" y="140"/>
                  </a:lnTo>
                  <a:lnTo>
                    <a:pt x="43" y="140"/>
                  </a:lnTo>
                  <a:lnTo>
                    <a:pt x="46" y="141"/>
                  </a:lnTo>
                  <a:lnTo>
                    <a:pt x="49" y="141"/>
                  </a:lnTo>
                  <a:lnTo>
                    <a:pt x="51" y="145"/>
                  </a:lnTo>
                  <a:lnTo>
                    <a:pt x="52" y="148"/>
                  </a:lnTo>
                  <a:lnTo>
                    <a:pt x="55" y="151"/>
                  </a:lnTo>
                  <a:lnTo>
                    <a:pt x="59" y="151"/>
                  </a:lnTo>
                  <a:lnTo>
                    <a:pt x="59" y="153"/>
                  </a:lnTo>
                  <a:lnTo>
                    <a:pt x="59" y="154"/>
                  </a:lnTo>
                  <a:lnTo>
                    <a:pt x="63" y="157"/>
                  </a:lnTo>
                  <a:lnTo>
                    <a:pt x="65" y="157"/>
                  </a:lnTo>
                  <a:lnTo>
                    <a:pt x="67" y="161"/>
                  </a:lnTo>
                  <a:lnTo>
                    <a:pt x="62" y="165"/>
                  </a:lnTo>
                  <a:lnTo>
                    <a:pt x="54" y="165"/>
                  </a:lnTo>
                  <a:lnTo>
                    <a:pt x="49" y="162"/>
                  </a:lnTo>
                  <a:lnTo>
                    <a:pt x="46" y="162"/>
                  </a:lnTo>
                  <a:lnTo>
                    <a:pt x="46" y="164"/>
                  </a:lnTo>
                  <a:lnTo>
                    <a:pt x="59" y="181"/>
                  </a:lnTo>
                  <a:lnTo>
                    <a:pt x="60" y="183"/>
                  </a:lnTo>
                  <a:lnTo>
                    <a:pt x="60" y="189"/>
                  </a:lnTo>
                  <a:lnTo>
                    <a:pt x="59" y="192"/>
                  </a:lnTo>
                  <a:lnTo>
                    <a:pt x="55" y="194"/>
                  </a:lnTo>
                  <a:lnTo>
                    <a:pt x="54" y="192"/>
                  </a:lnTo>
                  <a:lnTo>
                    <a:pt x="51" y="192"/>
                  </a:lnTo>
                  <a:lnTo>
                    <a:pt x="49" y="196"/>
                  </a:lnTo>
                  <a:lnTo>
                    <a:pt x="44" y="197"/>
                  </a:lnTo>
                  <a:lnTo>
                    <a:pt x="40" y="197"/>
                  </a:lnTo>
                  <a:lnTo>
                    <a:pt x="38" y="199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2" y="197"/>
                  </a:lnTo>
                  <a:lnTo>
                    <a:pt x="28" y="200"/>
                  </a:lnTo>
                  <a:lnTo>
                    <a:pt x="30" y="204"/>
                  </a:lnTo>
                  <a:lnTo>
                    <a:pt x="33" y="205"/>
                  </a:lnTo>
                  <a:lnTo>
                    <a:pt x="33" y="210"/>
                  </a:lnTo>
                  <a:lnTo>
                    <a:pt x="35" y="213"/>
                  </a:lnTo>
                  <a:lnTo>
                    <a:pt x="35" y="218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30" y="218"/>
                  </a:lnTo>
                  <a:lnTo>
                    <a:pt x="28" y="213"/>
                  </a:lnTo>
                  <a:lnTo>
                    <a:pt x="27" y="212"/>
                  </a:lnTo>
                  <a:lnTo>
                    <a:pt x="22" y="212"/>
                  </a:lnTo>
                  <a:lnTo>
                    <a:pt x="14" y="218"/>
                  </a:lnTo>
                  <a:lnTo>
                    <a:pt x="12" y="224"/>
                  </a:lnTo>
                  <a:lnTo>
                    <a:pt x="11" y="226"/>
                  </a:lnTo>
                  <a:lnTo>
                    <a:pt x="11" y="234"/>
                  </a:lnTo>
                  <a:lnTo>
                    <a:pt x="9" y="235"/>
                  </a:lnTo>
                  <a:lnTo>
                    <a:pt x="4" y="235"/>
                  </a:lnTo>
                  <a:lnTo>
                    <a:pt x="1" y="239"/>
                  </a:lnTo>
                  <a:lnTo>
                    <a:pt x="1" y="248"/>
                  </a:lnTo>
                  <a:lnTo>
                    <a:pt x="0" y="248"/>
                  </a:lnTo>
                  <a:lnTo>
                    <a:pt x="0" y="251"/>
                  </a:lnTo>
                  <a:lnTo>
                    <a:pt x="4" y="259"/>
                  </a:lnTo>
                  <a:lnTo>
                    <a:pt x="4" y="264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35" y="309"/>
                  </a:lnTo>
                  <a:lnTo>
                    <a:pt x="41" y="323"/>
                  </a:lnTo>
                  <a:lnTo>
                    <a:pt x="48" y="328"/>
                  </a:lnTo>
                  <a:lnTo>
                    <a:pt x="52" y="312"/>
                  </a:lnTo>
                  <a:lnTo>
                    <a:pt x="51" y="301"/>
                  </a:lnTo>
                  <a:lnTo>
                    <a:pt x="55" y="285"/>
                  </a:lnTo>
                  <a:lnTo>
                    <a:pt x="63" y="280"/>
                  </a:lnTo>
                  <a:lnTo>
                    <a:pt x="70" y="269"/>
                  </a:lnTo>
                  <a:lnTo>
                    <a:pt x="76" y="277"/>
                  </a:lnTo>
                  <a:lnTo>
                    <a:pt x="92" y="278"/>
                  </a:lnTo>
                  <a:lnTo>
                    <a:pt x="98" y="290"/>
                  </a:lnTo>
                  <a:lnTo>
                    <a:pt x="108" y="294"/>
                  </a:lnTo>
                  <a:lnTo>
                    <a:pt x="121" y="310"/>
                  </a:lnTo>
                  <a:lnTo>
                    <a:pt x="122" y="312"/>
                  </a:lnTo>
                  <a:lnTo>
                    <a:pt x="126" y="312"/>
                  </a:lnTo>
                  <a:lnTo>
                    <a:pt x="130" y="310"/>
                  </a:lnTo>
                  <a:lnTo>
                    <a:pt x="130" y="301"/>
                  </a:lnTo>
                  <a:lnTo>
                    <a:pt x="148" y="294"/>
                  </a:lnTo>
                  <a:lnTo>
                    <a:pt x="151" y="296"/>
                  </a:lnTo>
                  <a:lnTo>
                    <a:pt x="157" y="302"/>
                  </a:lnTo>
                  <a:lnTo>
                    <a:pt x="161" y="302"/>
                  </a:lnTo>
                  <a:lnTo>
                    <a:pt x="161" y="298"/>
                  </a:lnTo>
                  <a:lnTo>
                    <a:pt x="169" y="293"/>
                  </a:lnTo>
                  <a:lnTo>
                    <a:pt x="185" y="296"/>
                  </a:lnTo>
                  <a:lnTo>
                    <a:pt x="188" y="291"/>
                  </a:lnTo>
                  <a:lnTo>
                    <a:pt x="204" y="294"/>
                  </a:lnTo>
                  <a:lnTo>
                    <a:pt x="213" y="293"/>
                  </a:lnTo>
                  <a:lnTo>
                    <a:pt x="220" y="294"/>
                  </a:lnTo>
                  <a:lnTo>
                    <a:pt x="220" y="270"/>
                  </a:lnTo>
                  <a:lnTo>
                    <a:pt x="231" y="245"/>
                  </a:lnTo>
                  <a:lnTo>
                    <a:pt x="242" y="232"/>
                  </a:lnTo>
                  <a:lnTo>
                    <a:pt x="218" y="202"/>
                  </a:lnTo>
                  <a:lnTo>
                    <a:pt x="216" y="161"/>
                  </a:lnTo>
                  <a:lnTo>
                    <a:pt x="234" y="153"/>
                  </a:lnTo>
                  <a:lnTo>
                    <a:pt x="224" y="149"/>
                  </a:lnTo>
                  <a:lnTo>
                    <a:pt x="215" y="133"/>
                  </a:lnTo>
                  <a:lnTo>
                    <a:pt x="226" y="124"/>
                  </a:lnTo>
                  <a:lnTo>
                    <a:pt x="218" y="113"/>
                  </a:lnTo>
                  <a:lnTo>
                    <a:pt x="207" y="122"/>
                  </a:lnTo>
                  <a:lnTo>
                    <a:pt x="178" y="113"/>
                  </a:lnTo>
                  <a:lnTo>
                    <a:pt x="164" y="102"/>
                  </a:lnTo>
                  <a:lnTo>
                    <a:pt x="161" y="78"/>
                  </a:lnTo>
                  <a:lnTo>
                    <a:pt x="153" y="71"/>
                  </a:lnTo>
                  <a:lnTo>
                    <a:pt x="142" y="70"/>
                  </a:lnTo>
                  <a:lnTo>
                    <a:pt x="132" y="57"/>
                  </a:lnTo>
                  <a:lnTo>
                    <a:pt x="122" y="28"/>
                  </a:lnTo>
                  <a:lnTo>
                    <a:pt x="113" y="17"/>
                  </a:lnTo>
                  <a:lnTo>
                    <a:pt x="94" y="8"/>
                  </a:lnTo>
                  <a:lnTo>
                    <a:pt x="89" y="0"/>
                  </a:lnTo>
                  <a:lnTo>
                    <a:pt x="78" y="4"/>
                  </a:lnTo>
                  <a:lnTo>
                    <a:pt x="67" y="4"/>
                  </a:lnTo>
                  <a:lnTo>
                    <a:pt x="51" y="14"/>
                  </a:lnTo>
                  <a:lnTo>
                    <a:pt x="38" y="15"/>
                  </a:lnTo>
                  <a:lnTo>
                    <a:pt x="32" y="20"/>
                  </a:lnTo>
                  <a:lnTo>
                    <a:pt x="17" y="2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8" name="Freeform 724">
              <a:extLst>
                <a:ext uri="{FF2B5EF4-FFF2-40B4-BE49-F238E27FC236}">
                  <a16:creationId xmlns:a16="http://schemas.microsoft.com/office/drawing/2014/main" id="{9A4EA925-E686-8E19-351B-88DBEEAEA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2192"/>
              <a:ext cx="143" cy="105"/>
            </a:xfrm>
            <a:custGeom>
              <a:avLst/>
              <a:gdLst>
                <a:gd name="T0" fmla="*/ 0 w 143"/>
                <a:gd name="T1" fmla="*/ 93 h 105"/>
                <a:gd name="T2" fmla="*/ 2 w 143"/>
                <a:gd name="T3" fmla="*/ 91 h 105"/>
                <a:gd name="T4" fmla="*/ 10 w 143"/>
                <a:gd name="T5" fmla="*/ 85 h 105"/>
                <a:gd name="T6" fmla="*/ 16 w 143"/>
                <a:gd name="T7" fmla="*/ 69 h 105"/>
                <a:gd name="T8" fmla="*/ 18 w 143"/>
                <a:gd name="T9" fmla="*/ 59 h 105"/>
                <a:gd name="T10" fmla="*/ 21 w 143"/>
                <a:gd name="T11" fmla="*/ 56 h 105"/>
                <a:gd name="T12" fmla="*/ 37 w 143"/>
                <a:gd name="T13" fmla="*/ 54 h 105"/>
                <a:gd name="T14" fmla="*/ 62 w 143"/>
                <a:gd name="T15" fmla="*/ 26 h 105"/>
                <a:gd name="T16" fmla="*/ 67 w 143"/>
                <a:gd name="T17" fmla="*/ 0 h 105"/>
                <a:gd name="T18" fmla="*/ 64 w 143"/>
                <a:gd name="T19" fmla="*/ 21 h 105"/>
                <a:gd name="T20" fmla="*/ 46 w 143"/>
                <a:gd name="T21" fmla="*/ 50 h 105"/>
                <a:gd name="T22" fmla="*/ 49 w 143"/>
                <a:gd name="T23" fmla="*/ 56 h 105"/>
                <a:gd name="T24" fmla="*/ 54 w 143"/>
                <a:gd name="T25" fmla="*/ 56 h 105"/>
                <a:gd name="T26" fmla="*/ 61 w 143"/>
                <a:gd name="T27" fmla="*/ 59 h 105"/>
                <a:gd name="T28" fmla="*/ 70 w 143"/>
                <a:gd name="T29" fmla="*/ 59 h 105"/>
                <a:gd name="T30" fmla="*/ 72 w 143"/>
                <a:gd name="T31" fmla="*/ 38 h 105"/>
                <a:gd name="T32" fmla="*/ 73 w 143"/>
                <a:gd name="T33" fmla="*/ 35 h 105"/>
                <a:gd name="T34" fmla="*/ 75 w 143"/>
                <a:gd name="T35" fmla="*/ 32 h 105"/>
                <a:gd name="T36" fmla="*/ 81 w 143"/>
                <a:gd name="T37" fmla="*/ 29 h 105"/>
                <a:gd name="T38" fmla="*/ 86 w 143"/>
                <a:gd name="T39" fmla="*/ 34 h 105"/>
                <a:gd name="T40" fmla="*/ 92 w 143"/>
                <a:gd name="T41" fmla="*/ 35 h 105"/>
                <a:gd name="T42" fmla="*/ 97 w 143"/>
                <a:gd name="T43" fmla="*/ 40 h 105"/>
                <a:gd name="T44" fmla="*/ 116 w 143"/>
                <a:gd name="T45" fmla="*/ 43 h 105"/>
                <a:gd name="T46" fmla="*/ 129 w 143"/>
                <a:gd name="T47" fmla="*/ 42 h 105"/>
                <a:gd name="T48" fmla="*/ 134 w 143"/>
                <a:gd name="T49" fmla="*/ 45 h 105"/>
                <a:gd name="T50" fmla="*/ 143 w 143"/>
                <a:gd name="T51" fmla="*/ 62 h 105"/>
                <a:gd name="T52" fmla="*/ 140 w 143"/>
                <a:gd name="T53" fmla="*/ 75 h 105"/>
                <a:gd name="T54" fmla="*/ 142 w 143"/>
                <a:gd name="T55" fmla="*/ 96 h 105"/>
                <a:gd name="T56" fmla="*/ 64 w 143"/>
                <a:gd name="T57" fmla="*/ 105 h 105"/>
                <a:gd name="T58" fmla="*/ 0 w 143"/>
                <a:gd name="T59" fmla="*/ 93 h 1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43"/>
                <a:gd name="T91" fmla="*/ 0 h 105"/>
                <a:gd name="T92" fmla="*/ 143 w 143"/>
                <a:gd name="T93" fmla="*/ 105 h 10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43" h="105">
                  <a:moveTo>
                    <a:pt x="0" y="93"/>
                  </a:moveTo>
                  <a:lnTo>
                    <a:pt x="2" y="91"/>
                  </a:lnTo>
                  <a:lnTo>
                    <a:pt x="10" y="85"/>
                  </a:lnTo>
                  <a:lnTo>
                    <a:pt x="16" y="69"/>
                  </a:lnTo>
                  <a:lnTo>
                    <a:pt x="18" y="59"/>
                  </a:lnTo>
                  <a:lnTo>
                    <a:pt x="21" y="56"/>
                  </a:lnTo>
                  <a:lnTo>
                    <a:pt x="37" y="54"/>
                  </a:lnTo>
                  <a:lnTo>
                    <a:pt x="62" y="26"/>
                  </a:lnTo>
                  <a:lnTo>
                    <a:pt x="67" y="0"/>
                  </a:lnTo>
                  <a:lnTo>
                    <a:pt x="64" y="21"/>
                  </a:lnTo>
                  <a:lnTo>
                    <a:pt x="46" y="50"/>
                  </a:lnTo>
                  <a:lnTo>
                    <a:pt x="49" y="56"/>
                  </a:lnTo>
                  <a:lnTo>
                    <a:pt x="54" y="56"/>
                  </a:lnTo>
                  <a:lnTo>
                    <a:pt x="61" y="59"/>
                  </a:lnTo>
                  <a:lnTo>
                    <a:pt x="70" y="59"/>
                  </a:lnTo>
                  <a:lnTo>
                    <a:pt x="72" y="38"/>
                  </a:lnTo>
                  <a:lnTo>
                    <a:pt x="73" y="35"/>
                  </a:lnTo>
                  <a:lnTo>
                    <a:pt x="75" y="32"/>
                  </a:lnTo>
                  <a:lnTo>
                    <a:pt x="81" y="29"/>
                  </a:lnTo>
                  <a:lnTo>
                    <a:pt x="86" y="34"/>
                  </a:lnTo>
                  <a:lnTo>
                    <a:pt x="92" y="35"/>
                  </a:lnTo>
                  <a:lnTo>
                    <a:pt x="97" y="40"/>
                  </a:lnTo>
                  <a:lnTo>
                    <a:pt x="116" y="43"/>
                  </a:lnTo>
                  <a:lnTo>
                    <a:pt x="129" y="42"/>
                  </a:lnTo>
                  <a:lnTo>
                    <a:pt x="134" y="45"/>
                  </a:lnTo>
                  <a:lnTo>
                    <a:pt x="143" y="62"/>
                  </a:lnTo>
                  <a:lnTo>
                    <a:pt x="140" y="75"/>
                  </a:lnTo>
                  <a:lnTo>
                    <a:pt x="142" y="96"/>
                  </a:lnTo>
                  <a:lnTo>
                    <a:pt x="64" y="105"/>
                  </a:lnTo>
                  <a:lnTo>
                    <a:pt x="0" y="9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39" name="Freeform 725">
              <a:extLst>
                <a:ext uri="{FF2B5EF4-FFF2-40B4-BE49-F238E27FC236}">
                  <a16:creationId xmlns:a16="http://schemas.microsoft.com/office/drawing/2014/main" id="{89B34002-1096-A70B-AC92-96C230F21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2192"/>
              <a:ext cx="143" cy="105"/>
            </a:xfrm>
            <a:custGeom>
              <a:avLst/>
              <a:gdLst>
                <a:gd name="T0" fmla="*/ 0 w 143"/>
                <a:gd name="T1" fmla="*/ 93 h 105"/>
                <a:gd name="T2" fmla="*/ 2 w 143"/>
                <a:gd name="T3" fmla="*/ 91 h 105"/>
                <a:gd name="T4" fmla="*/ 10 w 143"/>
                <a:gd name="T5" fmla="*/ 85 h 105"/>
                <a:gd name="T6" fmla="*/ 16 w 143"/>
                <a:gd name="T7" fmla="*/ 69 h 105"/>
                <a:gd name="T8" fmla="*/ 18 w 143"/>
                <a:gd name="T9" fmla="*/ 59 h 105"/>
                <a:gd name="T10" fmla="*/ 21 w 143"/>
                <a:gd name="T11" fmla="*/ 56 h 105"/>
                <a:gd name="T12" fmla="*/ 37 w 143"/>
                <a:gd name="T13" fmla="*/ 54 h 105"/>
                <a:gd name="T14" fmla="*/ 62 w 143"/>
                <a:gd name="T15" fmla="*/ 26 h 105"/>
                <a:gd name="T16" fmla="*/ 67 w 143"/>
                <a:gd name="T17" fmla="*/ 0 h 105"/>
                <a:gd name="T18" fmla="*/ 64 w 143"/>
                <a:gd name="T19" fmla="*/ 21 h 105"/>
                <a:gd name="T20" fmla="*/ 46 w 143"/>
                <a:gd name="T21" fmla="*/ 50 h 105"/>
                <a:gd name="T22" fmla="*/ 49 w 143"/>
                <a:gd name="T23" fmla="*/ 56 h 105"/>
                <a:gd name="T24" fmla="*/ 54 w 143"/>
                <a:gd name="T25" fmla="*/ 56 h 105"/>
                <a:gd name="T26" fmla="*/ 61 w 143"/>
                <a:gd name="T27" fmla="*/ 59 h 105"/>
                <a:gd name="T28" fmla="*/ 70 w 143"/>
                <a:gd name="T29" fmla="*/ 59 h 105"/>
                <a:gd name="T30" fmla="*/ 72 w 143"/>
                <a:gd name="T31" fmla="*/ 38 h 105"/>
                <a:gd name="T32" fmla="*/ 73 w 143"/>
                <a:gd name="T33" fmla="*/ 35 h 105"/>
                <a:gd name="T34" fmla="*/ 75 w 143"/>
                <a:gd name="T35" fmla="*/ 32 h 105"/>
                <a:gd name="T36" fmla="*/ 81 w 143"/>
                <a:gd name="T37" fmla="*/ 29 h 105"/>
                <a:gd name="T38" fmla="*/ 86 w 143"/>
                <a:gd name="T39" fmla="*/ 34 h 105"/>
                <a:gd name="T40" fmla="*/ 92 w 143"/>
                <a:gd name="T41" fmla="*/ 35 h 105"/>
                <a:gd name="T42" fmla="*/ 97 w 143"/>
                <a:gd name="T43" fmla="*/ 40 h 105"/>
                <a:gd name="T44" fmla="*/ 116 w 143"/>
                <a:gd name="T45" fmla="*/ 43 h 105"/>
                <a:gd name="T46" fmla="*/ 129 w 143"/>
                <a:gd name="T47" fmla="*/ 42 h 105"/>
                <a:gd name="T48" fmla="*/ 134 w 143"/>
                <a:gd name="T49" fmla="*/ 45 h 105"/>
                <a:gd name="T50" fmla="*/ 143 w 143"/>
                <a:gd name="T51" fmla="*/ 62 h 105"/>
                <a:gd name="T52" fmla="*/ 140 w 143"/>
                <a:gd name="T53" fmla="*/ 75 h 105"/>
                <a:gd name="T54" fmla="*/ 142 w 143"/>
                <a:gd name="T55" fmla="*/ 96 h 105"/>
                <a:gd name="T56" fmla="*/ 64 w 143"/>
                <a:gd name="T57" fmla="*/ 105 h 105"/>
                <a:gd name="T58" fmla="*/ 0 w 143"/>
                <a:gd name="T59" fmla="*/ 93 h 1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43"/>
                <a:gd name="T91" fmla="*/ 0 h 105"/>
                <a:gd name="T92" fmla="*/ 143 w 143"/>
                <a:gd name="T93" fmla="*/ 105 h 10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43" h="105">
                  <a:moveTo>
                    <a:pt x="0" y="93"/>
                  </a:moveTo>
                  <a:lnTo>
                    <a:pt x="2" y="91"/>
                  </a:lnTo>
                  <a:lnTo>
                    <a:pt x="10" y="85"/>
                  </a:lnTo>
                  <a:lnTo>
                    <a:pt x="16" y="69"/>
                  </a:lnTo>
                  <a:lnTo>
                    <a:pt x="18" y="59"/>
                  </a:lnTo>
                  <a:lnTo>
                    <a:pt x="21" y="56"/>
                  </a:lnTo>
                  <a:lnTo>
                    <a:pt x="37" y="54"/>
                  </a:lnTo>
                  <a:lnTo>
                    <a:pt x="62" y="26"/>
                  </a:lnTo>
                  <a:lnTo>
                    <a:pt x="67" y="0"/>
                  </a:lnTo>
                  <a:lnTo>
                    <a:pt x="64" y="21"/>
                  </a:lnTo>
                  <a:lnTo>
                    <a:pt x="46" y="50"/>
                  </a:lnTo>
                  <a:lnTo>
                    <a:pt x="49" y="56"/>
                  </a:lnTo>
                  <a:lnTo>
                    <a:pt x="54" y="56"/>
                  </a:lnTo>
                  <a:lnTo>
                    <a:pt x="61" y="59"/>
                  </a:lnTo>
                  <a:lnTo>
                    <a:pt x="70" y="59"/>
                  </a:lnTo>
                  <a:lnTo>
                    <a:pt x="72" y="38"/>
                  </a:lnTo>
                  <a:lnTo>
                    <a:pt x="73" y="35"/>
                  </a:lnTo>
                  <a:lnTo>
                    <a:pt x="75" y="32"/>
                  </a:lnTo>
                  <a:lnTo>
                    <a:pt x="81" y="29"/>
                  </a:lnTo>
                  <a:lnTo>
                    <a:pt x="86" y="34"/>
                  </a:lnTo>
                  <a:lnTo>
                    <a:pt x="92" y="35"/>
                  </a:lnTo>
                  <a:lnTo>
                    <a:pt x="97" y="40"/>
                  </a:lnTo>
                  <a:lnTo>
                    <a:pt x="116" y="43"/>
                  </a:lnTo>
                  <a:lnTo>
                    <a:pt x="129" y="42"/>
                  </a:lnTo>
                  <a:lnTo>
                    <a:pt x="134" y="45"/>
                  </a:lnTo>
                  <a:lnTo>
                    <a:pt x="143" y="62"/>
                  </a:lnTo>
                  <a:lnTo>
                    <a:pt x="140" y="75"/>
                  </a:lnTo>
                  <a:lnTo>
                    <a:pt x="142" y="96"/>
                  </a:lnTo>
                  <a:lnTo>
                    <a:pt x="64" y="105"/>
                  </a:lnTo>
                  <a:lnTo>
                    <a:pt x="0" y="9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0" name="Freeform 727">
              <a:extLst>
                <a:ext uri="{FF2B5EF4-FFF2-40B4-BE49-F238E27FC236}">
                  <a16:creationId xmlns:a16="http://schemas.microsoft.com/office/drawing/2014/main" id="{1CE6033A-77AB-DFBA-3689-DF4E1E80D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0" y="2935"/>
              <a:ext cx="260" cy="370"/>
            </a:xfrm>
            <a:custGeom>
              <a:avLst/>
              <a:gdLst>
                <a:gd name="T0" fmla="*/ 254 w 260"/>
                <a:gd name="T1" fmla="*/ 49 h 370"/>
                <a:gd name="T2" fmla="*/ 223 w 260"/>
                <a:gd name="T3" fmla="*/ 33 h 370"/>
                <a:gd name="T4" fmla="*/ 208 w 260"/>
                <a:gd name="T5" fmla="*/ 35 h 370"/>
                <a:gd name="T6" fmla="*/ 172 w 260"/>
                <a:gd name="T7" fmla="*/ 22 h 370"/>
                <a:gd name="T8" fmla="*/ 168 w 260"/>
                <a:gd name="T9" fmla="*/ 14 h 370"/>
                <a:gd name="T10" fmla="*/ 171 w 260"/>
                <a:gd name="T11" fmla="*/ 1 h 370"/>
                <a:gd name="T12" fmla="*/ 141 w 260"/>
                <a:gd name="T13" fmla="*/ 0 h 370"/>
                <a:gd name="T14" fmla="*/ 128 w 260"/>
                <a:gd name="T15" fmla="*/ 6 h 370"/>
                <a:gd name="T16" fmla="*/ 118 w 260"/>
                <a:gd name="T17" fmla="*/ 65 h 370"/>
                <a:gd name="T18" fmla="*/ 59 w 260"/>
                <a:gd name="T19" fmla="*/ 154 h 370"/>
                <a:gd name="T20" fmla="*/ 31 w 260"/>
                <a:gd name="T21" fmla="*/ 178 h 370"/>
                <a:gd name="T22" fmla="*/ 23 w 260"/>
                <a:gd name="T23" fmla="*/ 196 h 370"/>
                <a:gd name="T24" fmla="*/ 13 w 260"/>
                <a:gd name="T25" fmla="*/ 209 h 370"/>
                <a:gd name="T26" fmla="*/ 13 w 260"/>
                <a:gd name="T27" fmla="*/ 213 h 370"/>
                <a:gd name="T28" fmla="*/ 20 w 260"/>
                <a:gd name="T29" fmla="*/ 221 h 370"/>
                <a:gd name="T30" fmla="*/ 24 w 260"/>
                <a:gd name="T31" fmla="*/ 242 h 370"/>
                <a:gd name="T32" fmla="*/ 48 w 260"/>
                <a:gd name="T33" fmla="*/ 244 h 370"/>
                <a:gd name="T34" fmla="*/ 45 w 260"/>
                <a:gd name="T35" fmla="*/ 248 h 370"/>
                <a:gd name="T36" fmla="*/ 42 w 260"/>
                <a:gd name="T37" fmla="*/ 252 h 370"/>
                <a:gd name="T38" fmla="*/ 21 w 260"/>
                <a:gd name="T39" fmla="*/ 311 h 370"/>
                <a:gd name="T40" fmla="*/ 5 w 260"/>
                <a:gd name="T41" fmla="*/ 330 h 370"/>
                <a:gd name="T42" fmla="*/ 0 w 260"/>
                <a:gd name="T43" fmla="*/ 341 h 370"/>
                <a:gd name="T44" fmla="*/ 2 w 260"/>
                <a:gd name="T45" fmla="*/ 347 h 370"/>
                <a:gd name="T46" fmla="*/ 15 w 260"/>
                <a:gd name="T47" fmla="*/ 347 h 370"/>
                <a:gd name="T48" fmla="*/ 40 w 260"/>
                <a:gd name="T49" fmla="*/ 358 h 370"/>
                <a:gd name="T50" fmla="*/ 48 w 260"/>
                <a:gd name="T51" fmla="*/ 365 h 370"/>
                <a:gd name="T52" fmla="*/ 59 w 260"/>
                <a:gd name="T53" fmla="*/ 370 h 370"/>
                <a:gd name="T54" fmla="*/ 90 w 260"/>
                <a:gd name="T55" fmla="*/ 366 h 370"/>
                <a:gd name="T56" fmla="*/ 94 w 260"/>
                <a:gd name="T57" fmla="*/ 336 h 370"/>
                <a:gd name="T58" fmla="*/ 134 w 260"/>
                <a:gd name="T59" fmla="*/ 315 h 370"/>
                <a:gd name="T60" fmla="*/ 136 w 260"/>
                <a:gd name="T61" fmla="*/ 303 h 370"/>
                <a:gd name="T62" fmla="*/ 129 w 260"/>
                <a:gd name="T63" fmla="*/ 288 h 370"/>
                <a:gd name="T64" fmla="*/ 129 w 260"/>
                <a:gd name="T65" fmla="*/ 274 h 370"/>
                <a:gd name="T66" fmla="*/ 136 w 260"/>
                <a:gd name="T67" fmla="*/ 260 h 370"/>
                <a:gd name="T68" fmla="*/ 153 w 260"/>
                <a:gd name="T69" fmla="*/ 242 h 370"/>
                <a:gd name="T70" fmla="*/ 147 w 260"/>
                <a:gd name="T71" fmla="*/ 212 h 370"/>
                <a:gd name="T72" fmla="*/ 150 w 260"/>
                <a:gd name="T73" fmla="*/ 196 h 370"/>
                <a:gd name="T74" fmla="*/ 160 w 260"/>
                <a:gd name="T75" fmla="*/ 191 h 370"/>
                <a:gd name="T76" fmla="*/ 172 w 260"/>
                <a:gd name="T77" fmla="*/ 193 h 370"/>
                <a:gd name="T78" fmla="*/ 185 w 260"/>
                <a:gd name="T79" fmla="*/ 185 h 370"/>
                <a:gd name="T80" fmla="*/ 190 w 260"/>
                <a:gd name="T81" fmla="*/ 175 h 370"/>
                <a:gd name="T82" fmla="*/ 187 w 260"/>
                <a:gd name="T83" fmla="*/ 162 h 370"/>
                <a:gd name="T84" fmla="*/ 217 w 260"/>
                <a:gd name="T85" fmla="*/ 105 h 370"/>
                <a:gd name="T86" fmla="*/ 246 w 260"/>
                <a:gd name="T87" fmla="*/ 91 h 370"/>
                <a:gd name="T88" fmla="*/ 257 w 260"/>
                <a:gd name="T89" fmla="*/ 80 h 370"/>
                <a:gd name="T90" fmla="*/ 260 w 260"/>
                <a:gd name="T91" fmla="*/ 72 h 370"/>
                <a:gd name="T92" fmla="*/ 254 w 260"/>
                <a:gd name="T93" fmla="*/ 49 h 370"/>
                <a:gd name="T94" fmla="*/ 254 w 260"/>
                <a:gd name="T95" fmla="*/ 49 h 3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60"/>
                <a:gd name="T145" fmla="*/ 0 h 370"/>
                <a:gd name="T146" fmla="*/ 260 w 260"/>
                <a:gd name="T147" fmla="*/ 370 h 3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60" h="370">
                  <a:moveTo>
                    <a:pt x="254" y="49"/>
                  </a:moveTo>
                  <a:lnTo>
                    <a:pt x="223" y="33"/>
                  </a:lnTo>
                  <a:lnTo>
                    <a:pt x="208" y="35"/>
                  </a:lnTo>
                  <a:lnTo>
                    <a:pt x="172" y="22"/>
                  </a:lnTo>
                  <a:lnTo>
                    <a:pt x="168" y="14"/>
                  </a:lnTo>
                  <a:lnTo>
                    <a:pt x="171" y="1"/>
                  </a:lnTo>
                  <a:lnTo>
                    <a:pt x="141" y="0"/>
                  </a:lnTo>
                  <a:lnTo>
                    <a:pt x="128" y="6"/>
                  </a:lnTo>
                  <a:lnTo>
                    <a:pt x="118" y="65"/>
                  </a:lnTo>
                  <a:lnTo>
                    <a:pt x="59" y="154"/>
                  </a:lnTo>
                  <a:lnTo>
                    <a:pt x="31" y="178"/>
                  </a:lnTo>
                  <a:lnTo>
                    <a:pt x="23" y="196"/>
                  </a:lnTo>
                  <a:lnTo>
                    <a:pt x="13" y="209"/>
                  </a:lnTo>
                  <a:lnTo>
                    <a:pt x="13" y="213"/>
                  </a:lnTo>
                  <a:lnTo>
                    <a:pt x="20" y="221"/>
                  </a:lnTo>
                  <a:lnTo>
                    <a:pt x="24" y="242"/>
                  </a:lnTo>
                  <a:lnTo>
                    <a:pt x="48" y="244"/>
                  </a:lnTo>
                  <a:lnTo>
                    <a:pt x="45" y="248"/>
                  </a:lnTo>
                  <a:lnTo>
                    <a:pt x="42" y="252"/>
                  </a:lnTo>
                  <a:lnTo>
                    <a:pt x="21" y="311"/>
                  </a:lnTo>
                  <a:lnTo>
                    <a:pt x="5" y="330"/>
                  </a:lnTo>
                  <a:lnTo>
                    <a:pt x="0" y="341"/>
                  </a:lnTo>
                  <a:lnTo>
                    <a:pt x="2" y="347"/>
                  </a:lnTo>
                  <a:lnTo>
                    <a:pt x="15" y="347"/>
                  </a:lnTo>
                  <a:lnTo>
                    <a:pt x="40" y="358"/>
                  </a:lnTo>
                  <a:lnTo>
                    <a:pt x="48" y="365"/>
                  </a:lnTo>
                  <a:lnTo>
                    <a:pt x="59" y="370"/>
                  </a:lnTo>
                  <a:lnTo>
                    <a:pt x="90" y="366"/>
                  </a:lnTo>
                  <a:lnTo>
                    <a:pt x="94" y="336"/>
                  </a:lnTo>
                  <a:lnTo>
                    <a:pt x="134" y="315"/>
                  </a:lnTo>
                  <a:lnTo>
                    <a:pt x="136" y="303"/>
                  </a:lnTo>
                  <a:lnTo>
                    <a:pt x="129" y="288"/>
                  </a:lnTo>
                  <a:lnTo>
                    <a:pt x="129" y="274"/>
                  </a:lnTo>
                  <a:lnTo>
                    <a:pt x="136" y="260"/>
                  </a:lnTo>
                  <a:lnTo>
                    <a:pt x="153" y="242"/>
                  </a:lnTo>
                  <a:lnTo>
                    <a:pt x="147" y="212"/>
                  </a:lnTo>
                  <a:lnTo>
                    <a:pt x="150" y="196"/>
                  </a:lnTo>
                  <a:lnTo>
                    <a:pt x="160" y="191"/>
                  </a:lnTo>
                  <a:lnTo>
                    <a:pt x="172" y="193"/>
                  </a:lnTo>
                  <a:lnTo>
                    <a:pt x="185" y="185"/>
                  </a:lnTo>
                  <a:lnTo>
                    <a:pt x="190" y="175"/>
                  </a:lnTo>
                  <a:lnTo>
                    <a:pt x="187" y="162"/>
                  </a:lnTo>
                  <a:lnTo>
                    <a:pt x="217" y="105"/>
                  </a:lnTo>
                  <a:lnTo>
                    <a:pt x="246" y="91"/>
                  </a:lnTo>
                  <a:lnTo>
                    <a:pt x="257" y="80"/>
                  </a:lnTo>
                  <a:lnTo>
                    <a:pt x="260" y="72"/>
                  </a:lnTo>
                  <a:lnTo>
                    <a:pt x="254" y="49"/>
                  </a:lnTo>
                  <a:close/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1" name="Freeform 729">
              <a:extLst>
                <a:ext uri="{FF2B5EF4-FFF2-40B4-BE49-F238E27FC236}">
                  <a16:creationId xmlns:a16="http://schemas.microsoft.com/office/drawing/2014/main" id="{C3369655-9D6F-FE5A-5ABC-E76FE20B9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" y="2897"/>
              <a:ext cx="3" cy="6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  <a:gd name="T4" fmla="*/ 3 w 3"/>
                <a:gd name="T5" fmla="*/ 3 h 6"/>
                <a:gd name="T6" fmla="*/ 0 w 3"/>
                <a:gd name="T7" fmla="*/ 0 h 6"/>
                <a:gd name="T8" fmla="*/ 0 w 3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6"/>
                <a:gd name="T17" fmla="*/ 3 w 3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6">
                  <a:moveTo>
                    <a:pt x="0" y="0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2" name="Freeform 731">
              <a:extLst>
                <a:ext uri="{FF2B5EF4-FFF2-40B4-BE49-F238E27FC236}">
                  <a16:creationId xmlns:a16="http://schemas.microsoft.com/office/drawing/2014/main" id="{CAD809B1-C5E4-3BD9-FA7A-DA61DEAE3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3435"/>
              <a:ext cx="509" cy="203"/>
            </a:xfrm>
            <a:custGeom>
              <a:avLst/>
              <a:gdLst>
                <a:gd name="T0" fmla="*/ 503 w 509"/>
                <a:gd name="T1" fmla="*/ 199 h 203"/>
                <a:gd name="T2" fmla="*/ 503 w 509"/>
                <a:gd name="T3" fmla="*/ 180 h 203"/>
                <a:gd name="T4" fmla="*/ 508 w 509"/>
                <a:gd name="T5" fmla="*/ 174 h 203"/>
                <a:gd name="T6" fmla="*/ 505 w 509"/>
                <a:gd name="T7" fmla="*/ 163 h 203"/>
                <a:gd name="T8" fmla="*/ 506 w 509"/>
                <a:gd name="T9" fmla="*/ 160 h 203"/>
                <a:gd name="T10" fmla="*/ 508 w 509"/>
                <a:gd name="T11" fmla="*/ 160 h 203"/>
                <a:gd name="T12" fmla="*/ 509 w 509"/>
                <a:gd name="T13" fmla="*/ 158 h 203"/>
                <a:gd name="T14" fmla="*/ 508 w 509"/>
                <a:gd name="T15" fmla="*/ 153 h 203"/>
                <a:gd name="T16" fmla="*/ 505 w 509"/>
                <a:gd name="T17" fmla="*/ 152 h 203"/>
                <a:gd name="T18" fmla="*/ 501 w 509"/>
                <a:gd name="T19" fmla="*/ 145 h 203"/>
                <a:gd name="T20" fmla="*/ 501 w 509"/>
                <a:gd name="T21" fmla="*/ 140 h 203"/>
                <a:gd name="T22" fmla="*/ 495 w 509"/>
                <a:gd name="T23" fmla="*/ 134 h 203"/>
                <a:gd name="T24" fmla="*/ 493 w 509"/>
                <a:gd name="T25" fmla="*/ 128 h 203"/>
                <a:gd name="T26" fmla="*/ 495 w 509"/>
                <a:gd name="T27" fmla="*/ 121 h 203"/>
                <a:gd name="T28" fmla="*/ 476 w 509"/>
                <a:gd name="T29" fmla="*/ 112 h 203"/>
                <a:gd name="T30" fmla="*/ 465 w 509"/>
                <a:gd name="T31" fmla="*/ 110 h 203"/>
                <a:gd name="T32" fmla="*/ 454 w 509"/>
                <a:gd name="T33" fmla="*/ 104 h 203"/>
                <a:gd name="T34" fmla="*/ 439 w 509"/>
                <a:gd name="T35" fmla="*/ 88 h 203"/>
                <a:gd name="T36" fmla="*/ 431 w 509"/>
                <a:gd name="T37" fmla="*/ 88 h 203"/>
                <a:gd name="T38" fmla="*/ 393 w 509"/>
                <a:gd name="T39" fmla="*/ 78 h 203"/>
                <a:gd name="T40" fmla="*/ 385 w 509"/>
                <a:gd name="T41" fmla="*/ 74 h 203"/>
                <a:gd name="T42" fmla="*/ 356 w 509"/>
                <a:gd name="T43" fmla="*/ 74 h 203"/>
                <a:gd name="T44" fmla="*/ 345 w 509"/>
                <a:gd name="T45" fmla="*/ 69 h 203"/>
                <a:gd name="T46" fmla="*/ 317 w 509"/>
                <a:gd name="T47" fmla="*/ 23 h 203"/>
                <a:gd name="T48" fmla="*/ 313 w 509"/>
                <a:gd name="T49" fmla="*/ 0 h 203"/>
                <a:gd name="T50" fmla="*/ 288 w 509"/>
                <a:gd name="T51" fmla="*/ 0 h 203"/>
                <a:gd name="T52" fmla="*/ 282 w 509"/>
                <a:gd name="T53" fmla="*/ 3 h 203"/>
                <a:gd name="T54" fmla="*/ 196 w 509"/>
                <a:gd name="T55" fmla="*/ 105 h 203"/>
                <a:gd name="T56" fmla="*/ 180 w 509"/>
                <a:gd name="T57" fmla="*/ 115 h 203"/>
                <a:gd name="T58" fmla="*/ 73 w 509"/>
                <a:gd name="T59" fmla="*/ 129 h 203"/>
                <a:gd name="T60" fmla="*/ 9 w 509"/>
                <a:gd name="T61" fmla="*/ 166 h 203"/>
                <a:gd name="T62" fmla="*/ 8 w 509"/>
                <a:gd name="T63" fmla="*/ 180 h 203"/>
                <a:gd name="T64" fmla="*/ 0 w 509"/>
                <a:gd name="T65" fmla="*/ 188 h 203"/>
                <a:gd name="T66" fmla="*/ 0 w 509"/>
                <a:gd name="T67" fmla="*/ 203 h 203"/>
                <a:gd name="T68" fmla="*/ 503 w 509"/>
                <a:gd name="T69" fmla="*/ 199 h 20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9"/>
                <a:gd name="T106" fmla="*/ 0 h 203"/>
                <a:gd name="T107" fmla="*/ 509 w 509"/>
                <a:gd name="T108" fmla="*/ 203 h 20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9" h="203">
                  <a:moveTo>
                    <a:pt x="503" y="199"/>
                  </a:moveTo>
                  <a:lnTo>
                    <a:pt x="503" y="180"/>
                  </a:lnTo>
                  <a:lnTo>
                    <a:pt x="508" y="174"/>
                  </a:lnTo>
                  <a:lnTo>
                    <a:pt x="505" y="163"/>
                  </a:lnTo>
                  <a:lnTo>
                    <a:pt x="506" y="160"/>
                  </a:lnTo>
                  <a:lnTo>
                    <a:pt x="508" y="160"/>
                  </a:lnTo>
                  <a:lnTo>
                    <a:pt x="509" y="158"/>
                  </a:lnTo>
                  <a:lnTo>
                    <a:pt x="508" y="153"/>
                  </a:lnTo>
                  <a:lnTo>
                    <a:pt x="505" y="152"/>
                  </a:lnTo>
                  <a:lnTo>
                    <a:pt x="501" y="145"/>
                  </a:lnTo>
                  <a:lnTo>
                    <a:pt x="501" y="140"/>
                  </a:lnTo>
                  <a:lnTo>
                    <a:pt x="495" y="134"/>
                  </a:lnTo>
                  <a:lnTo>
                    <a:pt x="493" y="128"/>
                  </a:lnTo>
                  <a:lnTo>
                    <a:pt x="495" y="121"/>
                  </a:lnTo>
                  <a:lnTo>
                    <a:pt x="476" y="112"/>
                  </a:lnTo>
                  <a:lnTo>
                    <a:pt x="465" y="110"/>
                  </a:lnTo>
                  <a:lnTo>
                    <a:pt x="454" y="104"/>
                  </a:lnTo>
                  <a:lnTo>
                    <a:pt x="439" y="88"/>
                  </a:lnTo>
                  <a:lnTo>
                    <a:pt x="431" y="88"/>
                  </a:lnTo>
                  <a:lnTo>
                    <a:pt x="393" y="78"/>
                  </a:lnTo>
                  <a:lnTo>
                    <a:pt x="385" y="74"/>
                  </a:lnTo>
                  <a:lnTo>
                    <a:pt x="356" y="74"/>
                  </a:lnTo>
                  <a:lnTo>
                    <a:pt x="345" y="69"/>
                  </a:lnTo>
                  <a:lnTo>
                    <a:pt x="317" y="23"/>
                  </a:lnTo>
                  <a:lnTo>
                    <a:pt x="313" y="0"/>
                  </a:lnTo>
                  <a:lnTo>
                    <a:pt x="288" y="0"/>
                  </a:lnTo>
                  <a:lnTo>
                    <a:pt x="282" y="3"/>
                  </a:lnTo>
                  <a:lnTo>
                    <a:pt x="196" y="105"/>
                  </a:lnTo>
                  <a:lnTo>
                    <a:pt x="180" y="115"/>
                  </a:lnTo>
                  <a:lnTo>
                    <a:pt x="73" y="129"/>
                  </a:lnTo>
                  <a:lnTo>
                    <a:pt x="9" y="166"/>
                  </a:lnTo>
                  <a:lnTo>
                    <a:pt x="8" y="180"/>
                  </a:lnTo>
                  <a:lnTo>
                    <a:pt x="0" y="188"/>
                  </a:lnTo>
                  <a:lnTo>
                    <a:pt x="0" y="203"/>
                  </a:lnTo>
                  <a:lnTo>
                    <a:pt x="503" y="19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3" name="Freeform 732">
              <a:extLst>
                <a:ext uri="{FF2B5EF4-FFF2-40B4-BE49-F238E27FC236}">
                  <a16:creationId xmlns:a16="http://schemas.microsoft.com/office/drawing/2014/main" id="{9DD3F62D-642C-FBA8-C1EA-0516C0124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3435"/>
              <a:ext cx="509" cy="203"/>
            </a:xfrm>
            <a:custGeom>
              <a:avLst/>
              <a:gdLst>
                <a:gd name="T0" fmla="*/ 503 w 509"/>
                <a:gd name="T1" fmla="*/ 199 h 203"/>
                <a:gd name="T2" fmla="*/ 503 w 509"/>
                <a:gd name="T3" fmla="*/ 180 h 203"/>
                <a:gd name="T4" fmla="*/ 508 w 509"/>
                <a:gd name="T5" fmla="*/ 174 h 203"/>
                <a:gd name="T6" fmla="*/ 505 w 509"/>
                <a:gd name="T7" fmla="*/ 163 h 203"/>
                <a:gd name="T8" fmla="*/ 506 w 509"/>
                <a:gd name="T9" fmla="*/ 160 h 203"/>
                <a:gd name="T10" fmla="*/ 508 w 509"/>
                <a:gd name="T11" fmla="*/ 160 h 203"/>
                <a:gd name="T12" fmla="*/ 509 w 509"/>
                <a:gd name="T13" fmla="*/ 158 h 203"/>
                <a:gd name="T14" fmla="*/ 508 w 509"/>
                <a:gd name="T15" fmla="*/ 153 h 203"/>
                <a:gd name="T16" fmla="*/ 505 w 509"/>
                <a:gd name="T17" fmla="*/ 152 h 203"/>
                <a:gd name="T18" fmla="*/ 501 w 509"/>
                <a:gd name="T19" fmla="*/ 145 h 203"/>
                <a:gd name="T20" fmla="*/ 501 w 509"/>
                <a:gd name="T21" fmla="*/ 140 h 203"/>
                <a:gd name="T22" fmla="*/ 495 w 509"/>
                <a:gd name="T23" fmla="*/ 134 h 203"/>
                <a:gd name="T24" fmla="*/ 493 w 509"/>
                <a:gd name="T25" fmla="*/ 128 h 203"/>
                <a:gd name="T26" fmla="*/ 495 w 509"/>
                <a:gd name="T27" fmla="*/ 121 h 203"/>
                <a:gd name="T28" fmla="*/ 476 w 509"/>
                <a:gd name="T29" fmla="*/ 112 h 203"/>
                <a:gd name="T30" fmla="*/ 465 w 509"/>
                <a:gd name="T31" fmla="*/ 110 h 203"/>
                <a:gd name="T32" fmla="*/ 454 w 509"/>
                <a:gd name="T33" fmla="*/ 104 h 203"/>
                <a:gd name="T34" fmla="*/ 439 w 509"/>
                <a:gd name="T35" fmla="*/ 88 h 203"/>
                <a:gd name="T36" fmla="*/ 431 w 509"/>
                <a:gd name="T37" fmla="*/ 88 h 203"/>
                <a:gd name="T38" fmla="*/ 393 w 509"/>
                <a:gd name="T39" fmla="*/ 78 h 203"/>
                <a:gd name="T40" fmla="*/ 385 w 509"/>
                <a:gd name="T41" fmla="*/ 74 h 203"/>
                <a:gd name="T42" fmla="*/ 356 w 509"/>
                <a:gd name="T43" fmla="*/ 74 h 203"/>
                <a:gd name="T44" fmla="*/ 345 w 509"/>
                <a:gd name="T45" fmla="*/ 69 h 203"/>
                <a:gd name="T46" fmla="*/ 317 w 509"/>
                <a:gd name="T47" fmla="*/ 23 h 203"/>
                <a:gd name="T48" fmla="*/ 313 w 509"/>
                <a:gd name="T49" fmla="*/ 0 h 203"/>
                <a:gd name="T50" fmla="*/ 288 w 509"/>
                <a:gd name="T51" fmla="*/ 0 h 203"/>
                <a:gd name="T52" fmla="*/ 282 w 509"/>
                <a:gd name="T53" fmla="*/ 3 h 203"/>
                <a:gd name="T54" fmla="*/ 196 w 509"/>
                <a:gd name="T55" fmla="*/ 105 h 203"/>
                <a:gd name="T56" fmla="*/ 180 w 509"/>
                <a:gd name="T57" fmla="*/ 115 h 203"/>
                <a:gd name="T58" fmla="*/ 73 w 509"/>
                <a:gd name="T59" fmla="*/ 129 h 203"/>
                <a:gd name="T60" fmla="*/ 9 w 509"/>
                <a:gd name="T61" fmla="*/ 166 h 203"/>
                <a:gd name="T62" fmla="*/ 8 w 509"/>
                <a:gd name="T63" fmla="*/ 180 h 203"/>
                <a:gd name="T64" fmla="*/ 0 w 509"/>
                <a:gd name="T65" fmla="*/ 188 h 203"/>
                <a:gd name="T66" fmla="*/ 0 w 509"/>
                <a:gd name="T67" fmla="*/ 203 h 20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9"/>
                <a:gd name="T103" fmla="*/ 0 h 203"/>
                <a:gd name="T104" fmla="*/ 509 w 509"/>
                <a:gd name="T105" fmla="*/ 203 h 20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9" h="203">
                  <a:moveTo>
                    <a:pt x="503" y="199"/>
                  </a:moveTo>
                  <a:lnTo>
                    <a:pt x="503" y="180"/>
                  </a:lnTo>
                  <a:lnTo>
                    <a:pt x="508" y="174"/>
                  </a:lnTo>
                  <a:lnTo>
                    <a:pt x="505" y="163"/>
                  </a:lnTo>
                  <a:lnTo>
                    <a:pt x="506" y="160"/>
                  </a:lnTo>
                  <a:lnTo>
                    <a:pt x="508" y="160"/>
                  </a:lnTo>
                  <a:lnTo>
                    <a:pt x="509" y="158"/>
                  </a:lnTo>
                  <a:lnTo>
                    <a:pt x="508" y="153"/>
                  </a:lnTo>
                  <a:lnTo>
                    <a:pt x="505" y="152"/>
                  </a:lnTo>
                  <a:lnTo>
                    <a:pt x="501" y="145"/>
                  </a:lnTo>
                  <a:lnTo>
                    <a:pt x="501" y="140"/>
                  </a:lnTo>
                  <a:lnTo>
                    <a:pt x="495" y="134"/>
                  </a:lnTo>
                  <a:lnTo>
                    <a:pt x="493" y="128"/>
                  </a:lnTo>
                  <a:lnTo>
                    <a:pt x="495" y="121"/>
                  </a:lnTo>
                  <a:lnTo>
                    <a:pt x="476" y="112"/>
                  </a:lnTo>
                  <a:lnTo>
                    <a:pt x="465" y="110"/>
                  </a:lnTo>
                  <a:lnTo>
                    <a:pt x="454" y="104"/>
                  </a:lnTo>
                  <a:lnTo>
                    <a:pt x="439" y="88"/>
                  </a:lnTo>
                  <a:lnTo>
                    <a:pt x="431" y="88"/>
                  </a:lnTo>
                  <a:lnTo>
                    <a:pt x="393" y="78"/>
                  </a:lnTo>
                  <a:lnTo>
                    <a:pt x="385" y="74"/>
                  </a:lnTo>
                  <a:lnTo>
                    <a:pt x="356" y="74"/>
                  </a:lnTo>
                  <a:lnTo>
                    <a:pt x="345" y="69"/>
                  </a:lnTo>
                  <a:lnTo>
                    <a:pt x="317" y="23"/>
                  </a:lnTo>
                  <a:lnTo>
                    <a:pt x="313" y="0"/>
                  </a:lnTo>
                  <a:lnTo>
                    <a:pt x="288" y="0"/>
                  </a:lnTo>
                  <a:lnTo>
                    <a:pt x="282" y="3"/>
                  </a:lnTo>
                  <a:lnTo>
                    <a:pt x="196" y="105"/>
                  </a:lnTo>
                  <a:lnTo>
                    <a:pt x="180" y="115"/>
                  </a:lnTo>
                  <a:lnTo>
                    <a:pt x="73" y="129"/>
                  </a:lnTo>
                  <a:lnTo>
                    <a:pt x="9" y="166"/>
                  </a:lnTo>
                  <a:lnTo>
                    <a:pt x="8" y="180"/>
                  </a:lnTo>
                  <a:lnTo>
                    <a:pt x="0" y="188"/>
                  </a:lnTo>
                  <a:lnTo>
                    <a:pt x="0" y="20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4" name="Freeform 733">
              <a:extLst>
                <a:ext uri="{FF2B5EF4-FFF2-40B4-BE49-F238E27FC236}">
                  <a16:creationId xmlns:a16="http://schemas.microsoft.com/office/drawing/2014/main" id="{D2930059-E4FC-71CF-F45B-67C4E09C9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" y="1837"/>
              <a:ext cx="17" cy="32"/>
            </a:xfrm>
            <a:custGeom>
              <a:avLst/>
              <a:gdLst>
                <a:gd name="T0" fmla="*/ 14 w 17"/>
                <a:gd name="T1" fmla="*/ 5 h 32"/>
                <a:gd name="T2" fmla="*/ 9 w 17"/>
                <a:gd name="T3" fmla="*/ 3 h 32"/>
                <a:gd name="T4" fmla="*/ 6 w 17"/>
                <a:gd name="T5" fmla="*/ 0 h 32"/>
                <a:gd name="T6" fmla="*/ 3 w 17"/>
                <a:gd name="T7" fmla="*/ 5 h 32"/>
                <a:gd name="T8" fmla="*/ 5 w 17"/>
                <a:gd name="T9" fmla="*/ 8 h 32"/>
                <a:gd name="T10" fmla="*/ 5 w 17"/>
                <a:gd name="T11" fmla="*/ 11 h 32"/>
                <a:gd name="T12" fmla="*/ 0 w 17"/>
                <a:gd name="T13" fmla="*/ 11 h 32"/>
                <a:gd name="T14" fmla="*/ 0 w 17"/>
                <a:gd name="T15" fmla="*/ 17 h 32"/>
                <a:gd name="T16" fmla="*/ 0 w 17"/>
                <a:gd name="T17" fmla="*/ 22 h 32"/>
                <a:gd name="T18" fmla="*/ 9 w 17"/>
                <a:gd name="T19" fmla="*/ 25 h 32"/>
                <a:gd name="T20" fmla="*/ 14 w 17"/>
                <a:gd name="T21" fmla="*/ 32 h 32"/>
                <a:gd name="T22" fmla="*/ 17 w 17"/>
                <a:gd name="T23" fmla="*/ 27 h 32"/>
                <a:gd name="T24" fmla="*/ 13 w 17"/>
                <a:gd name="T25" fmla="*/ 24 h 32"/>
                <a:gd name="T26" fmla="*/ 11 w 17"/>
                <a:gd name="T27" fmla="*/ 19 h 32"/>
                <a:gd name="T28" fmla="*/ 14 w 17"/>
                <a:gd name="T29" fmla="*/ 17 h 32"/>
                <a:gd name="T30" fmla="*/ 17 w 17"/>
                <a:gd name="T31" fmla="*/ 13 h 32"/>
                <a:gd name="T32" fmla="*/ 17 w 17"/>
                <a:gd name="T33" fmla="*/ 9 h 32"/>
                <a:gd name="T34" fmla="*/ 14 w 17"/>
                <a:gd name="T35" fmla="*/ 5 h 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32"/>
                <a:gd name="T56" fmla="*/ 17 w 17"/>
                <a:gd name="T57" fmla="*/ 32 h 3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32">
                  <a:moveTo>
                    <a:pt x="14" y="5"/>
                  </a:moveTo>
                  <a:lnTo>
                    <a:pt x="9" y="3"/>
                  </a:lnTo>
                  <a:lnTo>
                    <a:pt x="6" y="0"/>
                  </a:lnTo>
                  <a:lnTo>
                    <a:pt x="3" y="5"/>
                  </a:lnTo>
                  <a:lnTo>
                    <a:pt x="5" y="8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9" y="25"/>
                  </a:lnTo>
                  <a:lnTo>
                    <a:pt x="14" y="32"/>
                  </a:lnTo>
                  <a:lnTo>
                    <a:pt x="17" y="27"/>
                  </a:lnTo>
                  <a:lnTo>
                    <a:pt x="13" y="24"/>
                  </a:lnTo>
                  <a:lnTo>
                    <a:pt x="11" y="19"/>
                  </a:lnTo>
                  <a:lnTo>
                    <a:pt x="14" y="17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5" name="Freeform 734">
              <a:extLst>
                <a:ext uri="{FF2B5EF4-FFF2-40B4-BE49-F238E27FC236}">
                  <a16:creationId xmlns:a16="http://schemas.microsoft.com/office/drawing/2014/main" id="{AF3A7F25-9241-B54C-6F7E-CC21B87FB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" y="1837"/>
              <a:ext cx="17" cy="32"/>
            </a:xfrm>
            <a:custGeom>
              <a:avLst/>
              <a:gdLst>
                <a:gd name="T0" fmla="*/ 14 w 17"/>
                <a:gd name="T1" fmla="*/ 5 h 32"/>
                <a:gd name="T2" fmla="*/ 9 w 17"/>
                <a:gd name="T3" fmla="*/ 3 h 32"/>
                <a:gd name="T4" fmla="*/ 6 w 17"/>
                <a:gd name="T5" fmla="*/ 0 h 32"/>
                <a:gd name="T6" fmla="*/ 3 w 17"/>
                <a:gd name="T7" fmla="*/ 5 h 32"/>
                <a:gd name="T8" fmla="*/ 5 w 17"/>
                <a:gd name="T9" fmla="*/ 8 h 32"/>
                <a:gd name="T10" fmla="*/ 5 w 17"/>
                <a:gd name="T11" fmla="*/ 11 h 32"/>
                <a:gd name="T12" fmla="*/ 0 w 17"/>
                <a:gd name="T13" fmla="*/ 11 h 32"/>
                <a:gd name="T14" fmla="*/ 0 w 17"/>
                <a:gd name="T15" fmla="*/ 17 h 32"/>
                <a:gd name="T16" fmla="*/ 0 w 17"/>
                <a:gd name="T17" fmla="*/ 22 h 32"/>
                <a:gd name="T18" fmla="*/ 9 w 17"/>
                <a:gd name="T19" fmla="*/ 25 h 32"/>
                <a:gd name="T20" fmla="*/ 14 w 17"/>
                <a:gd name="T21" fmla="*/ 32 h 32"/>
                <a:gd name="T22" fmla="*/ 17 w 17"/>
                <a:gd name="T23" fmla="*/ 27 h 32"/>
                <a:gd name="T24" fmla="*/ 13 w 17"/>
                <a:gd name="T25" fmla="*/ 24 h 32"/>
                <a:gd name="T26" fmla="*/ 11 w 17"/>
                <a:gd name="T27" fmla="*/ 19 h 32"/>
                <a:gd name="T28" fmla="*/ 14 w 17"/>
                <a:gd name="T29" fmla="*/ 17 h 32"/>
                <a:gd name="T30" fmla="*/ 17 w 17"/>
                <a:gd name="T31" fmla="*/ 13 h 32"/>
                <a:gd name="T32" fmla="*/ 17 w 17"/>
                <a:gd name="T33" fmla="*/ 9 h 32"/>
                <a:gd name="T34" fmla="*/ 14 w 17"/>
                <a:gd name="T35" fmla="*/ 5 h 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32"/>
                <a:gd name="T56" fmla="*/ 17 w 17"/>
                <a:gd name="T57" fmla="*/ 32 h 3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32">
                  <a:moveTo>
                    <a:pt x="14" y="5"/>
                  </a:moveTo>
                  <a:lnTo>
                    <a:pt x="9" y="3"/>
                  </a:lnTo>
                  <a:lnTo>
                    <a:pt x="6" y="0"/>
                  </a:lnTo>
                  <a:lnTo>
                    <a:pt x="3" y="5"/>
                  </a:lnTo>
                  <a:lnTo>
                    <a:pt x="5" y="8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9" y="25"/>
                  </a:lnTo>
                  <a:lnTo>
                    <a:pt x="14" y="32"/>
                  </a:lnTo>
                  <a:lnTo>
                    <a:pt x="17" y="27"/>
                  </a:lnTo>
                  <a:lnTo>
                    <a:pt x="13" y="24"/>
                  </a:lnTo>
                  <a:lnTo>
                    <a:pt x="11" y="19"/>
                  </a:lnTo>
                  <a:lnTo>
                    <a:pt x="14" y="17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4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6" name="Freeform 735">
              <a:extLst>
                <a:ext uri="{FF2B5EF4-FFF2-40B4-BE49-F238E27FC236}">
                  <a16:creationId xmlns:a16="http://schemas.microsoft.com/office/drawing/2014/main" id="{58E57CC9-7316-2672-489B-2562A9F71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1851"/>
              <a:ext cx="8" cy="8"/>
            </a:xfrm>
            <a:custGeom>
              <a:avLst/>
              <a:gdLst>
                <a:gd name="T0" fmla="*/ 8 w 8"/>
                <a:gd name="T1" fmla="*/ 2 h 8"/>
                <a:gd name="T2" fmla="*/ 4 w 8"/>
                <a:gd name="T3" fmla="*/ 0 h 8"/>
                <a:gd name="T4" fmla="*/ 1 w 8"/>
                <a:gd name="T5" fmla="*/ 0 h 8"/>
                <a:gd name="T6" fmla="*/ 0 w 8"/>
                <a:gd name="T7" fmla="*/ 5 h 8"/>
                <a:gd name="T8" fmla="*/ 3 w 8"/>
                <a:gd name="T9" fmla="*/ 8 h 8"/>
                <a:gd name="T10" fmla="*/ 6 w 8"/>
                <a:gd name="T11" fmla="*/ 8 h 8"/>
                <a:gd name="T12" fmla="*/ 8 w 8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8"/>
                <a:gd name="T23" fmla="*/ 8 w 8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8">
                  <a:moveTo>
                    <a:pt x="8" y="2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7" name="Freeform 736">
              <a:extLst>
                <a:ext uri="{FF2B5EF4-FFF2-40B4-BE49-F238E27FC236}">
                  <a16:creationId xmlns:a16="http://schemas.microsoft.com/office/drawing/2014/main" id="{0B8DD116-6A99-8FFF-5BFA-E08E6481A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" y="1851"/>
              <a:ext cx="8" cy="8"/>
            </a:xfrm>
            <a:custGeom>
              <a:avLst/>
              <a:gdLst>
                <a:gd name="T0" fmla="*/ 8 w 8"/>
                <a:gd name="T1" fmla="*/ 2 h 8"/>
                <a:gd name="T2" fmla="*/ 4 w 8"/>
                <a:gd name="T3" fmla="*/ 0 h 8"/>
                <a:gd name="T4" fmla="*/ 1 w 8"/>
                <a:gd name="T5" fmla="*/ 0 h 8"/>
                <a:gd name="T6" fmla="*/ 0 w 8"/>
                <a:gd name="T7" fmla="*/ 5 h 8"/>
                <a:gd name="T8" fmla="*/ 3 w 8"/>
                <a:gd name="T9" fmla="*/ 8 h 8"/>
                <a:gd name="T10" fmla="*/ 6 w 8"/>
                <a:gd name="T11" fmla="*/ 8 h 8"/>
                <a:gd name="T12" fmla="*/ 8 w 8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8"/>
                <a:gd name="T23" fmla="*/ 8 w 8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8">
                  <a:moveTo>
                    <a:pt x="8" y="2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8" name="Freeform 737">
              <a:extLst>
                <a:ext uri="{FF2B5EF4-FFF2-40B4-BE49-F238E27FC236}">
                  <a16:creationId xmlns:a16="http://schemas.microsoft.com/office/drawing/2014/main" id="{A89EEF0B-29AA-2429-BFE6-173716C7F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1845"/>
              <a:ext cx="16" cy="20"/>
            </a:xfrm>
            <a:custGeom>
              <a:avLst/>
              <a:gdLst>
                <a:gd name="T0" fmla="*/ 11 w 16"/>
                <a:gd name="T1" fmla="*/ 20 h 20"/>
                <a:gd name="T2" fmla="*/ 15 w 16"/>
                <a:gd name="T3" fmla="*/ 17 h 20"/>
                <a:gd name="T4" fmla="*/ 16 w 16"/>
                <a:gd name="T5" fmla="*/ 0 h 20"/>
                <a:gd name="T6" fmla="*/ 15 w 16"/>
                <a:gd name="T7" fmla="*/ 3 h 20"/>
                <a:gd name="T8" fmla="*/ 5 w 16"/>
                <a:gd name="T9" fmla="*/ 8 h 20"/>
                <a:gd name="T10" fmla="*/ 5 w 16"/>
                <a:gd name="T11" fmla="*/ 13 h 20"/>
                <a:gd name="T12" fmla="*/ 2 w 16"/>
                <a:gd name="T13" fmla="*/ 16 h 20"/>
                <a:gd name="T14" fmla="*/ 0 w 16"/>
                <a:gd name="T15" fmla="*/ 19 h 20"/>
                <a:gd name="T16" fmla="*/ 7 w 16"/>
                <a:gd name="T17" fmla="*/ 17 h 20"/>
                <a:gd name="T18" fmla="*/ 11 w 16"/>
                <a:gd name="T19" fmla="*/ 2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0"/>
                <a:gd name="T32" fmla="*/ 16 w 16"/>
                <a:gd name="T33" fmla="*/ 20 h 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0">
                  <a:moveTo>
                    <a:pt x="11" y="20"/>
                  </a:moveTo>
                  <a:lnTo>
                    <a:pt x="15" y="17"/>
                  </a:lnTo>
                  <a:lnTo>
                    <a:pt x="16" y="0"/>
                  </a:lnTo>
                  <a:lnTo>
                    <a:pt x="15" y="3"/>
                  </a:lnTo>
                  <a:lnTo>
                    <a:pt x="5" y="8"/>
                  </a:lnTo>
                  <a:lnTo>
                    <a:pt x="5" y="13"/>
                  </a:lnTo>
                  <a:lnTo>
                    <a:pt x="2" y="16"/>
                  </a:lnTo>
                  <a:lnTo>
                    <a:pt x="0" y="19"/>
                  </a:lnTo>
                  <a:lnTo>
                    <a:pt x="7" y="17"/>
                  </a:lnTo>
                  <a:lnTo>
                    <a:pt x="11" y="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49" name="Freeform 738">
              <a:extLst>
                <a:ext uri="{FF2B5EF4-FFF2-40B4-BE49-F238E27FC236}">
                  <a16:creationId xmlns:a16="http://schemas.microsoft.com/office/drawing/2014/main" id="{941E4C6A-FCA6-0623-8E6B-CEDF09A64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1845"/>
              <a:ext cx="16" cy="20"/>
            </a:xfrm>
            <a:custGeom>
              <a:avLst/>
              <a:gdLst>
                <a:gd name="T0" fmla="*/ 11 w 16"/>
                <a:gd name="T1" fmla="*/ 20 h 20"/>
                <a:gd name="T2" fmla="*/ 15 w 16"/>
                <a:gd name="T3" fmla="*/ 17 h 20"/>
                <a:gd name="T4" fmla="*/ 16 w 16"/>
                <a:gd name="T5" fmla="*/ 0 h 20"/>
                <a:gd name="T6" fmla="*/ 15 w 16"/>
                <a:gd name="T7" fmla="*/ 3 h 20"/>
                <a:gd name="T8" fmla="*/ 5 w 16"/>
                <a:gd name="T9" fmla="*/ 8 h 20"/>
                <a:gd name="T10" fmla="*/ 5 w 16"/>
                <a:gd name="T11" fmla="*/ 13 h 20"/>
                <a:gd name="T12" fmla="*/ 2 w 16"/>
                <a:gd name="T13" fmla="*/ 16 h 20"/>
                <a:gd name="T14" fmla="*/ 0 w 16"/>
                <a:gd name="T15" fmla="*/ 19 h 20"/>
                <a:gd name="T16" fmla="*/ 7 w 16"/>
                <a:gd name="T17" fmla="*/ 17 h 20"/>
                <a:gd name="T18" fmla="*/ 11 w 16"/>
                <a:gd name="T19" fmla="*/ 2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0"/>
                <a:gd name="T32" fmla="*/ 16 w 16"/>
                <a:gd name="T33" fmla="*/ 20 h 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0">
                  <a:moveTo>
                    <a:pt x="11" y="20"/>
                  </a:moveTo>
                  <a:lnTo>
                    <a:pt x="15" y="17"/>
                  </a:lnTo>
                  <a:lnTo>
                    <a:pt x="16" y="0"/>
                  </a:lnTo>
                  <a:lnTo>
                    <a:pt x="15" y="3"/>
                  </a:lnTo>
                  <a:lnTo>
                    <a:pt x="5" y="8"/>
                  </a:lnTo>
                  <a:lnTo>
                    <a:pt x="5" y="13"/>
                  </a:lnTo>
                  <a:lnTo>
                    <a:pt x="2" y="16"/>
                  </a:lnTo>
                  <a:lnTo>
                    <a:pt x="0" y="19"/>
                  </a:lnTo>
                  <a:lnTo>
                    <a:pt x="7" y="17"/>
                  </a:lnTo>
                  <a:lnTo>
                    <a:pt x="11" y="2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0" name="Freeform 739">
              <a:extLst>
                <a:ext uri="{FF2B5EF4-FFF2-40B4-BE49-F238E27FC236}">
                  <a16:creationId xmlns:a16="http://schemas.microsoft.com/office/drawing/2014/main" id="{525A1667-9AD1-B343-1D89-1264C6A3E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" y="3489"/>
              <a:ext cx="188" cy="123"/>
            </a:xfrm>
            <a:custGeom>
              <a:avLst/>
              <a:gdLst>
                <a:gd name="T0" fmla="*/ 188 w 188"/>
                <a:gd name="T1" fmla="*/ 5 h 123"/>
                <a:gd name="T2" fmla="*/ 185 w 188"/>
                <a:gd name="T3" fmla="*/ 5 h 123"/>
                <a:gd name="T4" fmla="*/ 185 w 188"/>
                <a:gd name="T5" fmla="*/ 7 h 123"/>
                <a:gd name="T6" fmla="*/ 184 w 188"/>
                <a:gd name="T7" fmla="*/ 18 h 123"/>
                <a:gd name="T8" fmla="*/ 155 w 188"/>
                <a:gd name="T9" fmla="*/ 69 h 123"/>
                <a:gd name="T10" fmla="*/ 153 w 188"/>
                <a:gd name="T11" fmla="*/ 74 h 123"/>
                <a:gd name="T12" fmla="*/ 158 w 188"/>
                <a:gd name="T13" fmla="*/ 79 h 123"/>
                <a:gd name="T14" fmla="*/ 163 w 188"/>
                <a:gd name="T15" fmla="*/ 98 h 123"/>
                <a:gd name="T16" fmla="*/ 153 w 188"/>
                <a:gd name="T17" fmla="*/ 123 h 123"/>
                <a:gd name="T18" fmla="*/ 123 w 188"/>
                <a:gd name="T19" fmla="*/ 118 h 123"/>
                <a:gd name="T20" fmla="*/ 104 w 188"/>
                <a:gd name="T21" fmla="*/ 96 h 123"/>
                <a:gd name="T22" fmla="*/ 71 w 188"/>
                <a:gd name="T23" fmla="*/ 82 h 123"/>
                <a:gd name="T24" fmla="*/ 39 w 188"/>
                <a:gd name="T25" fmla="*/ 56 h 123"/>
                <a:gd name="T26" fmla="*/ 7 w 188"/>
                <a:gd name="T27" fmla="*/ 43 h 123"/>
                <a:gd name="T28" fmla="*/ 2 w 188"/>
                <a:gd name="T29" fmla="*/ 35 h 123"/>
                <a:gd name="T30" fmla="*/ 0 w 188"/>
                <a:gd name="T31" fmla="*/ 20 h 123"/>
                <a:gd name="T32" fmla="*/ 4 w 188"/>
                <a:gd name="T33" fmla="*/ 10 h 123"/>
                <a:gd name="T34" fmla="*/ 8 w 188"/>
                <a:gd name="T35" fmla="*/ 2 h 123"/>
                <a:gd name="T36" fmla="*/ 13 w 188"/>
                <a:gd name="T37" fmla="*/ 0 h 123"/>
                <a:gd name="T38" fmla="*/ 23 w 188"/>
                <a:gd name="T39" fmla="*/ 8 h 123"/>
                <a:gd name="T40" fmla="*/ 29 w 188"/>
                <a:gd name="T41" fmla="*/ 8 h 123"/>
                <a:gd name="T42" fmla="*/ 48 w 188"/>
                <a:gd name="T43" fmla="*/ 0 h 123"/>
                <a:gd name="T44" fmla="*/ 69 w 188"/>
                <a:gd name="T45" fmla="*/ 13 h 123"/>
                <a:gd name="T46" fmla="*/ 74 w 188"/>
                <a:gd name="T47" fmla="*/ 21 h 123"/>
                <a:gd name="T48" fmla="*/ 122 w 188"/>
                <a:gd name="T49" fmla="*/ 18 h 123"/>
                <a:gd name="T50" fmla="*/ 141 w 188"/>
                <a:gd name="T51" fmla="*/ 12 h 123"/>
                <a:gd name="T52" fmla="*/ 161 w 188"/>
                <a:gd name="T53" fmla="*/ 13 h 123"/>
                <a:gd name="T54" fmla="*/ 168 w 188"/>
                <a:gd name="T55" fmla="*/ 7 h 123"/>
                <a:gd name="T56" fmla="*/ 180 w 188"/>
                <a:gd name="T57" fmla="*/ 7 h 123"/>
                <a:gd name="T58" fmla="*/ 188 w 188"/>
                <a:gd name="T59" fmla="*/ 5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8"/>
                <a:gd name="T91" fmla="*/ 0 h 123"/>
                <a:gd name="T92" fmla="*/ 188 w 18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8" h="123">
                  <a:moveTo>
                    <a:pt x="188" y="5"/>
                  </a:moveTo>
                  <a:lnTo>
                    <a:pt x="185" y="5"/>
                  </a:lnTo>
                  <a:lnTo>
                    <a:pt x="185" y="7"/>
                  </a:lnTo>
                  <a:lnTo>
                    <a:pt x="184" y="18"/>
                  </a:lnTo>
                  <a:lnTo>
                    <a:pt x="155" y="69"/>
                  </a:lnTo>
                  <a:lnTo>
                    <a:pt x="153" y="74"/>
                  </a:lnTo>
                  <a:lnTo>
                    <a:pt x="158" y="79"/>
                  </a:lnTo>
                  <a:lnTo>
                    <a:pt x="163" y="98"/>
                  </a:lnTo>
                  <a:lnTo>
                    <a:pt x="153" y="123"/>
                  </a:lnTo>
                  <a:lnTo>
                    <a:pt x="123" y="118"/>
                  </a:lnTo>
                  <a:lnTo>
                    <a:pt x="104" y="96"/>
                  </a:lnTo>
                  <a:lnTo>
                    <a:pt x="71" y="82"/>
                  </a:lnTo>
                  <a:lnTo>
                    <a:pt x="39" y="56"/>
                  </a:lnTo>
                  <a:lnTo>
                    <a:pt x="7" y="43"/>
                  </a:lnTo>
                  <a:lnTo>
                    <a:pt x="2" y="35"/>
                  </a:lnTo>
                  <a:lnTo>
                    <a:pt x="0" y="20"/>
                  </a:lnTo>
                  <a:lnTo>
                    <a:pt x="4" y="10"/>
                  </a:lnTo>
                  <a:lnTo>
                    <a:pt x="8" y="2"/>
                  </a:lnTo>
                  <a:lnTo>
                    <a:pt x="13" y="0"/>
                  </a:lnTo>
                  <a:lnTo>
                    <a:pt x="23" y="8"/>
                  </a:lnTo>
                  <a:lnTo>
                    <a:pt x="29" y="8"/>
                  </a:lnTo>
                  <a:lnTo>
                    <a:pt x="48" y="0"/>
                  </a:lnTo>
                  <a:lnTo>
                    <a:pt x="69" y="13"/>
                  </a:lnTo>
                  <a:lnTo>
                    <a:pt x="74" y="21"/>
                  </a:lnTo>
                  <a:lnTo>
                    <a:pt x="122" y="18"/>
                  </a:lnTo>
                  <a:lnTo>
                    <a:pt x="141" y="12"/>
                  </a:lnTo>
                  <a:lnTo>
                    <a:pt x="161" y="13"/>
                  </a:lnTo>
                  <a:lnTo>
                    <a:pt x="168" y="7"/>
                  </a:lnTo>
                  <a:lnTo>
                    <a:pt x="180" y="7"/>
                  </a:lnTo>
                  <a:lnTo>
                    <a:pt x="188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1" name="Freeform 740">
              <a:extLst>
                <a:ext uri="{FF2B5EF4-FFF2-40B4-BE49-F238E27FC236}">
                  <a16:creationId xmlns:a16="http://schemas.microsoft.com/office/drawing/2014/main" id="{A2A3E01B-44CE-6A93-4D52-B4923CC43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" y="3489"/>
              <a:ext cx="188" cy="123"/>
            </a:xfrm>
            <a:custGeom>
              <a:avLst/>
              <a:gdLst>
                <a:gd name="T0" fmla="*/ 188 w 188"/>
                <a:gd name="T1" fmla="*/ 5 h 123"/>
                <a:gd name="T2" fmla="*/ 185 w 188"/>
                <a:gd name="T3" fmla="*/ 5 h 123"/>
                <a:gd name="T4" fmla="*/ 185 w 188"/>
                <a:gd name="T5" fmla="*/ 7 h 123"/>
                <a:gd name="T6" fmla="*/ 184 w 188"/>
                <a:gd name="T7" fmla="*/ 18 h 123"/>
                <a:gd name="T8" fmla="*/ 155 w 188"/>
                <a:gd name="T9" fmla="*/ 69 h 123"/>
                <a:gd name="T10" fmla="*/ 153 w 188"/>
                <a:gd name="T11" fmla="*/ 74 h 123"/>
                <a:gd name="T12" fmla="*/ 158 w 188"/>
                <a:gd name="T13" fmla="*/ 79 h 123"/>
                <a:gd name="T14" fmla="*/ 163 w 188"/>
                <a:gd name="T15" fmla="*/ 98 h 123"/>
                <a:gd name="T16" fmla="*/ 153 w 188"/>
                <a:gd name="T17" fmla="*/ 123 h 123"/>
                <a:gd name="T18" fmla="*/ 123 w 188"/>
                <a:gd name="T19" fmla="*/ 118 h 123"/>
                <a:gd name="T20" fmla="*/ 104 w 188"/>
                <a:gd name="T21" fmla="*/ 96 h 123"/>
                <a:gd name="T22" fmla="*/ 71 w 188"/>
                <a:gd name="T23" fmla="*/ 82 h 123"/>
                <a:gd name="T24" fmla="*/ 39 w 188"/>
                <a:gd name="T25" fmla="*/ 56 h 123"/>
                <a:gd name="T26" fmla="*/ 7 w 188"/>
                <a:gd name="T27" fmla="*/ 43 h 123"/>
                <a:gd name="T28" fmla="*/ 2 w 188"/>
                <a:gd name="T29" fmla="*/ 35 h 123"/>
                <a:gd name="T30" fmla="*/ 0 w 188"/>
                <a:gd name="T31" fmla="*/ 20 h 123"/>
                <a:gd name="T32" fmla="*/ 4 w 188"/>
                <a:gd name="T33" fmla="*/ 10 h 123"/>
                <a:gd name="T34" fmla="*/ 8 w 188"/>
                <a:gd name="T35" fmla="*/ 2 h 123"/>
                <a:gd name="T36" fmla="*/ 13 w 188"/>
                <a:gd name="T37" fmla="*/ 0 h 123"/>
                <a:gd name="T38" fmla="*/ 23 w 188"/>
                <a:gd name="T39" fmla="*/ 8 h 123"/>
                <a:gd name="T40" fmla="*/ 29 w 188"/>
                <a:gd name="T41" fmla="*/ 8 h 123"/>
                <a:gd name="T42" fmla="*/ 48 w 188"/>
                <a:gd name="T43" fmla="*/ 0 h 123"/>
                <a:gd name="T44" fmla="*/ 69 w 188"/>
                <a:gd name="T45" fmla="*/ 13 h 123"/>
                <a:gd name="T46" fmla="*/ 74 w 188"/>
                <a:gd name="T47" fmla="*/ 21 h 123"/>
                <a:gd name="T48" fmla="*/ 122 w 188"/>
                <a:gd name="T49" fmla="*/ 18 h 123"/>
                <a:gd name="T50" fmla="*/ 141 w 188"/>
                <a:gd name="T51" fmla="*/ 12 h 123"/>
                <a:gd name="T52" fmla="*/ 161 w 188"/>
                <a:gd name="T53" fmla="*/ 13 h 123"/>
                <a:gd name="T54" fmla="*/ 168 w 188"/>
                <a:gd name="T55" fmla="*/ 7 h 123"/>
                <a:gd name="T56" fmla="*/ 180 w 188"/>
                <a:gd name="T57" fmla="*/ 7 h 123"/>
                <a:gd name="T58" fmla="*/ 188 w 188"/>
                <a:gd name="T59" fmla="*/ 5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8"/>
                <a:gd name="T91" fmla="*/ 0 h 123"/>
                <a:gd name="T92" fmla="*/ 188 w 18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8" h="123">
                  <a:moveTo>
                    <a:pt x="188" y="5"/>
                  </a:moveTo>
                  <a:lnTo>
                    <a:pt x="185" y="5"/>
                  </a:lnTo>
                  <a:lnTo>
                    <a:pt x="185" y="7"/>
                  </a:lnTo>
                  <a:lnTo>
                    <a:pt x="184" y="18"/>
                  </a:lnTo>
                  <a:lnTo>
                    <a:pt x="155" y="69"/>
                  </a:lnTo>
                  <a:lnTo>
                    <a:pt x="153" y="74"/>
                  </a:lnTo>
                  <a:lnTo>
                    <a:pt x="158" y="79"/>
                  </a:lnTo>
                  <a:lnTo>
                    <a:pt x="163" y="98"/>
                  </a:lnTo>
                  <a:lnTo>
                    <a:pt x="153" y="123"/>
                  </a:lnTo>
                  <a:lnTo>
                    <a:pt x="123" y="118"/>
                  </a:lnTo>
                  <a:lnTo>
                    <a:pt x="104" y="96"/>
                  </a:lnTo>
                  <a:lnTo>
                    <a:pt x="71" y="82"/>
                  </a:lnTo>
                  <a:lnTo>
                    <a:pt x="39" y="56"/>
                  </a:lnTo>
                  <a:lnTo>
                    <a:pt x="7" y="43"/>
                  </a:lnTo>
                  <a:lnTo>
                    <a:pt x="2" y="35"/>
                  </a:lnTo>
                  <a:lnTo>
                    <a:pt x="0" y="20"/>
                  </a:lnTo>
                  <a:lnTo>
                    <a:pt x="4" y="10"/>
                  </a:lnTo>
                  <a:lnTo>
                    <a:pt x="8" y="2"/>
                  </a:lnTo>
                  <a:lnTo>
                    <a:pt x="13" y="0"/>
                  </a:lnTo>
                  <a:lnTo>
                    <a:pt x="23" y="8"/>
                  </a:lnTo>
                  <a:lnTo>
                    <a:pt x="29" y="8"/>
                  </a:lnTo>
                  <a:lnTo>
                    <a:pt x="48" y="0"/>
                  </a:lnTo>
                  <a:lnTo>
                    <a:pt x="69" y="13"/>
                  </a:lnTo>
                  <a:lnTo>
                    <a:pt x="74" y="21"/>
                  </a:lnTo>
                  <a:lnTo>
                    <a:pt x="122" y="18"/>
                  </a:lnTo>
                  <a:lnTo>
                    <a:pt x="141" y="12"/>
                  </a:lnTo>
                  <a:lnTo>
                    <a:pt x="161" y="13"/>
                  </a:lnTo>
                  <a:lnTo>
                    <a:pt x="168" y="7"/>
                  </a:lnTo>
                  <a:lnTo>
                    <a:pt x="180" y="7"/>
                  </a:lnTo>
                  <a:lnTo>
                    <a:pt x="188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2" name="Freeform 741">
              <a:extLst>
                <a:ext uri="{FF2B5EF4-FFF2-40B4-BE49-F238E27FC236}">
                  <a16:creationId xmlns:a16="http://schemas.microsoft.com/office/drawing/2014/main" id="{7A86E555-CC80-8E4E-E6A7-E30F8FDA6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" y="3233"/>
              <a:ext cx="85" cy="177"/>
            </a:xfrm>
            <a:custGeom>
              <a:avLst/>
              <a:gdLst>
                <a:gd name="T0" fmla="*/ 61 w 85"/>
                <a:gd name="T1" fmla="*/ 0 h 177"/>
                <a:gd name="T2" fmla="*/ 72 w 85"/>
                <a:gd name="T3" fmla="*/ 6 h 177"/>
                <a:gd name="T4" fmla="*/ 74 w 85"/>
                <a:gd name="T5" fmla="*/ 9 h 177"/>
                <a:gd name="T6" fmla="*/ 78 w 85"/>
                <a:gd name="T7" fmla="*/ 14 h 177"/>
                <a:gd name="T8" fmla="*/ 85 w 85"/>
                <a:gd name="T9" fmla="*/ 49 h 177"/>
                <a:gd name="T10" fmla="*/ 72 w 85"/>
                <a:gd name="T11" fmla="*/ 146 h 177"/>
                <a:gd name="T12" fmla="*/ 67 w 85"/>
                <a:gd name="T13" fmla="*/ 153 h 177"/>
                <a:gd name="T14" fmla="*/ 66 w 85"/>
                <a:gd name="T15" fmla="*/ 159 h 177"/>
                <a:gd name="T16" fmla="*/ 59 w 85"/>
                <a:gd name="T17" fmla="*/ 162 h 177"/>
                <a:gd name="T18" fmla="*/ 46 w 85"/>
                <a:gd name="T19" fmla="*/ 158 h 177"/>
                <a:gd name="T20" fmla="*/ 40 w 85"/>
                <a:gd name="T21" fmla="*/ 161 h 177"/>
                <a:gd name="T22" fmla="*/ 34 w 85"/>
                <a:gd name="T23" fmla="*/ 170 h 177"/>
                <a:gd name="T24" fmla="*/ 26 w 85"/>
                <a:gd name="T25" fmla="*/ 175 h 177"/>
                <a:gd name="T26" fmla="*/ 16 w 85"/>
                <a:gd name="T27" fmla="*/ 177 h 177"/>
                <a:gd name="T28" fmla="*/ 2 w 85"/>
                <a:gd name="T29" fmla="*/ 153 h 177"/>
                <a:gd name="T30" fmla="*/ 0 w 85"/>
                <a:gd name="T31" fmla="*/ 143 h 177"/>
                <a:gd name="T32" fmla="*/ 2 w 85"/>
                <a:gd name="T33" fmla="*/ 138 h 177"/>
                <a:gd name="T34" fmla="*/ 0 w 85"/>
                <a:gd name="T35" fmla="*/ 129 h 177"/>
                <a:gd name="T36" fmla="*/ 7 w 85"/>
                <a:gd name="T37" fmla="*/ 108 h 177"/>
                <a:gd name="T38" fmla="*/ 11 w 85"/>
                <a:gd name="T39" fmla="*/ 105 h 177"/>
                <a:gd name="T40" fmla="*/ 13 w 85"/>
                <a:gd name="T41" fmla="*/ 99 h 177"/>
                <a:gd name="T42" fmla="*/ 10 w 85"/>
                <a:gd name="T43" fmla="*/ 95 h 177"/>
                <a:gd name="T44" fmla="*/ 10 w 85"/>
                <a:gd name="T45" fmla="*/ 49 h 177"/>
                <a:gd name="T46" fmla="*/ 8 w 85"/>
                <a:gd name="T47" fmla="*/ 48 h 177"/>
                <a:gd name="T48" fmla="*/ 3 w 85"/>
                <a:gd name="T49" fmla="*/ 48 h 177"/>
                <a:gd name="T50" fmla="*/ 2 w 85"/>
                <a:gd name="T51" fmla="*/ 40 h 177"/>
                <a:gd name="T52" fmla="*/ 5 w 85"/>
                <a:gd name="T53" fmla="*/ 19 h 177"/>
                <a:gd name="T54" fmla="*/ 5 w 85"/>
                <a:gd name="T55" fmla="*/ 17 h 177"/>
                <a:gd name="T56" fmla="*/ 13 w 85"/>
                <a:gd name="T57" fmla="*/ 27 h 177"/>
                <a:gd name="T58" fmla="*/ 24 w 85"/>
                <a:gd name="T59" fmla="*/ 27 h 177"/>
                <a:gd name="T60" fmla="*/ 46 w 85"/>
                <a:gd name="T61" fmla="*/ 11 h 177"/>
                <a:gd name="T62" fmla="*/ 53 w 85"/>
                <a:gd name="T63" fmla="*/ 9 h 177"/>
                <a:gd name="T64" fmla="*/ 61 w 85"/>
                <a:gd name="T65" fmla="*/ 0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5"/>
                <a:gd name="T100" fmla="*/ 0 h 177"/>
                <a:gd name="T101" fmla="*/ 85 w 85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5" h="177">
                  <a:moveTo>
                    <a:pt x="61" y="0"/>
                  </a:moveTo>
                  <a:lnTo>
                    <a:pt x="72" y="6"/>
                  </a:lnTo>
                  <a:lnTo>
                    <a:pt x="74" y="9"/>
                  </a:lnTo>
                  <a:lnTo>
                    <a:pt x="78" y="14"/>
                  </a:lnTo>
                  <a:lnTo>
                    <a:pt x="85" y="49"/>
                  </a:lnTo>
                  <a:lnTo>
                    <a:pt x="72" y="146"/>
                  </a:lnTo>
                  <a:lnTo>
                    <a:pt x="67" y="153"/>
                  </a:lnTo>
                  <a:lnTo>
                    <a:pt x="66" y="159"/>
                  </a:lnTo>
                  <a:lnTo>
                    <a:pt x="59" y="162"/>
                  </a:lnTo>
                  <a:lnTo>
                    <a:pt x="46" y="158"/>
                  </a:lnTo>
                  <a:lnTo>
                    <a:pt x="40" y="161"/>
                  </a:lnTo>
                  <a:lnTo>
                    <a:pt x="34" y="170"/>
                  </a:lnTo>
                  <a:lnTo>
                    <a:pt x="26" y="175"/>
                  </a:lnTo>
                  <a:lnTo>
                    <a:pt x="16" y="177"/>
                  </a:lnTo>
                  <a:lnTo>
                    <a:pt x="2" y="153"/>
                  </a:lnTo>
                  <a:lnTo>
                    <a:pt x="0" y="143"/>
                  </a:lnTo>
                  <a:lnTo>
                    <a:pt x="2" y="138"/>
                  </a:lnTo>
                  <a:lnTo>
                    <a:pt x="0" y="129"/>
                  </a:lnTo>
                  <a:lnTo>
                    <a:pt x="7" y="108"/>
                  </a:lnTo>
                  <a:lnTo>
                    <a:pt x="11" y="105"/>
                  </a:lnTo>
                  <a:lnTo>
                    <a:pt x="13" y="99"/>
                  </a:lnTo>
                  <a:lnTo>
                    <a:pt x="10" y="95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3" y="48"/>
                  </a:lnTo>
                  <a:lnTo>
                    <a:pt x="2" y="40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13" y="27"/>
                  </a:lnTo>
                  <a:lnTo>
                    <a:pt x="24" y="27"/>
                  </a:lnTo>
                  <a:lnTo>
                    <a:pt x="46" y="11"/>
                  </a:lnTo>
                  <a:lnTo>
                    <a:pt x="53" y="9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3" name="Freeform 742">
              <a:extLst>
                <a:ext uri="{FF2B5EF4-FFF2-40B4-BE49-F238E27FC236}">
                  <a16:creationId xmlns:a16="http://schemas.microsoft.com/office/drawing/2014/main" id="{06885A2D-F47B-C166-9DC6-4E4B7403A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" y="3233"/>
              <a:ext cx="85" cy="177"/>
            </a:xfrm>
            <a:custGeom>
              <a:avLst/>
              <a:gdLst>
                <a:gd name="T0" fmla="*/ 61 w 85"/>
                <a:gd name="T1" fmla="*/ 0 h 177"/>
                <a:gd name="T2" fmla="*/ 72 w 85"/>
                <a:gd name="T3" fmla="*/ 6 h 177"/>
                <a:gd name="T4" fmla="*/ 74 w 85"/>
                <a:gd name="T5" fmla="*/ 9 h 177"/>
                <a:gd name="T6" fmla="*/ 78 w 85"/>
                <a:gd name="T7" fmla="*/ 14 h 177"/>
                <a:gd name="T8" fmla="*/ 85 w 85"/>
                <a:gd name="T9" fmla="*/ 49 h 177"/>
                <a:gd name="T10" fmla="*/ 72 w 85"/>
                <a:gd name="T11" fmla="*/ 146 h 177"/>
                <a:gd name="T12" fmla="*/ 67 w 85"/>
                <a:gd name="T13" fmla="*/ 153 h 177"/>
                <a:gd name="T14" fmla="*/ 66 w 85"/>
                <a:gd name="T15" fmla="*/ 159 h 177"/>
                <a:gd name="T16" fmla="*/ 59 w 85"/>
                <a:gd name="T17" fmla="*/ 162 h 177"/>
                <a:gd name="T18" fmla="*/ 46 w 85"/>
                <a:gd name="T19" fmla="*/ 158 h 177"/>
                <a:gd name="T20" fmla="*/ 40 w 85"/>
                <a:gd name="T21" fmla="*/ 161 h 177"/>
                <a:gd name="T22" fmla="*/ 34 w 85"/>
                <a:gd name="T23" fmla="*/ 170 h 177"/>
                <a:gd name="T24" fmla="*/ 26 w 85"/>
                <a:gd name="T25" fmla="*/ 175 h 177"/>
                <a:gd name="T26" fmla="*/ 16 w 85"/>
                <a:gd name="T27" fmla="*/ 177 h 177"/>
                <a:gd name="T28" fmla="*/ 2 w 85"/>
                <a:gd name="T29" fmla="*/ 153 h 177"/>
                <a:gd name="T30" fmla="*/ 0 w 85"/>
                <a:gd name="T31" fmla="*/ 143 h 177"/>
                <a:gd name="T32" fmla="*/ 2 w 85"/>
                <a:gd name="T33" fmla="*/ 138 h 177"/>
                <a:gd name="T34" fmla="*/ 0 w 85"/>
                <a:gd name="T35" fmla="*/ 129 h 177"/>
                <a:gd name="T36" fmla="*/ 7 w 85"/>
                <a:gd name="T37" fmla="*/ 108 h 177"/>
                <a:gd name="T38" fmla="*/ 11 w 85"/>
                <a:gd name="T39" fmla="*/ 105 h 177"/>
                <a:gd name="T40" fmla="*/ 13 w 85"/>
                <a:gd name="T41" fmla="*/ 99 h 177"/>
                <a:gd name="T42" fmla="*/ 10 w 85"/>
                <a:gd name="T43" fmla="*/ 95 h 177"/>
                <a:gd name="T44" fmla="*/ 10 w 85"/>
                <a:gd name="T45" fmla="*/ 49 h 177"/>
                <a:gd name="T46" fmla="*/ 8 w 85"/>
                <a:gd name="T47" fmla="*/ 48 h 177"/>
                <a:gd name="T48" fmla="*/ 3 w 85"/>
                <a:gd name="T49" fmla="*/ 48 h 177"/>
                <a:gd name="T50" fmla="*/ 2 w 85"/>
                <a:gd name="T51" fmla="*/ 40 h 177"/>
                <a:gd name="T52" fmla="*/ 5 w 85"/>
                <a:gd name="T53" fmla="*/ 19 h 177"/>
                <a:gd name="T54" fmla="*/ 5 w 85"/>
                <a:gd name="T55" fmla="*/ 17 h 177"/>
                <a:gd name="T56" fmla="*/ 13 w 85"/>
                <a:gd name="T57" fmla="*/ 27 h 177"/>
                <a:gd name="T58" fmla="*/ 24 w 85"/>
                <a:gd name="T59" fmla="*/ 27 h 177"/>
                <a:gd name="T60" fmla="*/ 46 w 85"/>
                <a:gd name="T61" fmla="*/ 11 h 177"/>
                <a:gd name="T62" fmla="*/ 53 w 85"/>
                <a:gd name="T63" fmla="*/ 9 h 177"/>
                <a:gd name="T64" fmla="*/ 61 w 85"/>
                <a:gd name="T65" fmla="*/ 0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5"/>
                <a:gd name="T100" fmla="*/ 0 h 177"/>
                <a:gd name="T101" fmla="*/ 85 w 85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5" h="177">
                  <a:moveTo>
                    <a:pt x="61" y="0"/>
                  </a:moveTo>
                  <a:lnTo>
                    <a:pt x="72" y="6"/>
                  </a:lnTo>
                  <a:lnTo>
                    <a:pt x="74" y="9"/>
                  </a:lnTo>
                  <a:lnTo>
                    <a:pt x="78" y="14"/>
                  </a:lnTo>
                  <a:lnTo>
                    <a:pt x="85" y="49"/>
                  </a:lnTo>
                  <a:lnTo>
                    <a:pt x="72" y="146"/>
                  </a:lnTo>
                  <a:lnTo>
                    <a:pt x="67" y="153"/>
                  </a:lnTo>
                  <a:lnTo>
                    <a:pt x="66" y="159"/>
                  </a:lnTo>
                  <a:lnTo>
                    <a:pt x="59" y="162"/>
                  </a:lnTo>
                  <a:lnTo>
                    <a:pt x="46" y="158"/>
                  </a:lnTo>
                  <a:lnTo>
                    <a:pt x="40" y="161"/>
                  </a:lnTo>
                  <a:lnTo>
                    <a:pt x="34" y="170"/>
                  </a:lnTo>
                  <a:lnTo>
                    <a:pt x="26" y="175"/>
                  </a:lnTo>
                  <a:lnTo>
                    <a:pt x="16" y="177"/>
                  </a:lnTo>
                  <a:lnTo>
                    <a:pt x="2" y="153"/>
                  </a:lnTo>
                  <a:lnTo>
                    <a:pt x="0" y="143"/>
                  </a:lnTo>
                  <a:lnTo>
                    <a:pt x="2" y="138"/>
                  </a:lnTo>
                  <a:lnTo>
                    <a:pt x="0" y="129"/>
                  </a:lnTo>
                  <a:lnTo>
                    <a:pt x="7" y="108"/>
                  </a:lnTo>
                  <a:lnTo>
                    <a:pt x="11" y="105"/>
                  </a:lnTo>
                  <a:lnTo>
                    <a:pt x="13" y="99"/>
                  </a:lnTo>
                  <a:lnTo>
                    <a:pt x="10" y="95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3" y="48"/>
                  </a:lnTo>
                  <a:lnTo>
                    <a:pt x="2" y="40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13" y="27"/>
                  </a:lnTo>
                  <a:lnTo>
                    <a:pt x="24" y="27"/>
                  </a:lnTo>
                  <a:lnTo>
                    <a:pt x="46" y="11"/>
                  </a:lnTo>
                  <a:lnTo>
                    <a:pt x="53" y="9"/>
                  </a:lnTo>
                  <a:lnTo>
                    <a:pt x="61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4" name="Freeform 743">
              <a:extLst>
                <a:ext uri="{FF2B5EF4-FFF2-40B4-BE49-F238E27FC236}">
                  <a16:creationId xmlns:a16="http://schemas.microsoft.com/office/drawing/2014/main" id="{C84B8AFA-1D8F-56B9-9668-FF2E3D264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" y="3306"/>
              <a:ext cx="17" cy="16"/>
            </a:xfrm>
            <a:custGeom>
              <a:avLst/>
              <a:gdLst>
                <a:gd name="T0" fmla="*/ 13 w 17"/>
                <a:gd name="T1" fmla="*/ 14 h 16"/>
                <a:gd name="T2" fmla="*/ 17 w 17"/>
                <a:gd name="T3" fmla="*/ 11 h 16"/>
                <a:gd name="T4" fmla="*/ 16 w 17"/>
                <a:gd name="T5" fmla="*/ 10 h 16"/>
                <a:gd name="T6" fmla="*/ 14 w 17"/>
                <a:gd name="T7" fmla="*/ 2 h 16"/>
                <a:gd name="T8" fmla="*/ 9 w 17"/>
                <a:gd name="T9" fmla="*/ 0 h 16"/>
                <a:gd name="T10" fmla="*/ 0 w 17"/>
                <a:gd name="T11" fmla="*/ 10 h 16"/>
                <a:gd name="T12" fmla="*/ 1 w 17"/>
                <a:gd name="T13" fmla="*/ 13 h 16"/>
                <a:gd name="T14" fmla="*/ 8 w 17"/>
                <a:gd name="T15" fmla="*/ 16 h 16"/>
                <a:gd name="T16" fmla="*/ 13 w 17"/>
                <a:gd name="T17" fmla="*/ 14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6"/>
                <a:gd name="T29" fmla="*/ 17 w 17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6">
                  <a:moveTo>
                    <a:pt x="13" y="14"/>
                  </a:moveTo>
                  <a:lnTo>
                    <a:pt x="17" y="11"/>
                  </a:lnTo>
                  <a:lnTo>
                    <a:pt x="16" y="10"/>
                  </a:lnTo>
                  <a:lnTo>
                    <a:pt x="14" y="2"/>
                  </a:lnTo>
                  <a:lnTo>
                    <a:pt x="9" y="0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8" y="16"/>
                  </a:lnTo>
                  <a:lnTo>
                    <a:pt x="13" y="1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5" name="Freeform 744">
              <a:extLst>
                <a:ext uri="{FF2B5EF4-FFF2-40B4-BE49-F238E27FC236}">
                  <a16:creationId xmlns:a16="http://schemas.microsoft.com/office/drawing/2014/main" id="{7DB2006F-3050-8A73-8A80-BFE12C55C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" y="3306"/>
              <a:ext cx="17" cy="16"/>
            </a:xfrm>
            <a:custGeom>
              <a:avLst/>
              <a:gdLst>
                <a:gd name="T0" fmla="*/ 13 w 17"/>
                <a:gd name="T1" fmla="*/ 14 h 16"/>
                <a:gd name="T2" fmla="*/ 17 w 17"/>
                <a:gd name="T3" fmla="*/ 11 h 16"/>
                <a:gd name="T4" fmla="*/ 16 w 17"/>
                <a:gd name="T5" fmla="*/ 10 h 16"/>
                <a:gd name="T6" fmla="*/ 14 w 17"/>
                <a:gd name="T7" fmla="*/ 2 h 16"/>
                <a:gd name="T8" fmla="*/ 9 w 17"/>
                <a:gd name="T9" fmla="*/ 0 h 16"/>
                <a:gd name="T10" fmla="*/ 0 w 17"/>
                <a:gd name="T11" fmla="*/ 10 h 16"/>
                <a:gd name="T12" fmla="*/ 1 w 17"/>
                <a:gd name="T13" fmla="*/ 13 h 16"/>
                <a:gd name="T14" fmla="*/ 8 w 17"/>
                <a:gd name="T15" fmla="*/ 16 h 16"/>
                <a:gd name="T16" fmla="*/ 13 w 17"/>
                <a:gd name="T17" fmla="*/ 14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6"/>
                <a:gd name="T29" fmla="*/ 17 w 17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6">
                  <a:moveTo>
                    <a:pt x="13" y="14"/>
                  </a:moveTo>
                  <a:lnTo>
                    <a:pt x="17" y="11"/>
                  </a:lnTo>
                  <a:lnTo>
                    <a:pt x="16" y="10"/>
                  </a:lnTo>
                  <a:lnTo>
                    <a:pt x="14" y="2"/>
                  </a:lnTo>
                  <a:lnTo>
                    <a:pt x="9" y="0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8" y="16"/>
                  </a:lnTo>
                  <a:lnTo>
                    <a:pt x="13" y="1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6" name="Freeform 745">
              <a:extLst>
                <a:ext uri="{FF2B5EF4-FFF2-40B4-BE49-F238E27FC236}">
                  <a16:creationId xmlns:a16="http://schemas.microsoft.com/office/drawing/2014/main" id="{4D2A28D6-2CC9-1ED9-DF60-070ED4B9B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" y="3365"/>
              <a:ext cx="19" cy="16"/>
            </a:xfrm>
            <a:custGeom>
              <a:avLst/>
              <a:gdLst>
                <a:gd name="T0" fmla="*/ 19 w 19"/>
                <a:gd name="T1" fmla="*/ 5 h 16"/>
                <a:gd name="T2" fmla="*/ 18 w 19"/>
                <a:gd name="T3" fmla="*/ 5 h 16"/>
                <a:gd name="T4" fmla="*/ 18 w 19"/>
                <a:gd name="T5" fmla="*/ 0 h 16"/>
                <a:gd name="T6" fmla="*/ 10 w 19"/>
                <a:gd name="T7" fmla="*/ 0 h 16"/>
                <a:gd name="T8" fmla="*/ 2 w 19"/>
                <a:gd name="T9" fmla="*/ 3 h 16"/>
                <a:gd name="T10" fmla="*/ 0 w 19"/>
                <a:gd name="T11" fmla="*/ 13 h 16"/>
                <a:gd name="T12" fmla="*/ 5 w 19"/>
                <a:gd name="T13" fmla="*/ 16 h 16"/>
                <a:gd name="T14" fmla="*/ 7 w 19"/>
                <a:gd name="T15" fmla="*/ 11 h 16"/>
                <a:gd name="T16" fmla="*/ 15 w 19"/>
                <a:gd name="T17" fmla="*/ 14 h 16"/>
                <a:gd name="T18" fmla="*/ 19 w 19"/>
                <a:gd name="T19" fmla="*/ 5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6"/>
                <a:gd name="T32" fmla="*/ 19 w 19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6">
                  <a:moveTo>
                    <a:pt x="19" y="5"/>
                  </a:moveTo>
                  <a:lnTo>
                    <a:pt x="18" y="5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2" y="3"/>
                  </a:lnTo>
                  <a:lnTo>
                    <a:pt x="0" y="13"/>
                  </a:lnTo>
                  <a:lnTo>
                    <a:pt x="5" y="16"/>
                  </a:lnTo>
                  <a:lnTo>
                    <a:pt x="7" y="11"/>
                  </a:lnTo>
                  <a:lnTo>
                    <a:pt x="15" y="14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7" name="Freeform 746">
              <a:extLst>
                <a:ext uri="{FF2B5EF4-FFF2-40B4-BE49-F238E27FC236}">
                  <a16:creationId xmlns:a16="http://schemas.microsoft.com/office/drawing/2014/main" id="{07DC62D0-4D42-A547-4074-531B13777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" y="3365"/>
              <a:ext cx="19" cy="16"/>
            </a:xfrm>
            <a:custGeom>
              <a:avLst/>
              <a:gdLst>
                <a:gd name="T0" fmla="*/ 19 w 19"/>
                <a:gd name="T1" fmla="*/ 5 h 16"/>
                <a:gd name="T2" fmla="*/ 18 w 19"/>
                <a:gd name="T3" fmla="*/ 5 h 16"/>
                <a:gd name="T4" fmla="*/ 18 w 19"/>
                <a:gd name="T5" fmla="*/ 0 h 16"/>
                <a:gd name="T6" fmla="*/ 10 w 19"/>
                <a:gd name="T7" fmla="*/ 0 h 16"/>
                <a:gd name="T8" fmla="*/ 2 w 19"/>
                <a:gd name="T9" fmla="*/ 3 h 16"/>
                <a:gd name="T10" fmla="*/ 0 w 19"/>
                <a:gd name="T11" fmla="*/ 13 h 16"/>
                <a:gd name="T12" fmla="*/ 5 w 19"/>
                <a:gd name="T13" fmla="*/ 16 h 16"/>
                <a:gd name="T14" fmla="*/ 7 w 19"/>
                <a:gd name="T15" fmla="*/ 11 h 16"/>
                <a:gd name="T16" fmla="*/ 15 w 19"/>
                <a:gd name="T17" fmla="*/ 14 h 16"/>
                <a:gd name="T18" fmla="*/ 19 w 19"/>
                <a:gd name="T19" fmla="*/ 5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6"/>
                <a:gd name="T32" fmla="*/ 19 w 19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6">
                  <a:moveTo>
                    <a:pt x="19" y="5"/>
                  </a:moveTo>
                  <a:lnTo>
                    <a:pt x="18" y="5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2" y="3"/>
                  </a:lnTo>
                  <a:lnTo>
                    <a:pt x="0" y="13"/>
                  </a:lnTo>
                  <a:lnTo>
                    <a:pt x="5" y="16"/>
                  </a:lnTo>
                  <a:lnTo>
                    <a:pt x="7" y="11"/>
                  </a:lnTo>
                  <a:lnTo>
                    <a:pt x="15" y="14"/>
                  </a:lnTo>
                  <a:lnTo>
                    <a:pt x="19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8" name="Freeform 747">
              <a:extLst>
                <a:ext uri="{FF2B5EF4-FFF2-40B4-BE49-F238E27FC236}">
                  <a16:creationId xmlns:a16="http://schemas.microsoft.com/office/drawing/2014/main" id="{9BFD4AE5-C45B-2AD9-2C67-32CB18427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" y="3400"/>
              <a:ext cx="46" cy="34"/>
            </a:xfrm>
            <a:custGeom>
              <a:avLst/>
              <a:gdLst>
                <a:gd name="T0" fmla="*/ 40 w 46"/>
                <a:gd name="T1" fmla="*/ 27 h 34"/>
                <a:gd name="T2" fmla="*/ 46 w 46"/>
                <a:gd name="T3" fmla="*/ 29 h 34"/>
                <a:gd name="T4" fmla="*/ 27 w 46"/>
                <a:gd name="T5" fmla="*/ 0 h 34"/>
                <a:gd name="T6" fmla="*/ 3 w 46"/>
                <a:gd name="T7" fmla="*/ 15 h 34"/>
                <a:gd name="T8" fmla="*/ 0 w 46"/>
                <a:gd name="T9" fmla="*/ 24 h 34"/>
                <a:gd name="T10" fmla="*/ 8 w 46"/>
                <a:gd name="T11" fmla="*/ 26 h 34"/>
                <a:gd name="T12" fmla="*/ 16 w 46"/>
                <a:gd name="T13" fmla="*/ 21 h 34"/>
                <a:gd name="T14" fmla="*/ 22 w 46"/>
                <a:gd name="T15" fmla="*/ 19 h 34"/>
                <a:gd name="T16" fmla="*/ 17 w 46"/>
                <a:gd name="T17" fmla="*/ 30 h 34"/>
                <a:gd name="T18" fmla="*/ 27 w 46"/>
                <a:gd name="T19" fmla="*/ 34 h 34"/>
                <a:gd name="T20" fmla="*/ 35 w 46"/>
                <a:gd name="T21" fmla="*/ 29 h 34"/>
                <a:gd name="T22" fmla="*/ 35 w 46"/>
                <a:gd name="T23" fmla="*/ 24 h 34"/>
                <a:gd name="T24" fmla="*/ 40 w 46"/>
                <a:gd name="T25" fmla="*/ 27 h 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"/>
                <a:gd name="T40" fmla="*/ 0 h 34"/>
                <a:gd name="T41" fmla="*/ 46 w 46"/>
                <a:gd name="T42" fmla="*/ 34 h 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" h="34">
                  <a:moveTo>
                    <a:pt x="40" y="27"/>
                  </a:moveTo>
                  <a:lnTo>
                    <a:pt x="46" y="29"/>
                  </a:lnTo>
                  <a:lnTo>
                    <a:pt x="27" y="0"/>
                  </a:lnTo>
                  <a:lnTo>
                    <a:pt x="3" y="15"/>
                  </a:lnTo>
                  <a:lnTo>
                    <a:pt x="0" y="24"/>
                  </a:lnTo>
                  <a:lnTo>
                    <a:pt x="8" y="26"/>
                  </a:lnTo>
                  <a:lnTo>
                    <a:pt x="16" y="21"/>
                  </a:lnTo>
                  <a:lnTo>
                    <a:pt x="22" y="19"/>
                  </a:lnTo>
                  <a:lnTo>
                    <a:pt x="17" y="30"/>
                  </a:lnTo>
                  <a:lnTo>
                    <a:pt x="27" y="34"/>
                  </a:lnTo>
                  <a:lnTo>
                    <a:pt x="35" y="29"/>
                  </a:lnTo>
                  <a:lnTo>
                    <a:pt x="35" y="24"/>
                  </a:lnTo>
                  <a:lnTo>
                    <a:pt x="40" y="27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59" name="Freeform 748">
              <a:extLst>
                <a:ext uri="{FF2B5EF4-FFF2-40B4-BE49-F238E27FC236}">
                  <a16:creationId xmlns:a16="http://schemas.microsoft.com/office/drawing/2014/main" id="{A67F0B25-B246-7170-F36A-DC2EF5B2F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" y="3400"/>
              <a:ext cx="46" cy="34"/>
            </a:xfrm>
            <a:custGeom>
              <a:avLst/>
              <a:gdLst>
                <a:gd name="T0" fmla="*/ 40 w 46"/>
                <a:gd name="T1" fmla="*/ 27 h 34"/>
                <a:gd name="T2" fmla="*/ 46 w 46"/>
                <a:gd name="T3" fmla="*/ 29 h 34"/>
                <a:gd name="T4" fmla="*/ 27 w 46"/>
                <a:gd name="T5" fmla="*/ 0 h 34"/>
                <a:gd name="T6" fmla="*/ 3 w 46"/>
                <a:gd name="T7" fmla="*/ 15 h 34"/>
                <a:gd name="T8" fmla="*/ 0 w 46"/>
                <a:gd name="T9" fmla="*/ 24 h 34"/>
                <a:gd name="T10" fmla="*/ 8 w 46"/>
                <a:gd name="T11" fmla="*/ 26 h 34"/>
                <a:gd name="T12" fmla="*/ 16 w 46"/>
                <a:gd name="T13" fmla="*/ 21 h 34"/>
                <a:gd name="T14" fmla="*/ 22 w 46"/>
                <a:gd name="T15" fmla="*/ 19 h 34"/>
                <a:gd name="T16" fmla="*/ 17 w 46"/>
                <a:gd name="T17" fmla="*/ 30 h 34"/>
                <a:gd name="T18" fmla="*/ 27 w 46"/>
                <a:gd name="T19" fmla="*/ 34 h 34"/>
                <a:gd name="T20" fmla="*/ 35 w 46"/>
                <a:gd name="T21" fmla="*/ 29 h 34"/>
                <a:gd name="T22" fmla="*/ 35 w 46"/>
                <a:gd name="T23" fmla="*/ 24 h 34"/>
                <a:gd name="T24" fmla="*/ 40 w 46"/>
                <a:gd name="T25" fmla="*/ 27 h 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"/>
                <a:gd name="T40" fmla="*/ 0 h 34"/>
                <a:gd name="T41" fmla="*/ 46 w 46"/>
                <a:gd name="T42" fmla="*/ 34 h 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" h="34">
                  <a:moveTo>
                    <a:pt x="40" y="27"/>
                  </a:moveTo>
                  <a:lnTo>
                    <a:pt x="46" y="29"/>
                  </a:lnTo>
                  <a:lnTo>
                    <a:pt x="27" y="0"/>
                  </a:lnTo>
                  <a:lnTo>
                    <a:pt x="3" y="15"/>
                  </a:lnTo>
                  <a:lnTo>
                    <a:pt x="0" y="24"/>
                  </a:lnTo>
                  <a:lnTo>
                    <a:pt x="8" y="26"/>
                  </a:lnTo>
                  <a:lnTo>
                    <a:pt x="16" y="21"/>
                  </a:lnTo>
                  <a:lnTo>
                    <a:pt x="22" y="19"/>
                  </a:lnTo>
                  <a:lnTo>
                    <a:pt x="17" y="30"/>
                  </a:lnTo>
                  <a:lnTo>
                    <a:pt x="27" y="34"/>
                  </a:lnTo>
                  <a:lnTo>
                    <a:pt x="35" y="29"/>
                  </a:lnTo>
                  <a:lnTo>
                    <a:pt x="35" y="24"/>
                  </a:lnTo>
                  <a:lnTo>
                    <a:pt x="40" y="27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0" name="Freeform 749">
              <a:extLst>
                <a:ext uri="{FF2B5EF4-FFF2-40B4-BE49-F238E27FC236}">
                  <a16:creationId xmlns:a16="http://schemas.microsoft.com/office/drawing/2014/main" id="{45B406E7-03DB-BC32-74E3-A455A891C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" y="3464"/>
              <a:ext cx="16" cy="29"/>
            </a:xfrm>
            <a:custGeom>
              <a:avLst/>
              <a:gdLst>
                <a:gd name="T0" fmla="*/ 8 w 16"/>
                <a:gd name="T1" fmla="*/ 29 h 29"/>
                <a:gd name="T2" fmla="*/ 14 w 16"/>
                <a:gd name="T3" fmla="*/ 24 h 29"/>
                <a:gd name="T4" fmla="*/ 16 w 16"/>
                <a:gd name="T5" fmla="*/ 5 h 29"/>
                <a:gd name="T6" fmla="*/ 13 w 16"/>
                <a:gd name="T7" fmla="*/ 0 h 29"/>
                <a:gd name="T8" fmla="*/ 0 w 16"/>
                <a:gd name="T9" fmla="*/ 0 h 29"/>
                <a:gd name="T10" fmla="*/ 2 w 16"/>
                <a:gd name="T11" fmla="*/ 8 h 29"/>
                <a:gd name="T12" fmla="*/ 8 w 16"/>
                <a:gd name="T13" fmla="*/ 16 h 29"/>
                <a:gd name="T14" fmla="*/ 3 w 16"/>
                <a:gd name="T15" fmla="*/ 24 h 29"/>
                <a:gd name="T16" fmla="*/ 5 w 16"/>
                <a:gd name="T17" fmla="*/ 29 h 29"/>
                <a:gd name="T18" fmla="*/ 8 w 16"/>
                <a:gd name="T19" fmla="*/ 29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9"/>
                <a:gd name="T32" fmla="*/ 16 w 16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9">
                  <a:moveTo>
                    <a:pt x="8" y="29"/>
                  </a:moveTo>
                  <a:lnTo>
                    <a:pt x="14" y="24"/>
                  </a:lnTo>
                  <a:lnTo>
                    <a:pt x="16" y="5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8" y="16"/>
                  </a:lnTo>
                  <a:lnTo>
                    <a:pt x="3" y="24"/>
                  </a:lnTo>
                  <a:lnTo>
                    <a:pt x="5" y="29"/>
                  </a:lnTo>
                  <a:lnTo>
                    <a:pt x="8" y="2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1" name="Freeform 750">
              <a:extLst>
                <a:ext uri="{FF2B5EF4-FFF2-40B4-BE49-F238E27FC236}">
                  <a16:creationId xmlns:a16="http://schemas.microsoft.com/office/drawing/2014/main" id="{2C6DE8D8-6C80-5AB5-6BD8-40BF39507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" y="3464"/>
              <a:ext cx="16" cy="29"/>
            </a:xfrm>
            <a:custGeom>
              <a:avLst/>
              <a:gdLst>
                <a:gd name="T0" fmla="*/ 8 w 16"/>
                <a:gd name="T1" fmla="*/ 29 h 29"/>
                <a:gd name="T2" fmla="*/ 14 w 16"/>
                <a:gd name="T3" fmla="*/ 24 h 29"/>
                <a:gd name="T4" fmla="*/ 16 w 16"/>
                <a:gd name="T5" fmla="*/ 5 h 29"/>
                <a:gd name="T6" fmla="*/ 13 w 16"/>
                <a:gd name="T7" fmla="*/ 0 h 29"/>
                <a:gd name="T8" fmla="*/ 0 w 16"/>
                <a:gd name="T9" fmla="*/ 0 h 29"/>
                <a:gd name="T10" fmla="*/ 2 w 16"/>
                <a:gd name="T11" fmla="*/ 8 h 29"/>
                <a:gd name="T12" fmla="*/ 8 w 16"/>
                <a:gd name="T13" fmla="*/ 16 h 29"/>
                <a:gd name="T14" fmla="*/ 3 w 16"/>
                <a:gd name="T15" fmla="*/ 24 h 29"/>
                <a:gd name="T16" fmla="*/ 5 w 16"/>
                <a:gd name="T17" fmla="*/ 29 h 29"/>
                <a:gd name="T18" fmla="*/ 8 w 16"/>
                <a:gd name="T19" fmla="*/ 29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9"/>
                <a:gd name="T32" fmla="*/ 16 w 16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9">
                  <a:moveTo>
                    <a:pt x="8" y="29"/>
                  </a:moveTo>
                  <a:lnTo>
                    <a:pt x="14" y="24"/>
                  </a:lnTo>
                  <a:lnTo>
                    <a:pt x="16" y="5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8" y="16"/>
                  </a:lnTo>
                  <a:lnTo>
                    <a:pt x="3" y="24"/>
                  </a:lnTo>
                  <a:lnTo>
                    <a:pt x="5" y="29"/>
                  </a:lnTo>
                  <a:lnTo>
                    <a:pt x="8" y="29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2" name="Freeform 751">
              <a:extLst>
                <a:ext uri="{FF2B5EF4-FFF2-40B4-BE49-F238E27FC236}">
                  <a16:creationId xmlns:a16="http://schemas.microsoft.com/office/drawing/2014/main" id="{F0839513-FCC8-DB91-D74C-A1B9DB3B6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3614"/>
              <a:ext cx="30" cy="24"/>
            </a:xfrm>
            <a:custGeom>
              <a:avLst/>
              <a:gdLst>
                <a:gd name="T0" fmla="*/ 24 w 30"/>
                <a:gd name="T1" fmla="*/ 22 h 24"/>
                <a:gd name="T2" fmla="*/ 24 w 30"/>
                <a:gd name="T3" fmla="*/ 22 h 24"/>
                <a:gd name="T4" fmla="*/ 28 w 30"/>
                <a:gd name="T5" fmla="*/ 12 h 24"/>
                <a:gd name="T6" fmla="*/ 30 w 30"/>
                <a:gd name="T7" fmla="*/ 0 h 24"/>
                <a:gd name="T8" fmla="*/ 14 w 30"/>
                <a:gd name="T9" fmla="*/ 8 h 24"/>
                <a:gd name="T10" fmla="*/ 0 w 30"/>
                <a:gd name="T11" fmla="*/ 24 h 24"/>
                <a:gd name="T12" fmla="*/ 24 w 30"/>
                <a:gd name="T13" fmla="*/ 22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24"/>
                <a:gd name="T23" fmla="*/ 30 w 3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24">
                  <a:moveTo>
                    <a:pt x="24" y="22"/>
                  </a:moveTo>
                  <a:lnTo>
                    <a:pt x="24" y="22"/>
                  </a:lnTo>
                  <a:lnTo>
                    <a:pt x="28" y="12"/>
                  </a:lnTo>
                  <a:lnTo>
                    <a:pt x="30" y="0"/>
                  </a:lnTo>
                  <a:lnTo>
                    <a:pt x="14" y="8"/>
                  </a:lnTo>
                  <a:lnTo>
                    <a:pt x="0" y="24"/>
                  </a:lnTo>
                  <a:lnTo>
                    <a:pt x="24" y="2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3" name="Freeform 752">
              <a:extLst>
                <a:ext uri="{FF2B5EF4-FFF2-40B4-BE49-F238E27FC236}">
                  <a16:creationId xmlns:a16="http://schemas.microsoft.com/office/drawing/2014/main" id="{D5DDE10C-671F-BCF3-1C79-A3836C0B9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3614"/>
              <a:ext cx="30" cy="24"/>
            </a:xfrm>
            <a:custGeom>
              <a:avLst/>
              <a:gdLst>
                <a:gd name="T0" fmla="*/ 24 w 30"/>
                <a:gd name="T1" fmla="*/ 22 h 24"/>
                <a:gd name="T2" fmla="*/ 24 w 30"/>
                <a:gd name="T3" fmla="*/ 22 h 24"/>
                <a:gd name="T4" fmla="*/ 28 w 30"/>
                <a:gd name="T5" fmla="*/ 12 h 24"/>
                <a:gd name="T6" fmla="*/ 30 w 30"/>
                <a:gd name="T7" fmla="*/ 0 h 24"/>
                <a:gd name="T8" fmla="*/ 14 w 30"/>
                <a:gd name="T9" fmla="*/ 8 h 24"/>
                <a:gd name="T10" fmla="*/ 0 w 30"/>
                <a:gd name="T11" fmla="*/ 24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24"/>
                <a:gd name="T20" fmla="*/ 30 w 30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24">
                  <a:moveTo>
                    <a:pt x="24" y="22"/>
                  </a:moveTo>
                  <a:lnTo>
                    <a:pt x="24" y="22"/>
                  </a:lnTo>
                  <a:lnTo>
                    <a:pt x="28" y="12"/>
                  </a:lnTo>
                  <a:lnTo>
                    <a:pt x="30" y="0"/>
                  </a:lnTo>
                  <a:lnTo>
                    <a:pt x="14" y="8"/>
                  </a:lnTo>
                  <a:lnTo>
                    <a:pt x="0" y="24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4" name="Freeform 753">
              <a:extLst>
                <a:ext uri="{FF2B5EF4-FFF2-40B4-BE49-F238E27FC236}">
                  <a16:creationId xmlns:a16="http://schemas.microsoft.com/office/drawing/2014/main" id="{DD33FDB9-9DE1-02E6-FEBA-43F1AF060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9" y="3518"/>
              <a:ext cx="17" cy="22"/>
            </a:xfrm>
            <a:custGeom>
              <a:avLst/>
              <a:gdLst>
                <a:gd name="T0" fmla="*/ 14 w 17"/>
                <a:gd name="T1" fmla="*/ 22 h 22"/>
                <a:gd name="T2" fmla="*/ 17 w 17"/>
                <a:gd name="T3" fmla="*/ 19 h 22"/>
                <a:gd name="T4" fmla="*/ 17 w 17"/>
                <a:gd name="T5" fmla="*/ 11 h 22"/>
                <a:gd name="T6" fmla="*/ 16 w 17"/>
                <a:gd name="T7" fmla="*/ 6 h 22"/>
                <a:gd name="T8" fmla="*/ 8 w 17"/>
                <a:gd name="T9" fmla="*/ 2 h 22"/>
                <a:gd name="T10" fmla="*/ 0 w 17"/>
                <a:gd name="T11" fmla="*/ 0 h 22"/>
                <a:gd name="T12" fmla="*/ 0 w 17"/>
                <a:gd name="T13" fmla="*/ 6 h 22"/>
                <a:gd name="T14" fmla="*/ 5 w 17"/>
                <a:gd name="T15" fmla="*/ 11 h 22"/>
                <a:gd name="T16" fmla="*/ 11 w 17"/>
                <a:gd name="T17" fmla="*/ 22 h 22"/>
                <a:gd name="T18" fmla="*/ 14 w 17"/>
                <a:gd name="T19" fmla="*/ 22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2"/>
                <a:gd name="T32" fmla="*/ 17 w 1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2">
                  <a:moveTo>
                    <a:pt x="14" y="22"/>
                  </a:moveTo>
                  <a:lnTo>
                    <a:pt x="17" y="19"/>
                  </a:lnTo>
                  <a:lnTo>
                    <a:pt x="17" y="11"/>
                  </a:lnTo>
                  <a:lnTo>
                    <a:pt x="16" y="6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6"/>
                  </a:lnTo>
                  <a:lnTo>
                    <a:pt x="5" y="11"/>
                  </a:lnTo>
                  <a:lnTo>
                    <a:pt x="11" y="22"/>
                  </a:lnTo>
                  <a:lnTo>
                    <a:pt x="14" y="2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5" name="Freeform 754">
              <a:extLst>
                <a:ext uri="{FF2B5EF4-FFF2-40B4-BE49-F238E27FC236}">
                  <a16:creationId xmlns:a16="http://schemas.microsoft.com/office/drawing/2014/main" id="{F0ABA97A-FA90-FA65-63BF-E8289FF9D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9" y="3518"/>
              <a:ext cx="17" cy="22"/>
            </a:xfrm>
            <a:custGeom>
              <a:avLst/>
              <a:gdLst>
                <a:gd name="T0" fmla="*/ 14 w 17"/>
                <a:gd name="T1" fmla="*/ 22 h 22"/>
                <a:gd name="T2" fmla="*/ 17 w 17"/>
                <a:gd name="T3" fmla="*/ 19 h 22"/>
                <a:gd name="T4" fmla="*/ 17 w 17"/>
                <a:gd name="T5" fmla="*/ 11 h 22"/>
                <a:gd name="T6" fmla="*/ 16 w 17"/>
                <a:gd name="T7" fmla="*/ 6 h 22"/>
                <a:gd name="T8" fmla="*/ 8 w 17"/>
                <a:gd name="T9" fmla="*/ 2 h 22"/>
                <a:gd name="T10" fmla="*/ 0 w 17"/>
                <a:gd name="T11" fmla="*/ 0 h 22"/>
                <a:gd name="T12" fmla="*/ 0 w 17"/>
                <a:gd name="T13" fmla="*/ 6 h 22"/>
                <a:gd name="T14" fmla="*/ 5 w 17"/>
                <a:gd name="T15" fmla="*/ 11 h 22"/>
                <a:gd name="T16" fmla="*/ 11 w 17"/>
                <a:gd name="T17" fmla="*/ 22 h 22"/>
                <a:gd name="T18" fmla="*/ 14 w 17"/>
                <a:gd name="T19" fmla="*/ 22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2"/>
                <a:gd name="T32" fmla="*/ 17 w 1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2">
                  <a:moveTo>
                    <a:pt x="14" y="22"/>
                  </a:moveTo>
                  <a:lnTo>
                    <a:pt x="17" y="19"/>
                  </a:lnTo>
                  <a:lnTo>
                    <a:pt x="17" y="11"/>
                  </a:lnTo>
                  <a:lnTo>
                    <a:pt x="16" y="6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6"/>
                  </a:lnTo>
                  <a:lnTo>
                    <a:pt x="5" y="11"/>
                  </a:lnTo>
                  <a:lnTo>
                    <a:pt x="11" y="22"/>
                  </a:lnTo>
                  <a:lnTo>
                    <a:pt x="14" y="2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6" name="Freeform 755">
              <a:extLst>
                <a:ext uri="{FF2B5EF4-FFF2-40B4-BE49-F238E27FC236}">
                  <a16:creationId xmlns:a16="http://schemas.microsoft.com/office/drawing/2014/main" id="{517CD3D2-1AFD-425D-1AE8-E969E61CD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" y="3575"/>
              <a:ext cx="12" cy="20"/>
            </a:xfrm>
            <a:custGeom>
              <a:avLst/>
              <a:gdLst>
                <a:gd name="T0" fmla="*/ 4 w 12"/>
                <a:gd name="T1" fmla="*/ 20 h 20"/>
                <a:gd name="T2" fmla="*/ 10 w 12"/>
                <a:gd name="T3" fmla="*/ 18 h 20"/>
                <a:gd name="T4" fmla="*/ 12 w 12"/>
                <a:gd name="T5" fmla="*/ 0 h 20"/>
                <a:gd name="T6" fmla="*/ 5 w 12"/>
                <a:gd name="T7" fmla="*/ 4 h 20"/>
                <a:gd name="T8" fmla="*/ 0 w 12"/>
                <a:gd name="T9" fmla="*/ 10 h 20"/>
                <a:gd name="T10" fmla="*/ 0 w 12"/>
                <a:gd name="T11" fmla="*/ 18 h 20"/>
                <a:gd name="T12" fmla="*/ 4 w 12"/>
                <a:gd name="T13" fmla="*/ 2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20"/>
                <a:gd name="T23" fmla="*/ 12 w 12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20">
                  <a:moveTo>
                    <a:pt x="4" y="20"/>
                  </a:moveTo>
                  <a:lnTo>
                    <a:pt x="10" y="18"/>
                  </a:lnTo>
                  <a:lnTo>
                    <a:pt x="12" y="0"/>
                  </a:lnTo>
                  <a:lnTo>
                    <a:pt x="5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4" y="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7" name="Freeform 756">
              <a:extLst>
                <a:ext uri="{FF2B5EF4-FFF2-40B4-BE49-F238E27FC236}">
                  <a16:creationId xmlns:a16="http://schemas.microsoft.com/office/drawing/2014/main" id="{8E9AB1BF-7EE8-B5EA-D1BC-42C5914D2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" y="3575"/>
              <a:ext cx="12" cy="20"/>
            </a:xfrm>
            <a:custGeom>
              <a:avLst/>
              <a:gdLst>
                <a:gd name="T0" fmla="*/ 4 w 12"/>
                <a:gd name="T1" fmla="*/ 20 h 20"/>
                <a:gd name="T2" fmla="*/ 10 w 12"/>
                <a:gd name="T3" fmla="*/ 18 h 20"/>
                <a:gd name="T4" fmla="*/ 12 w 12"/>
                <a:gd name="T5" fmla="*/ 0 h 20"/>
                <a:gd name="T6" fmla="*/ 5 w 12"/>
                <a:gd name="T7" fmla="*/ 4 h 20"/>
                <a:gd name="T8" fmla="*/ 0 w 12"/>
                <a:gd name="T9" fmla="*/ 10 h 20"/>
                <a:gd name="T10" fmla="*/ 0 w 12"/>
                <a:gd name="T11" fmla="*/ 18 h 20"/>
                <a:gd name="T12" fmla="*/ 4 w 12"/>
                <a:gd name="T13" fmla="*/ 2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20"/>
                <a:gd name="T23" fmla="*/ 12 w 12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20">
                  <a:moveTo>
                    <a:pt x="4" y="20"/>
                  </a:moveTo>
                  <a:lnTo>
                    <a:pt x="10" y="18"/>
                  </a:lnTo>
                  <a:lnTo>
                    <a:pt x="12" y="0"/>
                  </a:lnTo>
                  <a:lnTo>
                    <a:pt x="5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4" y="2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8" name="Freeform 757">
              <a:extLst>
                <a:ext uri="{FF2B5EF4-FFF2-40B4-BE49-F238E27FC236}">
                  <a16:creationId xmlns:a16="http://schemas.microsoft.com/office/drawing/2014/main" id="{73E2487A-9EC5-9C3B-27B2-7D8500EC7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" y="3501"/>
              <a:ext cx="141" cy="141"/>
            </a:xfrm>
            <a:custGeom>
              <a:avLst/>
              <a:gdLst>
                <a:gd name="T0" fmla="*/ 54 w 141"/>
                <a:gd name="T1" fmla="*/ 0 h 141"/>
                <a:gd name="T2" fmla="*/ 39 w 141"/>
                <a:gd name="T3" fmla="*/ 1 h 141"/>
                <a:gd name="T4" fmla="*/ 24 w 141"/>
                <a:gd name="T5" fmla="*/ 12 h 141"/>
                <a:gd name="T6" fmla="*/ 16 w 141"/>
                <a:gd name="T7" fmla="*/ 9 h 141"/>
                <a:gd name="T8" fmla="*/ 3 w 141"/>
                <a:gd name="T9" fmla="*/ 30 h 141"/>
                <a:gd name="T10" fmla="*/ 0 w 141"/>
                <a:gd name="T11" fmla="*/ 39 h 141"/>
                <a:gd name="T12" fmla="*/ 8 w 141"/>
                <a:gd name="T13" fmla="*/ 54 h 141"/>
                <a:gd name="T14" fmla="*/ 25 w 141"/>
                <a:gd name="T15" fmla="*/ 62 h 141"/>
                <a:gd name="T16" fmla="*/ 33 w 141"/>
                <a:gd name="T17" fmla="*/ 74 h 141"/>
                <a:gd name="T18" fmla="*/ 28 w 141"/>
                <a:gd name="T19" fmla="*/ 92 h 141"/>
                <a:gd name="T20" fmla="*/ 32 w 141"/>
                <a:gd name="T21" fmla="*/ 108 h 141"/>
                <a:gd name="T22" fmla="*/ 36 w 141"/>
                <a:gd name="T23" fmla="*/ 114 h 141"/>
                <a:gd name="T24" fmla="*/ 46 w 141"/>
                <a:gd name="T25" fmla="*/ 118 h 141"/>
                <a:gd name="T26" fmla="*/ 49 w 141"/>
                <a:gd name="T27" fmla="*/ 105 h 141"/>
                <a:gd name="T28" fmla="*/ 55 w 141"/>
                <a:gd name="T29" fmla="*/ 95 h 141"/>
                <a:gd name="T30" fmla="*/ 60 w 141"/>
                <a:gd name="T31" fmla="*/ 103 h 141"/>
                <a:gd name="T32" fmla="*/ 70 w 141"/>
                <a:gd name="T33" fmla="*/ 110 h 141"/>
                <a:gd name="T34" fmla="*/ 76 w 141"/>
                <a:gd name="T35" fmla="*/ 140 h 141"/>
                <a:gd name="T36" fmla="*/ 83 w 141"/>
                <a:gd name="T37" fmla="*/ 141 h 141"/>
                <a:gd name="T38" fmla="*/ 86 w 141"/>
                <a:gd name="T39" fmla="*/ 119 h 141"/>
                <a:gd name="T40" fmla="*/ 95 w 141"/>
                <a:gd name="T41" fmla="*/ 114 h 141"/>
                <a:gd name="T42" fmla="*/ 103 w 141"/>
                <a:gd name="T43" fmla="*/ 124 h 141"/>
                <a:gd name="T44" fmla="*/ 122 w 141"/>
                <a:gd name="T45" fmla="*/ 137 h 141"/>
                <a:gd name="T46" fmla="*/ 110 w 141"/>
                <a:gd name="T47" fmla="*/ 81 h 141"/>
                <a:gd name="T48" fmla="*/ 102 w 141"/>
                <a:gd name="T49" fmla="*/ 68 h 141"/>
                <a:gd name="T50" fmla="*/ 98 w 141"/>
                <a:gd name="T51" fmla="*/ 55 h 141"/>
                <a:gd name="T52" fmla="*/ 118 w 141"/>
                <a:gd name="T53" fmla="*/ 68 h 141"/>
                <a:gd name="T54" fmla="*/ 121 w 141"/>
                <a:gd name="T55" fmla="*/ 74 h 141"/>
                <a:gd name="T56" fmla="*/ 126 w 141"/>
                <a:gd name="T57" fmla="*/ 73 h 141"/>
                <a:gd name="T58" fmla="*/ 132 w 141"/>
                <a:gd name="T59" fmla="*/ 67 h 141"/>
                <a:gd name="T60" fmla="*/ 141 w 141"/>
                <a:gd name="T61" fmla="*/ 65 h 141"/>
                <a:gd name="T62" fmla="*/ 140 w 141"/>
                <a:gd name="T63" fmla="*/ 55 h 141"/>
                <a:gd name="T64" fmla="*/ 126 w 141"/>
                <a:gd name="T65" fmla="*/ 47 h 141"/>
                <a:gd name="T66" fmla="*/ 118 w 141"/>
                <a:gd name="T67" fmla="*/ 31 h 141"/>
                <a:gd name="T68" fmla="*/ 118 w 141"/>
                <a:gd name="T69" fmla="*/ 23 h 141"/>
                <a:gd name="T70" fmla="*/ 67 w 141"/>
                <a:gd name="T71" fmla="*/ 8 h 141"/>
                <a:gd name="T72" fmla="*/ 62 w 141"/>
                <a:gd name="T73" fmla="*/ 8 h 141"/>
                <a:gd name="T74" fmla="*/ 54 w 141"/>
                <a:gd name="T75" fmla="*/ 0 h 1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1"/>
                <a:gd name="T115" fmla="*/ 0 h 141"/>
                <a:gd name="T116" fmla="*/ 141 w 141"/>
                <a:gd name="T117" fmla="*/ 141 h 1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1" h="141">
                  <a:moveTo>
                    <a:pt x="54" y="0"/>
                  </a:moveTo>
                  <a:lnTo>
                    <a:pt x="39" y="1"/>
                  </a:lnTo>
                  <a:lnTo>
                    <a:pt x="24" y="12"/>
                  </a:lnTo>
                  <a:lnTo>
                    <a:pt x="16" y="9"/>
                  </a:lnTo>
                  <a:lnTo>
                    <a:pt x="3" y="30"/>
                  </a:lnTo>
                  <a:lnTo>
                    <a:pt x="0" y="39"/>
                  </a:lnTo>
                  <a:lnTo>
                    <a:pt x="8" y="54"/>
                  </a:lnTo>
                  <a:lnTo>
                    <a:pt x="25" y="62"/>
                  </a:lnTo>
                  <a:lnTo>
                    <a:pt x="33" y="74"/>
                  </a:lnTo>
                  <a:lnTo>
                    <a:pt x="28" y="92"/>
                  </a:lnTo>
                  <a:lnTo>
                    <a:pt x="32" y="108"/>
                  </a:lnTo>
                  <a:lnTo>
                    <a:pt x="36" y="114"/>
                  </a:lnTo>
                  <a:lnTo>
                    <a:pt x="46" y="118"/>
                  </a:lnTo>
                  <a:lnTo>
                    <a:pt x="49" y="105"/>
                  </a:lnTo>
                  <a:lnTo>
                    <a:pt x="55" y="95"/>
                  </a:lnTo>
                  <a:lnTo>
                    <a:pt x="60" y="103"/>
                  </a:lnTo>
                  <a:lnTo>
                    <a:pt x="70" y="110"/>
                  </a:lnTo>
                  <a:lnTo>
                    <a:pt x="76" y="140"/>
                  </a:lnTo>
                  <a:lnTo>
                    <a:pt x="83" y="141"/>
                  </a:lnTo>
                  <a:lnTo>
                    <a:pt x="86" y="119"/>
                  </a:lnTo>
                  <a:lnTo>
                    <a:pt x="95" y="114"/>
                  </a:lnTo>
                  <a:lnTo>
                    <a:pt x="103" y="124"/>
                  </a:lnTo>
                  <a:lnTo>
                    <a:pt x="122" y="137"/>
                  </a:lnTo>
                  <a:lnTo>
                    <a:pt x="110" y="81"/>
                  </a:lnTo>
                  <a:lnTo>
                    <a:pt x="102" y="68"/>
                  </a:lnTo>
                  <a:lnTo>
                    <a:pt x="98" y="55"/>
                  </a:lnTo>
                  <a:lnTo>
                    <a:pt x="118" y="68"/>
                  </a:lnTo>
                  <a:lnTo>
                    <a:pt x="121" y="74"/>
                  </a:lnTo>
                  <a:lnTo>
                    <a:pt x="126" y="73"/>
                  </a:lnTo>
                  <a:lnTo>
                    <a:pt x="132" y="67"/>
                  </a:lnTo>
                  <a:lnTo>
                    <a:pt x="141" y="65"/>
                  </a:lnTo>
                  <a:lnTo>
                    <a:pt x="140" y="55"/>
                  </a:lnTo>
                  <a:lnTo>
                    <a:pt x="126" y="47"/>
                  </a:lnTo>
                  <a:lnTo>
                    <a:pt x="118" y="31"/>
                  </a:lnTo>
                  <a:lnTo>
                    <a:pt x="118" y="23"/>
                  </a:lnTo>
                  <a:lnTo>
                    <a:pt x="67" y="8"/>
                  </a:lnTo>
                  <a:lnTo>
                    <a:pt x="62" y="8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69" name="Freeform 758">
              <a:extLst>
                <a:ext uri="{FF2B5EF4-FFF2-40B4-BE49-F238E27FC236}">
                  <a16:creationId xmlns:a16="http://schemas.microsoft.com/office/drawing/2014/main" id="{B5C4BF2E-3133-1F02-17ED-A49BF39B1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" y="3501"/>
              <a:ext cx="141" cy="141"/>
            </a:xfrm>
            <a:custGeom>
              <a:avLst/>
              <a:gdLst>
                <a:gd name="T0" fmla="*/ 54 w 141"/>
                <a:gd name="T1" fmla="*/ 0 h 141"/>
                <a:gd name="T2" fmla="*/ 39 w 141"/>
                <a:gd name="T3" fmla="*/ 1 h 141"/>
                <a:gd name="T4" fmla="*/ 24 w 141"/>
                <a:gd name="T5" fmla="*/ 12 h 141"/>
                <a:gd name="T6" fmla="*/ 16 w 141"/>
                <a:gd name="T7" fmla="*/ 9 h 141"/>
                <a:gd name="T8" fmla="*/ 3 w 141"/>
                <a:gd name="T9" fmla="*/ 30 h 141"/>
                <a:gd name="T10" fmla="*/ 0 w 141"/>
                <a:gd name="T11" fmla="*/ 39 h 141"/>
                <a:gd name="T12" fmla="*/ 8 w 141"/>
                <a:gd name="T13" fmla="*/ 54 h 141"/>
                <a:gd name="T14" fmla="*/ 25 w 141"/>
                <a:gd name="T15" fmla="*/ 62 h 141"/>
                <a:gd name="T16" fmla="*/ 33 w 141"/>
                <a:gd name="T17" fmla="*/ 74 h 141"/>
                <a:gd name="T18" fmla="*/ 28 w 141"/>
                <a:gd name="T19" fmla="*/ 92 h 141"/>
                <a:gd name="T20" fmla="*/ 32 w 141"/>
                <a:gd name="T21" fmla="*/ 108 h 141"/>
                <a:gd name="T22" fmla="*/ 36 w 141"/>
                <a:gd name="T23" fmla="*/ 114 h 141"/>
                <a:gd name="T24" fmla="*/ 46 w 141"/>
                <a:gd name="T25" fmla="*/ 118 h 141"/>
                <a:gd name="T26" fmla="*/ 49 w 141"/>
                <a:gd name="T27" fmla="*/ 105 h 141"/>
                <a:gd name="T28" fmla="*/ 55 w 141"/>
                <a:gd name="T29" fmla="*/ 95 h 141"/>
                <a:gd name="T30" fmla="*/ 60 w 141"/>
                <a:gd name="T31" fmla="*/ 103 h 141"/>
                <a:gd name="T32" fmla="*/ 70 w 141"/>
                <a:gd name="T33" fmla="*/ 110 h 141"/>
                <a:gd name="T34" fmla="*/ 76 w 141"/>
                <a:gd name="T35" fmla="*/ 140 h 141"/>
                <a:gd name="T36" fmla="*/ 83 w 141"/>
                <a:gd name="T37" fmla="*/ 141 h 141"/>
                <a:gd name="T38" fmla="*/ 86 w 141"/>
                <a:gd name="T39" fmla="*/ 119 h 141"/>
                <a:gd name="T40" fmla="*/ 95 w 141"/>
                <a:gd name="T41" fmla="*/ 114 h 141"/>
                <a:gd name="T42" fmla="*/ 103 w 141"/>
                <a:gd name="T43" fmla="*/ 124 h 141"/>
                <a:gd name="T44" fmla="*/ 122 w 141"/>
                <a:gd name="T45" fmla="*/ 137 h 141"/>
                <a:gd name="T46" fmla="*/ 110 w 141"/>
                <a:gd name="T47" fmla="*/ 81 h 141"/>
                <a:gd name="T48" fmla="*/ 102 w 141"/>
                <a:gd name="T49" fmla="*/ 68 h 141"/>
                <a:gd name="T50" fmla="*/ 98 w 141"/>
                <a:gd name="T51" fmla="*/ 55 h 141"/>
                <a:gd name="T52" fmla="*/ 118 w 141"/>
                <a:gd name="T53" fmla="*/ 68 h 141"/>
                <a:gd name="T54" fmla="*/ 121 w 141"/>
                <a:gd name="T55" fmla="*/ 74 h 141"/>
                <a:gd name="T56" fmla="*/ 126 w 141"/>
                <a:gd name="T57" fmla="*/ 73 h 141"/>
                <a:gd name="T58" fmla="*/ 132 w 141"/>
                <a:gd name="T59" fmla="*/ 67 h 141"/>
                <a:gd name="T60" fmla="*/ 141 w 141"/>
                <a:gd name="T61" fmla="*/ 65 h 141"/>
                <a:gd name="T62" fmla="*/ 140 w 141"/>
                <a:gd name="T63" fmla="*/ 55 h 141"/>
                <a:gd name="T64" fmla="*/ 126 w 141"/>
                <a:gd name="T65" fmla="*/ 47 h 141"/>
                <a:gd name="T66" fmla="*/ 118 w 141"/>
                <a:gd name="T67" fmla="*/ 31 h 141"/>
                <a:gd name="T68" fmla="*/ 118 w 141"/>
                <a:gd name="T69" fmla="*/ 23 h 141"/>
                <a:gd name="T70" fmla="*/ 67 w 141"/>
                <a:gd name="T71" fmla="*/ 8 h 141"/>
                <a:gd name="T72" fmla="*/ 62 w 141"/>
                <a:gd name="T73" fmla="*/ 8 h 141"/>
                <a:gd name="T74" fmla="*/ 54 w 141"/>
                <a:gd name="T75" fmla="*/ 0 h 1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1"/>
                <a:gd name="T115" fmla="*/ 0 h 141"/>
                <a:gd name="T116" fmla="*/ 141 w 141"/>
                <a:gd name="T117" fmla="*/ 141 h 1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1" h="141">
                  <a:moveTo>
                    <a:pt x="54" y="0"/>
                  </a:moveTo>
                  <a:lnTo>
                    <a:pt x="39" y="1"/>
                  </a:lnTo>
                  <a:lnTo>
                    <a:pt x="24" y="12"/>
                  </a:lnTo>
                  <a:lnTo>
                    <a:pt x="16" y="9"/>
                  </a:lnTo>
                  <a:lnTo>
                    <a:pt x="3" y="30"/>
                  </a:lnTo>
                  <a:lnTo>
                    <a:pt x="0" y="39"/>
                  </a:lnTo>
                  <a:lnTo>
                    <a:pt x="8" y="54"/>
                  </a:lnTo>
                  <a:lnTo>
                    <a:pt x="25" y="62"/>
                  </a:lnTo>
                  <a:lnTo>
                    <a:pt x="33" y="74"/>
                  </a:lnTo>
                  <a:lnTo>
                    <a:pt x="28" y="92"/>
                  </a:lnTo>
                  <a:lnTo>
                    <a:pt x="32" y="108"/>
                  </a:lnTo>
                  <a:lnTo>
                    <a:pt x="36" y="114"/>
                  </a:lnTo>
                  <a:lnTo>
                    <a:pt x="46" y="118"/>
                  </a:lnTo>
                  <a:lnTo>
                    <a:pt x="49" y="105"/>
                  </a:lnTo>
                  <a:lnTo>
                    <a:pt x="55" y="95"/>
                  </a:lnTo>
                  <a:lnTo>
                    <a:pt x="60" y="103"/>
                  </a:lnTo>
                  <a:lnTo>
                    <a:pt x="70" y="110"/>
                  </a:lnTo>
                  <a:lnTo>
                    <a:pt x="76" y="140"/>
                  </a:lnTo>
                  <a:lnTo>
                    <a:pt x="83" y="141"/>
                  </a:lnTo>
                  <a:lnTo>
                    <a:pt x="86" y="119"/>
                  </a:lnTo>
                  <a:lnTo>
                    <a:pt x="95" y="114"/>
                  </a:lnTo>
                  <a:lnTo>
                    <a:pt x="103" y="124"/>
                  </a:lnTo>
                  <a:lnTo>
                    <a:pt x="122" y="137"/>
                  </a:lnTo>
                  <a:lnTo>
                    <a:pt x="110" y="81"/>
                  </a:lnTo>
                  <a:lnTo>
                    <a:pt x="102" y="68"/>
                  </a:lnTo>
                  <a:lnTo>
                    <a:pt x="98" y="55"/>
                  </a:lnTo>
                  <a:lnTo>
                    <a:pt x="118" y="68"/>
                  </a:lnTo>
                  <a:lnTo>
                    <a:pt x="121" y="74"/>
                  </a:lnTo>
                  <a:lnTo>
                    <a:pt x="126" y="73"/>
                  </a:lnTo>
                  <a:lnTo>
                    <a:pt x="132" y="67"/>
                  </a:lnTo>
                  <a:lnTo>
                    <a:pt x="141" y="65"/>
                  </a:lnTo>
                  <a:lnTo>
                    <a:pt x="140" y="55"/>
                  </a:lnTo>
                  <a:lnTo>
                    <a:pt x="126" y="47"/>
                  </a:lnTo>
                  <a:lnTo>
                    <a:pt x="118" y="31"/>
                  </a:lnTo>
                  <a:lnTo>
                    <a:pt x="118" y="23"/>
                  </a:lnTo>
                  <a:lnTo>
                    <a:pt x="67" y="8"/>
                  </a:lnTo>
                  <a:lnTo>
                    <a:pt x="62" y="8"/>
                  </a:lnTo>
                  <a:lnTo>
                    <a:pt x="54" y="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0" name="Freeform 759">
              <a:extLst>
                <a:ext uri="{FF2B5EF4-FFF2-40B4-BE49-F238E27FC236}">
                  <a16:creationId xmlns:a16="http://schemas.microsoft.com/office/drawing/2014/main" id="{8196A069-391D-7711-3430-C617812D9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" y="3494"/>
              <a:ext cx="26" cy="26"/>
            </a:xfrm>
            <a:custGeom>
              <a:avLst/>
              <a:gdLst>
                <a:gd name="T0" fmla="*/ 23 w 26"/>
                <a:gd name="T1" fmla="*/ 26 h 26"/>
                <a:gd name="T2" fmla="*/ 26 w 26"/>
                <a:gd name="T3" fmla="*/ 16 h 26"/>
                <a:gd name="T4" fmla="*/ 18 w 26"/>
                <a:gd name="T5" fmla="*/ 11 h 26"/>
                <a:gd name="T6" fmla="*/ 15 w 26"/>
                <a:gd name="T7" fmla="*/ 0 h 26"/>
                <a:gd name="T8" fmla="*/ 10 w 26"/>
                <a:gd name="T9" fmla="*/ 3 h 26"/>
                <a:gd name="T10" fmla="*/ 0 w 26"/>
                <a:gd name="T11" fmla="*/ 11 h 26"/>
                <a:gd name="T12" fmla="*/ 10 w 26"/>
                <a:gd name="T13" fmla="*/ 21 h 26"/>
                <a:gd name="T14" fmla="*/ 18 w 26"/>
                <a:gd name="T15" fmla="*/ 23 h 26"/>
                <a:gd name="T16" fmla="*/ 23 w 26"/>
                <a:gd name="T17" fmla="*/ 26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6"/>
                <a:gd name="T29" fmla="*/ 26 w 26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6">
                  <a:moveTo>
                    <a:pt x="23" y="26"/>
                  </a:moveTo>
                  <a:lnTo>
                    <a:pt x="26" y="16"/>
                  </a:lnTo>
                  <a:lnTo>
                    <a:pt x="18" y="11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0" y="11"/>
                  </a:lnTo>
                  <a:lnTo>
                    <a:pt x="10" y="21"/>
                  </a:lnTo>
                  <a:lnTo>
                    <a:pt x="18" y="23"/>
                  </a:lnTo>
                  <a:lnTo>
                    <a:pt x="23" y="2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1" name="Freeform 760">
              <a:extLst>
                <a:ext uri="{FF2B5EF4-FFF2-40B4-BE49-F238E27FC236}">
                  <a16:creationId xmlns:a16="http://schemas.microsoft.com/office/drawing/2014/main" id="{E8C409CB-3B88-9852-8230-F27762EBA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" y="3494"/>
              <a:ext cx="26" cy="26"/>
            </a:xfrm>
            <a:custGeom>
              <a:avLst/>
              <a:gdLst>
                <a:gd name="T0" fmla="*/ 23 w 26"/>
                <a:gd name="T1" fmla="*/ 26 h 26"/>
                <a:gd name="T2" fmla="*/ 26 w 26"/>
                <a:gd name="T3" fmla="*/ 16 h 26"/>
                <a:gd name="T4" fmla="*/ 18 w 26"/>
                <a:gd name="T5" fmla="*/ 11 h 26"/>
                <a:gd name="T6" fmla="*/ 15 w 26"/>
                <a:gd name="T7" fmla="*/ 0 h 26"/>
                <a:gd name="T8" fmla="*/ 10 w 26"/>
                <a:gd name="T9" fmla="*/ 3 h 26"/>
                <a:gd name="T10" fmla="*/ 0 w 26"/>
                <a:gd name="T11" fmla="*/ 11 h 26"/>
                <a:gd name="T12" fmla="*/ 10 w 26"/>
                <a:gd name="T13" fmla="*/ 21 h 26"/>
                <a:gd name="T14" fmla="*/ 18 w 26"/>
                <a:gd name="T15" fmla="*/ 23 h 26"/>
                <a:gd name="T16" fmla="*/ 23 w 26"/>
                <a:gd name="T17" fmla="*/ 26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6"/>
                <a:gd name="T29" fmla="*/ 26 w 26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6">
                  <a:moveTo>
                    <a:pt x="23" y="26"/>
                  </a:moveTo>
                  <a:lnTo>
                    <a:pt x="26" y="16"/>
                  </a:lnTo>
                  <a:lnTo>
                    <a:pt x="18" y="11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0" y="11"/>
                  </a:lnTo>
                  <a:lnTo>
                    <a:pt x="10" y="21"/>
                  </a:lnTo>
                  <a:lnTo>
                    <a:pt x="18" y="23"/>
                  </a:lnTo>
                  <a:lnTo>
                    <a:pt x="23" y="2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2" name="Freeform 761">
              <a:extLst>
                <a:ext uri="{FF2B5EF4-FFF2-40B4-BE49-F238E27FC236}">
                  <a16:creationId xmlns:a16="http://schemas.microsoft.com/office/drawing/2014/main" id="{80157AC3-5C2D-C54C-FF04-95686F6B2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" y="3443"/>
              <a:ext cx="100" cy="78"/>
            </a:xfrm>
            <a:custGeom>
              <a:avLst/>
              <a:gdLst>
                <a:gd name="T0" fmla="*/ 97 w 100"/>
                <a:gd name="T1" fmla="*/ 69 h 78"/>
                <a:gd name="T2" fmla="*/ 100 w 100"/>
                <a:gd name="T3" fmla="*/ 72 h 78"/>
                <a:gd name="T4" fmla="*/ 99 w 100"/>
                <a:gd name="T5" fmla="*/ 62 h 78"/>
                <a:gd name="T6" fmla="*/ 81 w 100"/>
                <a:gd name="T7" fmla="*/ 58 h 78"/>
                <a:gd name="T8" fmla="*/ 75 w 100"/>
                <a:gd name="T9" fmla="*/ 43 h 78"/>
                <a:gd name="T10" fmla="*/ 73 w 100"/>
                <a:gd name="T11" fmla="*/ 34 h 78"/>
                <a:gd name="T12" fmla="*/ 69 w 100"/>
                <a:gd name="T13" fmla="*/ 27 h 78"/>
                <a:gd name="T14" fmla="*/ 40 w 100"/>
                <a:gd name="T15" fmla="*/ 21 h 78"/>
                <a:gd name="T16" fmla="*/ 22 w 100"/>
                <a:gd name="T17" fmla="*/ 5 h 78"/>
                <a:gd name="T18" fmla="*/ 21 w 100"/>
                <a:gd name="T19" fmla="*/ 0 h 78"/>
                <a:gd name="T20" fmla="*/ 14 w 100"/>
                <a:gd name="T21" fmla="*/ 0 h 78"/>
                <a:gd name="T22" fmla="*/ 0 w 100"/>
                <a:gd name="T23" fmla="*/ 16 h 78"/>
                <a:gd name="T24" fmla="*/ 11 w 100"/>
                <a:gd name="T25" fmla="*/ 15 h 78"/>
                <a:gd name="T26" fmla="*/ 33 w 100"/>
                <a:gd name="T27" fmla="*/ 34 h 78"/>
                <a:gd name="T28" fmla="*/ 37 w 100"/>
                <a:gd name="T29" fmla="*/ 42 h 78"/>
                <a:gd name="T30" fmla="*/ 46 w 100"/>
                <a:gd name="T31" fmla="*/ 46 h 78"/>
                <a:gd name="T32" fmla="*/ 59 w 100"/>
                <a:gd name="T33" fmla="*/ 48 h 78"/>
                <a:gd name="T34" fmla="*/ 70 w 100"/>
                <a:gd name="T35" fmla="*/ 56 h 78"/>
                <a:gd name="T36" fmla="*/ 75 w 100"/>
                <a:gd name="T37" fmla="*/ 62 h 78"/>
                <a:gd name="T38" fmla="*/ 78 w 100"/>
                <a:gd name="T39" fmla="*/ 72 h 78"/>
                <a:gd name="T40" fmla="*/ 84 w 100"/>
                <a:gd name="T41" fmla="*/ 77 h 78"/>
                <a:gd name="T42" fmla="*/ 99 w 100"/>
                <a:gd name="T43" fmla="*/ 78 h 78"/>
                <a:gd name="T44" fmla="*/ 97 w 100"/>
                <a:gd name="T45" fmla="*/ 69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0"/>
                <a:gd name="T70" fmla="*/ 0 h 78"/>
                <a:gd name="T71" fmla="*/ 100 w 100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0" h="78">
                  <a:moveTo>
                    <a:pt x="97" y="69"/>
                  </a:moveTo>
                  <a:lnTo>
                    <a:pt x="100" y="72"/>
                  </a:lnTo>
                  <a:lnTo>
                    <a:pt x="99" y="62"/>
                  </a:lnTo>
                  <a:lnTo>
                    <a:pt x="81" y="58"/>
                  </a:lnTo>
                  <a:lnTo>
                    <a:pt x="75" y="43"/>
                  </a:lnTo>
                  <a:lnTo>
                    <a:pt x="73" y="34"/>
                  </a:lnTo>
                  <a:lnTo>
                    <a:pt x="69" y="27"/>
                  </a:lnTo>
                  <a:lnTo>
                    <a:pt x="40" y="21"/>
                  </a:lnTo>
                  <a:lnTo>
                    <a:pt x="22" y="5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0" y="16"/>
                  </a:lnTo>
                  <a:lnTo>
                    <a:pt x="11" y="15"/>
                  </a:lnTo>
                  <a:lnTo>
                    <a:pt x="33" y="34"/>
                  </a:lnTo>
                  <a:lnTo>
                    <a:pt x="37" y="42"/>
                  </a:lnTo>
                  <a:lnTo>
                    <a:pt x="46" y="46"/>
                  </a:lnTo>
                  <a:lnTo>
                    <a:pt x="59" y="48"/>
                  </a:lnTo>
                  <a:lnTo>
                    <a:pt x="70" y="56"/>
                  </a:lnTo>
                  <a:lnTo>
                    <a:pt x="75" y="62"/>
                  </a:lnTo>
                  <a:lnTo>
                    <a:pt x="78" y="72"/>
                  </a:lnTo>
                  <a:lnTo>
                    <a:pt x="84" y="77"/>
                  </a:lnTo>
                  <a:lnTo>
                    <a:pt x="99" y="78"/>
                  </a:lnTo>
                  <a:lnTo>
                    <a:pt x="97" y="6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3" name="Freeform 762">
              <a:extLst>
                <a:ext uri="{FF2B5EF4-FFF2-40B4-BE49-F238E27FC236}">
                  <a16:creationId xmlns:a16="http://schemas.microsoft.com/office/drawing/2014/main" id="{A505446E-DC14-F2DF-FD59-90277DC94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" y="3443"/>
              <a:ext cx="100" cy="78"/>
            </a:xfrm>
            <a:custGeom>
              <a:avLst/>
              <a:gdLst>
                <a:gd name="T0" fmla="*/ 97 w 100"/>
                <a:gd name="T1" fmla="*/ 69 h 78"/>
                <a:gd name="T2" fmla="*/ 100 w 100"/>
                <a:gd name="T3" fmla="*/ 72 h 78"/>
                <a:gd name="T4" fmla="*/ 99 w 100"/>
                <a:gd name="T5" fmla="*/ 62 h 78"/>
                <a:gd name="T6" fmla="*/ 81 w 100"/>
                <a:gd name="T7" fmla="*/ 58 h 78"/>
                <a:gd name="T8" fmla="*/ 75 w 100"/>
                <a:gd name="T9" fmla="*/ 43 h 78"/>
                <a:gd name="T10" fmla="*/ 73 w 100"/>
                <a:gd name="T11" fmla="*/ 34 h 78"/>
                <a:gd name="T12" fmla="*/ 69 w 100"/>
                <a:gd name="T13" fmla="*/ 27 h 78"/>
                <a:gd name="T14" fmla="*/ 40 w 100"/>
                <a:gd name="T15" fmla="*/ 21 h 78"/>
                <a:gd name="T16" fmla="*/ 22 w 100"/>
                <a:gd name="T17" fmla="*/ 5 h 78"/>
                <a:gd name="T18" fmla="*/ 21 w 100"/>
                <a:gd name="T19" fmla="*/ 0 h 78"/>
                <a:gd name="T20" fmla="*/ 14 w 100"/>
                <a:gd name="T21" fmla="*/ 0 h 78"/>
                <a:gd name="T22" fmla="*/ 0 w 100"/>
                <a:gd name="T23" fmla="*/ 16 h 78"/>
                <a:gd name="T24" fmla="*/ 11 w 100"/>
                <a:gd name="T25" fmla="*/ 15 h 78"/>
                <a:gd name="T26" fmla="*/ 33 w 100"/>
                <a:gd name="T27" fmla="*/ 34 h 78"/>
                <a:gd name="T28" fmla="*/ 37 w 100"/>
                <a:gd name="T29" fmla="*/ 42 h 78"/>
                <a:gd name="T30" fmla="*/ 46 w 100"/>
                <a:gd name="T31" fmla="*/ 46 h 78"/>
                <a:gd name="T32" fmla="*/ 59 w 100"/>
                <a:gd name="T33" fmla="*/ 48 h 78"/>
                <a:gd name="T34" fmla="*/ 70 w 100"/>
                <a:gd name="T35" fmla="*/ 56 h 78"/>
                <a:gd name="T36" fmla="*/ 75 w 100"/>
                <a:gd name="T37" fmla="*/ 62 h 78"/>
                <a:gd name="T38" fmla="*/ 78 w 100"/>
                <a:gd name="T39" fmla="*/ 72 h 78"/>
                <a:gd name="T40" fmla="*/ 84 w 100"/>
                <a:gd name="T41" fmla="*/ 77 h 78"/>
                <a:gd name="T42" fmla="*/ 99 w 100"/>
                <a:gd name="T43" fmla="*/ 78 h 78"/>
                <a:gd name="T44" fmla="*/ 97 w 100"/>
                <a:gd name="T45" fmla="*/ 69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0"/>
                <a:gd name="T70" fmla="*/ 0 h 78"/>
                <a:gd name="T71" fmla="*/ 100 w 100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0" h="78">
                  <a:moveTo>
                    <a:pt x="97" y="69"/>
                  </a:moveTo>
                  <a:lnTo>
                    <a:pt x="100" y="72"/>
                  </a:lnTo>
                  <a:lnTo>
                    <a:pt x="99" y="62"/>
                  </a:lnTo>
                  <a:lnTo>
                    <a:pt x="81" y="58"/>
                  </a:lnTo>
                  <a:lnTo>
                    <a:pt x="75" y="43"/>
                  </a:lnTo>
                  <a:lnTo>
                    <a:pt x="73" y="34"/>
                  </a:lnTo>
                  <a:lnTo>
                    <a:pt x="69" y="27"/>
                  </a:lnTo>
                  <a:lnTo>
                    <a:pt x="40" y="21"/>
                  </a:lnTo>
                  <a:lnTo>
                    <a:pt x="22" y="5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0" y="16"/>
                  </a:lnTo>
                  <a:lnTo>
                    <a:pt x="11" y="15"/>
                  </a:lnTo>
                  <a:lnTo>
                    <a:pt x="33" y="34"/>
                  </a:lnTo>
                  <a:lnTo>
                    <a:pt x="37" y="42"/>
                  </a:lnTo>
                  <a:lnTo>
                    <a:pt x="46" y="46"/>
                  </a:lnTo>
                  <a:lnTo>
                    <a:pt x="59" y="48"/>
                  </a:lnTo>
                  <a:lnTo>
                    <a:pt x="70" y="56"/>
                  </a:lnTo>
                  <a:lnTo>
                    <a:pt x="75" y="62"/>
                  </a:lnTo>
                  <a:lnTo>
                    <a:pt x="78" y="72"/>
                  </a:lnTo>
                  <a:lnTo>
                    <a:pt x="84" y="77"/>
                  </a:lnTo>
                  <a:lnTo>
                    <a:pt x="99" y="78"/>
                  </a:lnTo>
                  <a:lnTo>
                    <a:pt x="97" y="69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4" name="Freeform 763">
              <a:extLst>
                <a:ext uri="{FF2B5EF4-FFF2-40B4-BE49-F238E27FC236}">
                  <a16:creationId xmlns:a16="http://schemas.microsoft.com/office/drawing/2014/main" id="{98A8D882-7F54-75B8-74BC-A57498B19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391"/>
              <a:ext cx="24" cy="30"/>
            </a:xfrm>
            <a:custGeom>
              <a:avLst/>
              <a:gdLst>
                <a:gd name="T0" fmla="*/ 24 w 24"/>
                <a:gd name="T1" fmla="*/ 30 h 30"/>
                <a:gd name="T2" fmla="*/ 24 w 24"/>
                <a:gd name="T3" fmla="*/ 25 h 30"/>
                <a:gd name="T4" fmla="*/ 14 w 24"/>
                <a:gd name="T5" fmla="*/ 6 h 30"/>
                <a:gd name="T6" fmla="*/ 8 w 24"/>
                <a:gd name="T7" fmla="*/ 0 h 30"/>
                <a:gd name="T8" fmla="*/ 0 w 24"/>
                <a:gd name="T9" fmla="*/ 3 h 30"/>
                <a:gd name="T10" fmla="*/ 10 w 24"/>
                <a:gd name="T11" fmla="*/ 22 h 30"/>
                <a:gd name="T12" fmla="*/ 18 w 24"/>
                <a:gd name="T13" fmla="*/ 30 h 30"/>
                <a:gd name="T14" fmla="*/ 24 w 24"/>
                <a:gd name="T15" fmla="*/ 3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30"/>
                <a:gd name="T26" fmla="*/ 24 w 24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30">
                  <a:moveTo>
                    <a:pt x="24" y="30"/>
                  </a:moveTo>
                  <a:lnTo>
                    <a:pt x="24" y="25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3"/>
                  </a:lnTo>
                  <a:lnTo>
                    <a:pt x="10" y="22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5" name="Freeform 764">
              <a:extLst>
                <a:ext uri="{FF2B5EF4-FFF2-40B4-BE49-F238E27FC236}">
                  <a16:creationId xmlns:a16="http://schemas.microsoft.com/office/drawing/2014/main" id="{93606716-77B8-D94D-DC98-4D0D4C8F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391"/>
              <a:ext cx="24" cy="30"/>
            </a:xfrm>
            <a:custGeom>
              <a:avLst/>
              <a:gdLst>
                <a:gd name="T0" fmla="*/ 24 w 24"/>
                <a:gd name="T1" fmla="*/ 30 h 30"/>
                <a:gd name="T2" fmla="*/ 24 w 24"/>
                <a:gd name="T3" fmla="*/ 25 h 30"/>
                <a:gd name="T4" fmla="*/ 14 w 24"/>
                <a:gd name="T5" fmla="*/ 6 h 30"/>
                <a:gd name="T6" fmla="*/ 8 w 24"/>
                <a:gd name="T7" fmla="*/ 0 h 30"/>
                <a:gd name="T8" fmla="*/ 0 w 24"/>
                <a:gd name="T9" fmla="*/ 3 h 30"/>
                <a:gd name="T10" fmla="*/ 10 w 24"/>
                <a:gd name="T11" fmla="*/ 22 h 30"/>
                <a:gd name="T12" fmla="*/ 18 w 24"/>
                <a:gd name="T13" fmla="*/ 30 h 30"/>
                <a:gd name="T14" fmla="*/ 24 w 24"/>
                <a:gd name="T15" fmla="*/ 3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30"/>
                <a:gd name="T26" fmla="*/ 24 w 24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30">
                  <a:moveTo>
                    <a:pt x="24" y="30"/>
                  </a:moveTo>
                  <a:lnTo>
                    <a:pt x="24" y="25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3"/>
                  </a:lnTo>
                  <a:lnTo>
                    <a:pt x="10" y="22"/>
                  </a:lnTo>
                  <a:lnTo>
                    <a:pt x="18" y="30"/>
                  </a:lnTo>
                  <a:lnTo>
                    <a:pt x="24" y="30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6" name="Freeform 765">
              <a:extLst>
                <a:ext uri="{FF2B5EF4-FFF2-40B4-BE49-F238E27FC236}">
                  <a16:creationId xmlns:a16="http://schemas.microsoft.com/office/drawing/2014/main" id="{A5CBED71-348C-EA5A-12BA-6D829DDB4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1099"/>
              <a:ext cx="381" cy="779"/>
            </a:xfrm>
            <a:custGeom>
              <a:avLst/>
              <a:gdLst>
                <a:gd name="T0" fmla="*/ 40 w 381"/>
                <a:gd name="T1" fmla="*/ 127 h 779"/>
                <a:gd name="T2" fmla="*/ 86 w 381"/>
                <a:gd name="T3" fmla="*/ 188 h 779"/>
                <a:gd name="T4" fmla="*/ 89 w 381"/>
                <a:gd name="T5" fmla="*/ 228 h 779"/>
                <a:gd name="T6" fmla="*/ 100 w 381"/>
                <a:gd name="T7" fmla="*/ 280 h 779"/>
                <a:gd name="T8" fmla="*/ 118 w 381"/>
                <a:gd name="T9" fmla="*/ 325 h 779"/>
                <a:gd name="T10" fmla="*/ 129 w 381"/>
                <a:gd name="T11" fmla="*/ 328 h 779"/>
                <a:gd name="T12" fmla="*/ 156 w 381"/>
                <a:gd name="T13" fmla="*/ 362 h 779"/>
                <a:gd name="T14" fmla="*/ 156 w 381"/>
                <a:gd name="T15" fmla="*/ 395 h 779"/>
                <a:gd name="T16" fmla="*/ 136 w 381"/>
                <a:gd name="T17" fmla="*/ 403 h 779"/>
                <a:gd name="T18" fmla="*/ 69 w 381"/>
                <a:gd name="T19" fmla="*/ 516 h 779"/>
                <a:gd name="T20" fmla="*/ 43 w 381"/>
                <a:gd name="T21" fmla="*/ 526 h 779"/>
                <a:gd name="T22" fmla="*/ 32 w 381"/>
                <a:gd name="T23" fmla="*/ 543 h 779"/>
                <a:gd name="T24" fmla="*/ 24 w 381"/>
                <a:gd name="T25" fmla="*/ 555 h 779"/>
                <a:gd name="T26" fmla="*/ 27 w 381"/>
                <a:gd name="T27" fmla="*/ 599 h 779"/>
                <a:gd name="T28" fmla="*/ 37 w 381"/>
                <a:gd name="T29" fmla="*/ 645 h 779"/>
                <a:gd name="T30" fmla="*/ 40 w 381"/>
                <a:gd name="T31" fmla="*/ 653 h 779"/>
                <a:gd name="T32" fmla="*/ 32 w 381"/>
                <a:gd name="T33" fmla="*/ 688 h 779"/>
                <a:gd name="T34" fmla="*/ 32 w 381"/>
                <a:gd name="T35" fmla="*/ 703 h 779"/>
                <a:gd name="T36" fmla="*/ 35 w 381"/>
                <a:gd name="T37" fmla="*/ 715 h 779"/>
                <a:gd name="T38" fmla="*/ 54 w 381"/>
                <a:gd name="T39" fmla="*/ 730 h 779"/>
                <a:gd name="T40" fmla="*/ 80 w 381"/>
                <a:gd name="T41" fmla="*/ 747 h 779"/>
                <a:gd name="T42" fmla="*/ 97 w 381"/>
                <a:gd name="T43" fmla="*/ 763 h 779"/>
                <a:gd name="T44" fmla="*/ 94 w 381"/>
                <a:gd name="T45" fmla="*/ 779 h 779"/>
                <a:gd name="T46" fmla="*/ 112 w 381"/>
                <a:gd name="T47" fmla="*/ 763 h 779"/>
                <a:gd name="T48" fmla="*/ 137 w 381"/>
                <a:gd name="T49" fmla="*/ 762 h 779"/>
                <a:gd name="T50" fmla="*/ 159 w 381"/>
                <a:gd name="T51" fmla="*/ 749 h 779"/>
                <a:gd name="T52" fmla="*/ 185 w 381"/>
                <a:gd name="T53" fmla="*/ 741 h 779"/>
                <a:gd name="T54" fmla="*/ 202 w 381"/>
                <a:gd name="T55" fmla="*/ 725 h 779"/>
                <a:gd name="T56" fmla="*/ 218 w 381"/>
                <a:gd name="T57" fmla="*/ 723 h 779"/>
                <a:gd name="T58" fmla="*/ 263 w 381"/>
                <a:gd name="T59" fmla="*/ 717 h 779"/>
                <a:gd name="T60" fmla="*/ 368 w 381"/>
                <a:gd name="T61" fmla="*/ 574 h 779"/>
                <a:gd name="T62" fmla="*/ 367 w 381"/>
                <a:gd name="T63" fmla="*/ 504 h 779"/>
                <a:gd name="T64" fmla="*/ 328 w 381"/>
                <a:gd name="T65" fmla="*/ 465 h 779"/>
                <a:gd name="T66" fmla="*/ 335 w 381"/>
                <a:gd name="T67" fmla="*/ 424 h 779"/>
                <a:gd name="T68" fmla="*/ 311 w 381"/>
                <a:gd name="T69" fmla="*/ 386 h 779"/>
                <a:gd name="T70" fmla="*/ 298 w 381"/>
                <a:gd name="T71" fmla="*/ 355 h 779"/>
                <a:gd name="T72" fmla="*/ 263 w 381"/>
                <a:gd name="T73" fmla="*/ 242 h 779"/>
                <a:gd name="T74" fmla="*/ 253 w 381"/>
                <a:gd name="T75" fmla="*/ 142 h 779"/>
                <a:gd name="T76" fmla="*/ 230 w 381"/>
                <a:gd name="T77" fmla="*/ 134 h 779"/>
                <a:gd name="T78" fmla="*/ 220 w 381"/>
                <a:gd name="T79" fmla="*/ 88 h 779"/>
                <a:gd name="T80" fmla="*/ 228 w 381"/>
                <a:gd name="T81" fmla="*/ 57 h 779"/>
                <a:gd name="T82" fmla="*/ 210 w 381"/>
                <a:gd name="T83" fmla="*/ 14 h 779"/>
                <a:gd name="T84" fmla="*/ 167 w 381"/>
                <a:gd name="T85" fmla="*/ 14 h 779"/>
                <a:gd name="T86" fmla="*/ 140 w 381"/>
                <a:gd name="T87" fmla="*/ 43 h 779"/>
                <a:gd name="T88" fmla="*/ 113 w 381"/>
                <a:gd name="T89" fmla="*/ 113 h 779"/>
                <a:gd name="T90" fmla="*/ 88 w 381"/>
                <a:gd name="T91" fmla="*/ 110 h 779"/>
                <a:gd name="T92" fmla="*/ 54 w 381"/>
                <a:gd name="T93" fmla="*/ 110 h 779"/>
                <a:gd name="T94" fmla="*/ 19 w 381"/>
                <a:gd name="T95" fmla="*/ 67 h 779"/>
                <a:gd name="T96" fmla="*/ 6 w 381"/>
                <a:gd name="T97" fmla="*/ 83 h 77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81"/>
                <a:gd name="T148" fmla="*/ 0 h 779"/>
                <a:gd name="T149" fmla="*/ 381 w 381"/>
                <a:gd name="T150" fmla="*/ 779 h 77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81" h="779">
                  <a:moveTo>
                    <a:pt x="0" y="88"/>
                  </a:moveTo>
                  <a:lnTo>
                    <a:pt x="2" y="88"/>
                  </a:lnTo>
                  <a:lnTo>
                    <a:pt x="3" y="91"/>
                  </a:lnTo>
                  <a:lnTo>
                    <a:pt x="40" y="127"/>
                  </a:lnTo>
                  <a:lnTo>
                    <a:pt x="59" y="132"/>
                  </a:lnTo>
                  <a:lnTo>
                    <a:pt x="69" y="140"/>
                  </a:lnTo>
                  <a:lnTo>
                    <a:pt x="88" y="172"/>
                  </a:lnTo>
                  <a:lnTo>
                    <a:pt x="86" y="188"/>
                  </a:lnTo>
                  <a:lnTo>
                    <a:pt x="88" y="206"/>
                  </a:lnTo>
                  <a:lnTo>
                    <a:pt x="91" y="209"/>
                  </a:lnTo>
                  <a:lnTo>
                    <a:pt x="92" y="217"/>
                  </a:lnTo>
                  <a:lnTo>
                    <a:pt x="89" y="228"/>
                  </a:lnTo>
                  <a:lnTo>
                    <a:pt x="91" y="237"/>
                  </a:lnTo>
                  <a:lnTo>
                    <a:pt x="104" y="261"/>
                  </a:lnTo>
                  <a:lnTo>
                    <a:pt x="104" y="272"/>
                  </a:lnTo>
                  <a:lnTo>
                    <a:pt x="100" y="280"/>
                  </a:lnTo>
                  <a:lnTo>
                    <a:pt x="99" y="290"/>
                  </a:lnTo>
                  <a:lnTo>
                    <a:pt x="110" y="320"/>
                  </a:lnTo>
                  <a:lnTo>
                    <a:pt x="115" y="325"/>
                  </a:lnTo>
                  <a:lnTo>
                    <a:pt x="118" y="325"/>
                  </a:lnTo>
                  <a:lnTo>
                    <a:pt x="120" y="328"/>
                  </a:lnTo>
                  <a:lnTo>
                    <a:pt x="124" y="330"/>
                  </a:lnTo>
                  <a:lnTo>
                    <a:pt x="128" y="327"/>
                  </a:lnTo>
                  <a:lnTo>
                    <a:pt x="129" y="328"/>
                  </a:lnTo>
                  <a:lnTo>
                    <a:pt x="131" y="336"/>
                  </a:lnTo>
                  <a:lnTo>
                    <a:pt x="140" y="343"/>
                  </a:lnTo>
                  <a:lnTo>
                    <a:pt x="151" y="355"/>
                  </a:lnTo>
                  <a:lnTo>
                    <a:pt x="156" y="362"/>
                  </a:lnTo>
                  <a:lnTo>
                    <a:pt x="155" y="379"/>
                  </a:lnTo>
                  <a:lnTo>
                    <a:pt x="163" y="390"/>
                  </a:lnTo>
                  <a:lnTo>
                    <a:pt x="158" y="390"/>
                  </a:lnTo>
                  <a:lnTo>
                    <a:pt x="156" y="395"/>
                  </a:lnTo>
                  <a:lnTo>
                    <a:pt x="158" y="400"/>
                  </a:lnTo>
                  <a:lnTo>
                    <a:pt x="151" y="397"/>
                  </a:lnTo>
                  <a:lnTo>
                    <a:pt x="145" y="398"/>
                  </a:lnTo>
                  <a:lnTo>
                    <a:pt x="136" y="403"/>
                  </a:lnTo>
                  <a:lnTo>
                    <a:pt x="132" y="424"/>
                  </a:lnTo>
                  <a:lnTo>
                    <a:pt x="78" y="505"/>
                  </a:lnTo>
                  <a:lnTo>
                    <a:pt x="72" y="510"/>
                  </a:lnTo>
                  <a:lnTo>
                    <a:pt x="69" y="516"/>
                  </a:lnTo>
                  <a:lnTo>
                    <a:pt x="65" y="519"/>
                  </a:lnTo>
                  <a:lnTo>
                    <a:pt x="61" y="526"/>
                  </a:lnTo>
                  <a:lnTo>
                    <a:pt x="49" y="527"/>
                  </a:lnTo>
                  <a:lnTo>
                    <a:pt x="43" y="526"/>
                  </a:lnTo>
                  <a:lnTo>
                    <a:pt x="40" y="534"/>
                  </a:lnTo>
                  <a:lnTo>
                    <a:pt x="45" y="540"/>
                  </a:lnTo>
                  <a:lnTo>
                    <a:pt x="42" y="542"/>
                  </a:lnTo>
                  <a:lnTo>
                    <a:pt x="32" y="543"/>
                  </a:lnTo>
                  <a:lnTo>
                    <a:pt x="32" y="547"/>
                  </a:lnTo>
                  <a:lnTo>
                    <a:pt x="30" y="551"/>
                  </a:lnTo>
                  <a:lnTo>
                    <a:pt x="26" y="553"/>
                  </a:lnTo>
                  <a:lnTo>
                    <a:pt x="24" y="555"/>
                  </a:lnTo>
                  <a:lnTo>
                    <a:pt x="19" y="570"/>
                  </a:lnTo>
                  <a:lnTo>
                    <a:pt x="22" y="588"/>
                  </a:lnTo>
                  <a:lnTo>
                    <a:pt x="24" y="591"/>
                  </a:lnTo>
                  <a:lnTo>
                    <a:pt x="27" y="599"/>
                  </a:lnTo>
                  <a:lnTo>
                    <a:pt x="26" y="617"/>
                  </a:lnTo>
                  <a:lnTo>
                    <a:pt x="29" y="623"/>
                  </a:lnTo>
                  <a:lnTo>
                    <a:pt x="34" y="628"/>
                  </a:lnTo>
                  <a:lnTo>
                    <a:pt x="37" y="645"/>
                  </a:lnTo>
                  <a:lnTo>
                    <a:pt x="40" y="650"/>
                  </a:lnTo>
                  <a:lnTo>
                    <a:pt x="43" y="653"/>
                  </a:lnTo>
                  <a:lnTo>
                    <a:pt x="43" y="657"/>
                  </a:lnTo>
                  <a:lnTo>
                    <a:pt x="40" y="653"/>
                  </a:lnTo>
                  <a:lnTo>
                    <a:pt x="37" y="653"/>
                  </a:lnTo>
                  <a:lnTo>
                    <a:pt x="35" y="657"/>
                  </a:lnTo>
                  <a:lnTo>
                    <a:pt x="35" y="679"/>
                  </a:lnTo>
                  <a:lnTo>
                    <a:pt x="32" y="688"/>
                  </a:lnTo>
                  <a:lnTo>
                    <a:pt x="30" y="688"/>
                  </a:lnTo>
                  <a:lnTo>
                    <a:pt x="29" y="695"/>
                  </a:lnTo>
                  <a:lnTo>
                    <a:pt x="30" y="700"/>
                  </a:lnTo>
                  <a:lnTo>
                    <a:pt x="32" y="703"/>
                  </a:lnTo>
                  <a:lnTo>
                    <a:pt x="30" y="706"/>
                  </a:lnTo>
                  <a:lnTo>
                    <a:pt x="32" y="711"/>
                  </a:lnTo>
                  <a:lnTo>
                    <a:pt x="37" y="712"/>
                  </a:lnTo>
                  <a:lnTo>
                    <a:pt x="35" y="715"/>
                  </a:lnTo>
                  <a:lnTo>
                    <a:pt x="32" y="715"/>
                  </a:lnTo>
                  <a:lnTo>
                    <a:pt x="34" y="720"/>
                  </a:lnTo>
                  <a:lnTo>
                    <a:pt x="43" y="720"/>
                  </a:lnTo>
                  <a:lnTo>
                    <a:pt x="54" y="730"/>
                  </a:lnTo>
                  <a:lnTo>
                    <a:pt x="73" y="736"/>
                  </a:lnTo>
                  <a:lnTo>
                    <a:pt x="75" y="739"/>
                  </a:lnTo>
                  <a:lnTo>
                    <a:pt x="73" y="744"/>
                  </a:lnTo>
                  <a:lnTo>
                    <a:pt x="80" y="747"/>
                  </a:lnTo>
                  <a:lnTo>
                    <a:pt x="89" y="741"/>
                  </a:lnTo>
                  <a:lnTo>
                    <a:pt x="91" y="744"/>
                  </a:lnTo>
                  <a:lnTo>
                    <a:pt x="91" y="754"/>
                  </a:lnTo>
                  <a:lnTo>
                    <a:pt x="97" y="763"/>
                  </a:lnTo>
                  <a:lnTo>
                    <a:pt x="97" y="766"/>
                  </a:lnTo>
                  <a:lnTo>
                    <a:pt x="102" y="770"/>
                  </a:lnTo>
                  <a:lnTo>
                    <a:pt x="100" y="773"/>
                  </a:lnTo>
                  <a:lnTo>
                    <a:pt x="94" y="779"/>
                  </a:lnTo>
                  <a:lnTo>
                    <a:pt x="97" y="779"/>
                  </a:lnTo>
                  <a:lnTo>
                    <a:pt x="104" y="776"/>
                  </a:lnTo>
                  <a:lnTo>
                    <a:pt x="110" y="762"/>
                  </a:lnTo>
                  <a:lnTo>
                    <a:pt x="112" y="763"/>
                  </a:lnTo>
                  <a:lnTo>
                    <a:pt x="112" y="770"/>
                  </a:lnTo>
                  <a:lnTo>
                    <a:pt x="116" y="771"/>
                  </a:lnTo>
                  <a:lnTo>
                    <a:pt x="132" y="762"/>
                  </a:lnTo>
                  <a:lnTo>
                    <a:pt x="137" y="762"/>
                  </a:lnTo>
                  <a:lnTo>
                    <a:pt x="142" y="759"/>
                  </a:lnTo>
                  <a:lnTo>
                    <a:pt x="145" y="762"/>
                  </a:lnTo>
                  <a:lnTo>
                    <a:pt x="147" y="762"/>
                  </a:lnTo>
                  <a:lnTo>
                    <a:pt x="159" y="749"/>
                  </a:lnTo>
                  <a:lnTo>
                    <a:pt x="164" y="747"/>
                  </a:lnTo>
                  <a:lnTo>
                    <a:pt x="169" y="751"/>
                  </a:lnTo>
                  <a:lnTo>
                    <a:pt x="179" y="743"/>
                  </a:lnTo>
                  <a:lnTo>
                    <a:pt x="185" y="741"/>
                  </a:lnTo>
                  <a:lnTo>
                    <a:pt x="190" y="731"/>
                  </a:lnTo>
                  <a:lnTo>
                    <a:pt x="193" y="738"/>
                  </a:lnTo>
                  <a:lnTo>
                    <a:pt x="206" y="731"/>
                  </a:lnTo>
                  <a:lnTo>
                    <a:pt x="202" y="725"/>
                  </a:lnTo>
                  <a:lnTo>
                    <a:pt x="204" y="727"/>
                  </a:lnTo>
                  <a:lnTo>
                    <a:pt x="210" y="728"/>
                  </a:lnTo>
                  <a:lnTo>
                    <a:pt x="214" y="728"/>
                  </a:lnTo>
                  <a:lnTo>
                    <a:pt x="218" y="723"/>
                  </a:lnTo>
                  <a:lnTo>
                    <a:pt x="231" y="722"/>
                  </a:lnTo>
                  <a:lnTo>
                    <a:pt x="245" y="714"/>
                  </a:lnTo>
                  <a:lnTo>
                    <a:pt x="250" y="717"/>
                  </a:lnTo>
                  <a:lnTo>
                    <a:pt x="263" y="717"/>
                  </a:lnTo>
                  <a:lnTo>
                    <a:pt x="266" y="714"/>
                  </a:lnTo>
                  <a:lnTo>
                    <a:pt x="268" y="711"/>
                  </a:lnTo>
                  <a:lnTo>
                    <a:pt x="269" y="712"/>
                  </a:lnTo>
                  <a:lnTo>
                    <a:pt x="368" y="574"/>
                  </a:lnTo>
                  <a:lnTo>
                    <a:pt x="381" y="534"/>
                  </a:lnTo>
                  <a:lnTo>
                    <a:pt x="376" y="510"/>
                  </a:lnTo>
                  <a:lnTo>
                    <a:pt x="374" y="513"/>
                  </a:lnTo>
                  <a:lnTo>
                    <a:pt x="367" y="504"/>
                  </a:lnTo>
                  <a:lnTo>
                    <a:pt x="362" y="494"/>
                  </a:lnTo>
                  <a:lnTo>
                    <a:pt x="341" y="483"/>
                  </a:lnTo>
                  <a:lnTo>
                    <a:pt x="335" y="476"/>
                  </a:lnTo>
                  <a:lnTo>
                    <a:pt x="328" y="465"/>
                  </a:lnTo>
                  <a:lnTo>
                    <a:pt x="330" y="456"/>
                  </a:lnTo>
                  <a:lnTo>
                    <a:pt x="335" y="446"/>
                  </a:lnTo>
                  <a:lnTo>
                    <a:pt x="336" y="433"/>
                  </a:lnTo>
                  <a:lnTo>
                    <a:pt x="335" y="424"/>
                  </a:lnTo>
                  <a:lnTo>
                    <a:pt x="324" y="416"/>
                  </a:lnTo>
                  <a:lnTo>
                    <a:pt x="317" y="406"/>
                  </a:lnTo>
                  <a:lnTo>
                    <a:pt x="317" y="395"/>
                  </a:lnTo>
                  <a:lnTo>
                    <a:pt x="311" y="386"/>
                  </a:lnTo>
                  <a:lnTo>
                    <a:pt x="301" y="384"/>
                  </a:lnTo>
                  <a:lnTo>
                    <a:pt x="298" y="373"/>
                  </a:lnTo>
                  <a:lnTo>
                    <a:pt x="301" y="365"/>
                  </a:lnTo>
                  <a:lnTo>
                    <a:pt x="298" y="355"/>
                  </a:lnTo>
                  <a:lnTo>
                    <a:pt x="296" y="351"/>
                  </a:lnTo>
                  <a:lnTo>
                    <a:pt x="296" y="328"/>
                  </a:lnTo>
                  <a:lnTo>
                    <a:pt x="303" y="319"/>
                  </a:lnTo>
                  <a:lnTo>
                    <a:pt x="263" y="242"/>
                  </a:lnTo>
                  <a:lnTo>
                    <a:pt x="261" y="231"/>
                  </a:lnTo>
                  <a:lnTo>
                    <a:pt x="276" y="178"/>
                  </a:lnTo>
                  <a:lnTo>
                    <a:pt x="273" y="167"/>
                  </a:lnTo>
                  <a:lnTo>
                    <a:pt x="253" y="142"/>
                  </a:lnTo>
                  <a:lnTo>
                    <a:pt x="245" y="140"/>
                  </a:lnTo>
                  <a:lnTo>
                    <a:pt x="237" y="140"/>
                  </a:lnTo>
                  <a:lnTo>
                    <a:pt x="233" y="137"/>
                  </a:lnTo>
                  <a:lnTo>
                    <a:pt x="230" y="134"/>
                  </a:lnTo>
                  <a:lnTo>
                    <a:pt x="223" y="112"/>
                  </a:lnTo>
                  <a:lnTo>
                    <a:pt x="226" y="91"/>
                  </a:lnTo>
                  <a:lnTo>
                    <a:pt x="226" y="89"/>
                  </a:lnTo>
                  <a:lnTo>
                    <a:pt x="220" y="88"/>
                  </a:lnTo>
                  <a:lnTo>
                    <a:pt x="234" y="72"/>
                  </a:lnTo>
                  <a:lnTo>
                    <a:pt x="228" y="68"/>
                  </a:lnTo>
                  <a:lnTo>
                    <a:pt x="228" y="64"/>
                  </a:lnTo>
                  <a:lnTo>
                    <a:pt x="228" y="57"/>
                  </a:lnTo>
                  <a:lnTo>
                    <a:pt x="236" y="45"/>
                  </a:lnTo>
                  <a:lnTo>
                    <a:pt x="230" y="24"/>
                  </a:lnTo>
                  <a:lnTo>
                    <a:pt x="218" y="16"/>
                  </a:lnTo>
                  <a:lnTo>
                    <a:pt x="210" y="14"/>
                  </a:lnTo>
                  <a:lnTo>
                    <a:pt x="204" y="11"/>
                  </a:lnTo>
                  <a:lnTo>
                    <a:pt x="199" y="2"/>
                  </a:lnTo>
                  <a:lnTo>
                    <a:pt x="196" y="0"/>
                  </a:lnTo>
                  <a:lnTo>
                    <a:pt x="167" y="14"/>
                  </a:lnTo>
                  <a:lnTo>
                    <a:pt x="156" y="16"/>
                  </a:lnTo>
                  <a:lnTo>
                    <a:pt x="150" y="21"/>
                  </a:lnTo>
                  <a:lnTo>
                    <a:pt x="145" y="27"/>
                  </a:lnTo>
                  <a:lnTo>
                    <a:pt x="140" y="43"/>
                  </a:lnTo>
                  <a:lnTo>
                    <a:pt x="142" y="86"/>
                  </a:lnTo>
                  <a:lnTo>
                    <a:pt x="131" y="97"/>
                  </a:lnTo>
                  <a:lnTo>
                    <a:pt x="128" y="105"/>
                  </a:lnTo>
                  <a:lnTo>
                    <a:pt x="113" y="113"/>
                  </a:lnTo>
                  <a:lnTo>
                    <a:pt x="108" y="113"/>
                  </a:lnTo>
                  <a:lnTo>
                    <a:pt x="100" y="102"/>
                  </a:lnTo>
                  <a:lnTo>
                    <a:pt x="96" y="99"/>
                  </a:lnTo>
                  <a:lnTo>
                    <a:pt x="88" y="110"/>
                  </a:lnTo>
                  <a:lnTo>
                    <a:pt x="80" y="115"/>
                  </a:lnTo>
                  <a:lnTo>
                    <a:pt x="75" y="115"/>
                  </a:lnTo>
                  <a:lnTo>
                    <a:pt x="67" y="112"/>
                  </a:lnTo>
                  <a:lnTo>
                    <a:pt x="54" y="110"/>
                  </a:lnTo>
                  <a:lnTo>
                    <a:pt x="51" y="107"/>
                  </a:lnTo>
                  <a:lnTo>
                    <a:pt x="48" y="97"/>
                  </a:lnTo>
                  <a:lnTo>
                    <a:pt x="26" y="70"/>
                  </a:lnTo>
                  <a:lnTo>
                    <a:pt x="19" y="67"/>
                  </a:lnTo>
                  <a:lnTo>
                    <a:pt x="13" y="72"/>
                  </a:lnTo>
                  <a:lnTo>
                    <a:pt x="16" y="83"/>
                  </a:lnTo>
                  <a:lnTo>
                    <a:pt x="11" y="84"/>
                  </a:lnTo>
                  <a:lnTo>
                    <a:pt x="6" y="83"/>
                  </a:lnTo>
                  <a:lnTo>
                    <a:pt x="2" y="84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7" name="Freeform 766">
              <a:extLst>
                <a:ext uri="{FF2B5EF4-FFF2-40B4-BE49-F238E27FC236}">
                  <a16:creationId xmlns:a16="http://schemas.microsoft.com/office/drawing/2014/main" id="{35D10070-EC02-1FF2-E8AD-8839CF684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1099"/>
              <a:ext cx="381" cy="779"/>
            </a:xfrm>
            <a:custGeom>
              <a:avLst/>
              <a:gdLst>
                <a:gd name="T0" fmla="*/ 40 w 381"/>
                <a:gd name="T1" fmla="*/ 127 h 779"/>
                <a:gd name="T2" fmla="*/ 86 w 381"/>
                <a:gd name="T3" fmla="*/ 188 h 779"/>
                <a:gd name="T4" fmla="*/ 89 w 381"/>
                <a:gd name="T5" fmla="*/ 228 h 779"/>
                <a:gd name="T6" fmla="*/ 100 w 381"/>
                <a:gd name="T7" fmla="*/ 280 h 779"/>
                <a:gd name="T8" fmla="*/ 118 w 381"/>
                <a:gd name="T9" fmla="*/ 325 h 779"/>
                <a:gd name="T10" fmla="*/ 129 w 381"/>
                <a:gd name="T11" fmla="*/ 328 h 779"/>
                <a:gd name="T12" fmla="*/ 156 w 381"/>
                <a:gd name="T13" fmla="*/ 362 h 779"/>
                <a:gd name="T14" fmla="*/ 156 w 381"/>
                <a:gd name="T15" fmla="*/ 395 h 779"/>
                <a:gd name="T16" fmla="*/ 136 w 381"/>
                <a:gd name="T17" fmla="*/ 403 h 779"/>
                <a:gd name="T18" fmla="*/ 69 w 381"/>
                <a:gd name="T19" fmla="*/ 516 h 779"/>
                <a:gd name="T20" fmla="*/ 43 w 381"/>
                <a:gd name="T21" fmla="*/ 526 h 779"/>
                <a:gd name="T22" fmla="*/ 32 w 381"/>
                <a:gd name="T23" fmla="*/ 543 h 779"/>
                <a:gd name="T24" fmla="*/ 24 w 381"/>
                <a:gd name="T25" fmla="*/ 555 h 779"/>
                <a:gd name="T26" fmla="*/ 27 w 381"/>
                <a:gd name="T27" fmla="*/ 599 h 779"/>
                <a:gd name="T28" fmla="*/ 37 w 381"/>
                <a:gd name="T29" fmla="*/ 645 h 779"/>
                <a:gd name="T30" fmla="*/ 40 w 381"/>
                <a:gd name="T31" fmla="*/ 653 h 779"/>
                <a:gd name="T32" fmla="*/ 32 w 381"/>
                <a:gd name="T33" fmla="*/ 688 h 779"/>
                <a:gd name="T34" fmla="*/ 32 w 381"/>
                <a:gd name="T35" fmla="*/ 703 h 779"/>
                <a:gd name="T36" fmla="*/ 35 w 381"/>
                <a:gd name="T37" fmla="*/ 715 h 779"/>
                <a:gd name="T38" fmla="*/ 54 w 381"/>
                <a:gd name="T39" fmla="*/ 730 h 779"/>
                <a:gd name="T40" fmla="*/ 80 w 381"/>
                <a:gd name="T41" fmla="*/ 747 h 779"/>
                <a:gd name="T42" fmla="*/ 97 w 381"/>
                <a:gd name="T43" fmla="*/ 763 h 779"/>
                <a:gd name="T44" fmla="*/ 94 w 381"/>
                <a:gd name="T45" fmla="*/ 779 h 779"/>
                <a:gd name="T46" fmla="*/ 112 w 381"/>
                <a:gd name="T47" fmla="*/ 763 h 779"/>
                <a:gd name="T48" fmla="*/ 137 w 381"/>
                <a:gd name="T49" fmla="*/ 762 h 779"/>
                <a:gd name="T50" fmla="*/ 159 w 381"/>
                <a:gd name="T51" fmla="*/ 749 h 779"/>
                <a:gd name="T52" fmla="*/ 185 w 381"/>
                <a:gd name="T53" fmla="*/ 741 h 779"/>
                <a:gd name="T54" fmla="*/ 202 w 381"/>
                <a:gd name="T55" fmla="*/ 725 h 779"/>
                <a:gd name="T56" fmla="*/ 218 w 381"/>
                <a:gd name="T57" fmla="*/ 723 h 779"/>
                <a:gd name="T58" fmla="*/ 263 w 381"/>
                <a:gd name="T59" fmla="*/ 717 h 779"/>
                <a:gd name="T60" fmla="*/ 368 w 381"/>
                <a:gd name="T61" fmla="*/ 574 h 779"/>
                <a:gd name="T62" fmla="*/ 367 w 381"/>
                <a:gd name="T63" fmla="*/ 504 h 779"/>
                <a:gd name="T64" fmla="*/ 328 w 381"/>
                <a:gd name="T65" fmla="*/ 465 h 779"/>
                <a:gd name="T66" fmla="*/ 335 w 381"/>
                <a:gd name="T67" fmla="*/ 424 h 779"/>
                <a:gd name="T68" fmla="*/ 311 w 381"/>
                <a:gd name="T69" fmla="*/ 386 h 779"/>
                <a:gd name="T70" fmla="*/ 298 w 381"/>
                <a:gd name="T71" fmla="*/ 355 h 779"/>
                <a:gd name="T72" fmla="*/ 263 w 381"/>
                <a:gd name="T73" fmla="*/ 242 h 779"/>
                <a:gd name="T74" fmla="*/ 253 w 381"/>
                <a:gd name="T75" fmla="*/ 142 h 779"/>
                <a:gd name="T76" fmla="*/ 230 w 381"/>
                <a:gd name="T77" fmla="*/ 134 h 779"/>
                <a:gd name="T78" fmla="*/ 220 w 381"/>
                <a:gd name="T79" fmla="*/ 88 h 779"/>
                <a:gd name="T80" fmla="*/ 228 w 381"/>
                <a:gd name="T81" fmla="*/ 57 h 779"/>
                <a:gd name="T82" fmla="*/ 210 w 381"/>
                <a:gd name="T83" fmla="*/ 14 h 779"/>
                <a:gd name="T84" fmla="*/ 167 w 381"/>
                <a:gd name="T85" fmla="*/ 14 h 779"/>
                <a:gd name="T86" fmla="*/ 140 w 381"/>
                <a:gd name="T87" fmla="*/ 43 h 779"/>
                <a:gd name="T88" fmla="*/ 113 w 381"/>
                <a:gd name="T89" fmla="*/ 113 h 779"/>
                <a:gd name="T90" fmla="*/ 88 w 381"/>
                <a:gd name="T91" fmla="*/ 110 h 779"/>
                <a:gd name="T92" fmla="*/ 54 w 381"/>
                <a:gd name="T93" fmla="*/ 110 h 779"/>
                <a:gd name="T94" fmla="*/ 19 w 381"/>
                <a:gd name="T95" fmla="*/ 67 h 779"/>
                <a:gd name="T96" fmla="*/ 6 w 381"/>
                <a:gd name="T97" fmla="*/ 83 h 77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81"/>
                <a:gd name="T148" fmla="*/ 0 h 779"/>
                <a:gd name="T149" fmla="*/ 381 w 381"/>
                <a:gd name="T150" fmla="*/ 779 h 77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81" h="779">
                  <a:moveTo>
                    <a:pt x="0" y="88"/>
                  </a:moveTo>
                  <a:lnTo>
                    <a:pt x="2" y="88"/>
                  </a:lnTo>
                  <a:lnTo>
                    <a:pt x="3" y="91"/>
                  </a:lnTo>
                  <a:lnTo>
                    <a:pt x="40" y="127"/>
                  </a:lnTo>
                  <a:lnTo>
                    <a:pt x="59" y="132"/>
                  </a:lnTo>
                  <a:lnTo>
                    <a:pt x="69" y="140"/>
                  </a:lnTo>
                  <a:lnTo>
                    <a:pt x="88" y="172"/>
                  </a:lnTo>
                  <a:lnTo>
                    <a:pt x="86" y="188"/>
                  </a:lnTo>
                  <a:lnTo>
                    <a:pt x="88" y="206"/>
                  </a:lnTo>
                  <a:lnTo>
                    <a:pt x="91" y="209"/>
                  </a:lnTo>
                  <a:lnTo>
                    <a:pt x="92" y="217"/>
                  </a:lnTo>
                  <a:lnTo>
                    <a:pt x="89" y="228"/>
                  </a:lnTo>
                  <a:lnTo>
                    <a:pt x="91" y="237"/>
                  </a:lnTo>
                  <a:lnTo>
                    <a:pt x="104" y="261"/>
                  </a:lnTo>
                  <a:lnTo>
                    <a:pt x="104" y="272"/>
                  </a:lnTo>
                  <a:lnTo>
                    <a:pt x="100" y="280"/>
                  </a:lnTo>
                  <a:lnTo>
                    <a:pt x="99" y="290"/>
                  </a:lnTo>
                  <a:lnTo>
                    <a:pt x="110" y="320"/>
                  </a:lnTo>
                  <a:lnTo>
                    <a:pt x="115" y="325"/>
                  </a:lnTo>
                  <a:lnTo>
                    <a:pt x="118" y="325"/>
                  </a:lnTo>
                  <a:lnTo>
                    <a:pt x="120" y="328"/>
                  </a:lnTo>
                  <a:lnTo>
                    <a:pt x="124" y="330"/>
                  </a:lnTo>
                  <a:lnTo>
                    <a:pt x="128" y="327"/>
                  </a:lnTo>
                  <a:lnTo>
                    <a:pt x="129" y="328"/>
                  </a:lnTo>
                  <a:lnTo>
                    <a:pt x="131" y="336"/>
                  </a:lnTo>
                  <a:lnTo>
                    <a:pt x="140" y="343"/>
                  </a:lnTo>
                  <a:lnTo>
                    <a:pt x="151" y="355"/>
                  </a:lnTo>
                  <a:lnTo>
                    <a:pt x="156" y="362"/>
                  </a:lnTo>
                  <a:lnTo>
                    <a:pt x="155" y="379"/>
                  </a:lnTo>
                  <a:lnTo>
                    <a:pt x="163" y="390"/>
                  </a:lnTo>
                  <a:lnTo>
                    <a:pt x="158" y="390"/>
                  </a:lnTo>
                  <a:lnTo>
                    <a:pt x="156" y="395"/>
                  </a:lnTo>
                  <a:lnTo>
                    <a:pt x="158" y="400"/>
                  </a:lnTo>
                  <a:lnTo>
                    <a:pt x="151" y="397"/>
                  </a:lnTo>
                  <a:lnTo>
                    <a:pt x="145" y="398"/>
                  </a:lnTo>
                  <a:lnTo>
                    <a:pt x="136" y="403"/>
                  </a:lnTo>
                  <a:lnTo>
                    <a:pt x="132" y="424"/>
                  </a:lnTo>
                  <a:lnTo>
                    <a:pt x="78" y="505"/>
                  </a:lnTo>
                  <a:lnTo>
                    <a:pt x="72" y="510"/>
                  </a:lnTo>
                  <a:lnTo>
                    <a:pt x="69" y="516"/>
                  </a:lnTo>
                  <a:lnTo>
                    <a:pt x="65" y="519"/>
                  </a:lnTo>
                  <a:lnTo>
                    <a:pt x="61" y="526"/>
                  </a:lnTo>
                  <a:lnTo>
                    <a:pt x="49" y="527"/>
                  </a:lnTo>
                  <a:lnTo>
                    <a:pt x="43" y="526"/>
                  </a:lnTo>
                  <a:lnTo>
                    <a:pt x="40" y="534"/>
                  </a:lnTo>
                  <a:lnTo>
                    <a:pt x="45" y="540"/>
                  </a:lnTo>
                  <a:lnTo>
                    <a:pt x="42" y="542"/>
                  </a:lnTo>
                  <a:lnTo>
                    <a:pt x="32" y="543"/>
                  </a:lnTo>
                  <a:lnTo>
                    <a:pt x="32" y="547"/>
                  </a:lnTo>
                  <a:lnTo>
                    <a:pt x="30" y="551"/>
                  </a:lnTo>
                  <a:lnTo>
                    <a:pt x="26" y="553"/>
                  </a:lnTo>
                  <a:lnTo>
                    <a:pt x="24" y="555"/>
                  </a:lnTo>
                  <a:lnTo>
                    <a:pt x="19" y="570"/>
                  </a:lnTo>
                  <a:lnTo>
                    <a:pt x="22" y="588"/>
                  </a:lnTo>
                  <a:lnTo>
                    <a:pt x="24" y="591"/>
                  </a:lnTo>
                  <a:lnTo>
                    <a:pt x="27" y="599"/>
                  </a:lnTo>
                  <a:lnTo>
                    <a:pt x="26" y="617"/>
                  </a:lnTo>
                  <a:lnTo>
                    <a:pt x="29" y="623"/>
                  </a:lnTo>
                  <a:lnTo>
                    <a:pt x="34" y="628"/>
                  </a:lnTo>
                  <a:lnTo>
                    <a:pt x="37" y="645"/>
                  </a:lnTo>
                  <a:lnTo>
                    <a:pt x="40" y="650"/>
                  </a:lnTo>
                  <a:lnTo>
                    <a:pt x="43" y="653"/>
                  </a:lnTo>
                  <a:lnTo>
                    <a:pt x="43" y="657"/>
                  </a:lnTo>
                  <a:lnTo>
                    <a:pt x="40" y="653"/>
                  </a:lnTo>
                  <a:lnTo>
                    <a:pt x="37" y="653"/>
                  </a:lnTo>
                  <a:lnTo>
                    <a:pt x="35" y="657"/>
                  </a:lnTo>
                  <a:lnTo>
                    <a:pt x="35" y="679"/>
                  </a:lnTo>
                  <a:lnTo>
                    <a:pt x="32" y="688"/>
                  </a:lnTo>
                  <a:lnTo>
                    <a:pt x="30" y="688"/>
                  </a:lnTo>
                  <a:lnTo>
                    <a:pt x="29" y="695"/>
                  </a:lnTo>
                  <a:lnTo>
                    <a:pt x="30" y="700"/>
                  </a:lnTo>
                  <a:lnTo>
                    <a:pt x="32" y="703"/>
                  </a:lnTo>
                  <a:lnTo>
                    <a:pt x="30" y="706"/>
                  </a:lnTo>
                  <a:lnTo>
                    <a:pt x="32" y="711"/>
                  </a:lnTo>
                  <a:lnTo>
                    <a:pt x="37" y="712"/>
                  </a:lnTo>
                  <a:lnTo>
                    <a:pt x="35" y="715"/>
                  </a:lnTo>
                  <a:lnTo>
                    <a:pt x="32" y="715"/>
                  </a:lnTo>
                  <a:lnTo>
                    <a:pt x="34" y="720"/>
                  </a:lnTo>
                  <a:lnTo>
                    <a:pt x="43" y="720"/>
                  </a:lnTo>
                  <a:lnTo>
                    <a:pt x="54" y="730"/>
                  </a:lnTo>
                  <a:lnTo>
                    <a:pt x="73" y="736"/>
                  </a:lnTo>
                  <a:lnTo>
                    <a:pt x="75" y="739"/>
                  </a:lnTo>
                  <a:lnTo>
                    <a:pt x="73" y="744"/>
                  </a:lnTo>
                  <a:lnTo>
                    <a:pt x="80" y="747"/>
                  </a:lnTo>
                  <a:lnTo>
                    <a:pt x="89" y="741"/>
                  </a:lnTo>
                  <a:lnTo>
                    <a:pt x="91" y="744"/>
                  </a:lnTo>
                  <a:lnTo>
                    <a:pt x="91" y="754"/>
                  </a:lnTo>
                  <a:lnTo>
                    <a:pt x="97" y="763"/>
                  </a:lnTo>
                  <a:lnTo>
                    <a:pt x="97" y="766"/>
                  </a:lnTo>
                  <a:lnTo>
                    <a:pt x="102" y="770"/>
                  </a:lnTo>
                  <a:lnTo>
                    <a:pt x="100" y="773"/>
                  </a:lnTo>
                  <a:lnTo>
                    <a:pt x="94" y="779"/>
                  </a:lnTo>
                  <a:lnTo>
                    <a:pt x="97" y="779"/>
                  </a:lnTo>
                  <a:lnTo>
                    <a:pt x="104" y="776"/>
                  </a:lnTo>
                  <a:lnTo>
                    <a:pt x="110" y="762"/>
                  </a:lnTo>
                  <a:lnTo>
                    <a:pt x="112" y="763"/>
                  </a:lnTo>
                  <a:lnTo>
                    <a:pt x="112" y="770"/>
                  </a:lnTo>
                  <a:lnTo>
                    <a:pt x="116" y="771"/>
                  </a:lnTo>
                  <a:lnTo>
                    <a:pt x="132" y="762"/>
                  </a:lnTo>
                  <a:lnTo>
                    <a:pt x="137" y="762"/>
                  </a:lnTo>
                  <a:lnTo>
                    <a:pt x="142" y="759"/>
                  </a:lnTo>
                  <a:lnTo>
                    <a:pt x="145" y="762"/>
                  </a:lnTo>
                  <a:lnTo>
                    <a:pt x="147" y="762"/>
                  </a:lnTo>
                  <a:lnTo>
                    <a:pt x="159" y="749"/>
                  </a:lnTo>
                  <a:lnTo>
                    <a:pt x="164" y="747"/>
                  </a:lnTo>
                  <a:lnTo>
                    <a:pt x="169" y="751"/>
                  </a:lnTo>
                  <a:lnTo>
                    <a:pt x="179" y="743"/>
                  </a:lnTo>
                  <a:lnTo>
                    <a:pt x="185" y="741"/>
                  </a:lnTo>
                  <a:lnTo>
                    <a:pt x="190" y="731"/>
                  </a:lnTo>
                  <a:lnTo>
                    <a:pt x="193" y="738"/>
                  </a:lnTo>
                  <a:lnTo>
                    <a:pt x="206" y="731"/>
                  </a:lnTo>
                  <a:lnTo>
                    <a:pt x="202" y="725"/>
                  </a:lnTo>
                  <a:lnTo>
                    <a:pt x="204" y="727"/>
                  </a:lnTo>
                  <a:lnTo>
                    <a:pt x="210" y="728"/>
                  </a:lnTo>
                  <a:lnTo>
                    <a:pt x="214" y="728"/>
                  </a:lnTo>
                  <a:lnTo>
                    <a:pt x="218" y="723"/>
                  </a:lnTo>
                  <a:lnTo>
                    <a:pt x="231" y="722"/>
                  </a:lnTo>
                  <a:lnTo>
                    <a:pt x="245" y="714"/>
                  </a:lnTo>
                  <a:lnTo>
                    <a:pt x="250" y="717"/>
                  </a:lnTo>
                  <a:lnTo>
                    <a:pt x="263" y="717"/>
                  </a:lnTo>
                  <a:lnTo>
                    <a:pt x="266" y="714"/>
                  </a:lnTo>
                  <a:lnTo>
                    <a:pt x="268" y="711"/>
                  </a:lnTo>
                  <a:lnTo>
                    <a:pt x="269" y="712"/>
                  </a:lnTo>
                  <a:lnTo>
                    <a:pt x="368" y="574"/>
                  </a:lnTo>
                  <a:lnTo>
                    <a:pt x="381" y="534"/>
                  </a:lnTo>
                  <a:lnTo>
                    <a:pt x="376" y="510"/>
                  </a:lnTo>
                  <a:lnTo>
                    <a:pt x="374" y="513"/>
                  </a:lnTo>
                  <a:lnTo>
                    <a:pt x="367" y="504"/>
                  </a:lnTo>
                  <a:lnTo>
                    <a:pt x="362" y="494"/>
                  </a:lnTo>
                  <a:lnTo>
                    <a:pt x="341" y="483"/>
                  </a:lnTo>
                  <a:lnTo>
                    <a:pt x="335" y="476"/>
                  </a:lnTo>
                  <a:lnTo>
                    <a:pt x="328" y="465"/>
                  </a:lnTo>
                  <a:lnTo>
                    <a:pt x="330" y="456"/>
                  </a:lnTo>
                  <a:lnTo>
                    <a:pt x="335" y="446"/>
                  </a:lnTo>
                  <a:lnTo>
                    <a:pt x="336" y="433"/>
                  </a:lnTo>
                  <a:lnTo>
                    <a:pt x="335" y="424"/>
                  </a:lnTo>
                  <a:lnTo>
                    <a:pt x="324" y="416"/>
                  </a:lnTo>
                  <a:lnTo>
                    <a:pt x="317" y="406"/>
                  </a:lnTo>
                  <a:lnTo>
                    <a:pt x="317" y="395"/>
                  </a:lnTo>
                  <a:lnTo>
                    <a:pt x="311" y="386"/>
                  </a:lnTo>
                  <a:lnTo>
                    <a:pt x="301" y="384"/>
                  </a:lnTo>
                  <a:lnTo>
                    <a:pt x="298" y="373"/>
                  </a:lnTo>
                  <a:lnTo>
                    <a:pt x="301" y="365"/>
                  </a:lnTo>
                  <a:lnTo>
                    <a:pt x="298" y="355"/>
                  </a:lnTo>
                  <a:lnTo>
                    <a:pt x="296" y="351"/>
                  </a:lnTo>
                  <a:lnTo>
                    <a:pt x="296" y="328"/>
                  </a:lnTo>
                  <a:lnTo>
                    <a:pt x="303" y="319"/>
                  </a:lnTo>
                  <a:lnTo>
                    <a:pt x="263" y="242"/>
                  </a:lnTo>
                  <a:lnTo>
                    <a:pt x="261" y="231"/>
                  </a:lnTo>
                  <a:lnTo>
                    <a:pt x="276" y="178"/>
                  </a:lnTo>
                  <a:lnTo>
                    <a:pt x="273" y="167"/>
                  </a:lnTo>
                  <a:lnTo>
                    <a:pt x="253" y="142"/>
                  </a:lnTo>
                  <a:lnTo>
                    <a:pt x="245" y="140"/>
                  </a:lnTo>
                  <a:lnTo>
                    <a:pt x="237" y="140"/>
                  </a:lnTo>
                  <a:lnTo>
                    <a:pt x="233" y="137"/>
                  </a:lnTo>
                  <a:lnTo>
                    <a:pt x="230" y="134"/>
                  </a:lnTo>
                  <a:lnTo>
                    <a:pt x="223" y="112"/>
                  </a:lnTo>
                  <a:lnTo>
                    <a:pt x="226" y="91"/>
                  </a:lnTo>
                  <a:lnTo>
                    <a:pt x="226" y="89"/>
                  </a:lnTo>
                  <a:lnTo>
                    <a:pt x="220" y="88"/>
                  </a:lnTo>
                  <a:lnTo>
                    <a:pt x="234" y="72"/>
                  </a:lnTo>
                  <a:lnTo>
                    <a:pt x="228" y="68"/>
                  </a:lnTo>
                  <a:lnTo>
                    <a:pt x="228" y="64"/>
                  </a:lnTo>
                  <a:lnTo>
                    <a:pt x="228" y="57"/>
                  </a:lnTo>
                  <a:lnTo>
                    <a:pt x="236" y="45"/>
                  </a:lnTo>
                  <a:lnTo>
                    <a:pt x="230" y="24"/>
                  </a:lnTo>
                  <a:lnTo>
                    <a:pt x="218" y="16"/>
                  </a:lnTo>
                  <a:lnTo>
                    <a:pt x="210" y="14"/>
                  </a:lnTo>
                  <a:lnTo>
                    <a:pt x="204" y="11"/>
                  </a:lnTo>
                  <a:lnTo>
                    <a:pt x="199" y="2"/>
                  </a:lnTo>
                  <a:lnTo>
                    <a:pt x="196" y="0"/>
                  </a:lnTo>
                  <a:lnTo>
                    <a:pt x="167" y="14"/>
                  </a:lnTo>
                  <a:lnTo>
                    <a:pt x="156" y="16"/>
                  </a:lnTo>
                  <a:lnTo>
                    <a:pt x="150" y="21"/>
                  </a:lnTo>
                  <a:lnTo>
                    <a:pt x="145" y="27"/>
                  </a:lnTo>
                  <a:lnTo>
                    <a:pt x="140" y="43"/>
                  </a:lnTo>
                  <a:lnTo>
                    <a:pt x="142" y="86"/>
                  </a:lnTo>
                  <a:lnTo>
                    <a:pt x="131" y="97"/>
                  </a:lnTo>
                  <a:lnTo>
                    <a:pt x="128" y="105"/>
                  </a:lnTo>
                  <a:lnTo>
                    <a:pt x="113" y="113"/>
                  </a:lnTo>
                  <a:lnTo>
                    <a:pt x="108" y="113"/>
                  </a:lnTo>
                  <a:lnTo>
                    <a:pt x="100" y="102"/>
                  </a:lnTo>
                  <a:lnTo>
                    <a:pt x="96" y="99"/>
                  </a:lnTo>
                  <a:lnTo>
                    <a:pt x="88" y="110"/>
                  </a:lnTo>
                  <a:lnTo>
                    <a:pt x="80" y="115"/>
                  </a:lnTo>
                  <a:lnTo>
                    <a:pt x="75" y="115"/>
                  </a:lnTo>
                  <a:lnTo>
                    <a:pt x="67" y="112"/>
                  </a:lnTo>
                  <a:lnTo>
                    <a:pt x="54" y="110"/>
                  </a:lnTo>
                  <a:lnTo>
                    <a:pt x="51" y="107"/>
                  </a:lnTo>
                  <a:lnTo>
                    <a:pt x="48" y="97"/>
                  </a:lnTo>
                  <a:lnTo>
                    <a:pt x="26" y="70"/>
                  </a:lnTo>
                  <a:lnTo>
                    <a:pt x="19" y="67"/>
                  </a:lnTo>
                  <a:lnTo>
                    <a:pt x="13" y="72"/>
                  </a:lnTo>
                  <a:lnTo>
                    <a:pt x="16" y="83"/>
                  </a:lnTo>
                  <a:lnTo>
                    <a:pt x="11" y="84"/>
                  </a:lnTo>
                  <a:lnTo>
                    <a:pt x="6" y="83"/>
                  </a:lnTo>
                  <a:lnTo>
                    <a:pt x="2" y="84"/>
                  </a:lnTo>
                  <a:lnTo>
                    <a:pt x="0" y="88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8" name="Freeform 767">
              <a:extLst>
                <a:ext uri="{FF2B5EF4-FFF2-40B4-BE49-F238E27FC236}">
                  <a16:creationId xmlns:a16="http://schemas.microsoft.com/office/drawing/2014/main" id="{2E76796B-E8C2-6860-1ED8-D2F8E0ADF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" y="2820"/>
              <a:ext cx="618" cy="703"/>
            </a:xfrm>
            <a:custGeom>
              <a:avLst/>
              <a:gdLst>
                <a:gd name="T0" fmla="*/ 207 w 618"/>
                <a:gd name="T1" fmla="*/ 22 h 703"/>
                <a:gd name="T2" fmla="*/ 190 w 618"/>
                <a:gd name="T3" fmla="*/ 30 h 703"/>
                <a:gd name="T4" fmla="*/ 191 w 618"/>
                <a:gd name="T5" fmla="*/ 46 h 703"/>
                <a:gd name="T6" fmla="*/ 150 w 618"/>
                <a:gd name="T7" fmla="*/ 29 h 703"/>
                <a:gd name="T8" fmla="*/ 131 w 618"/>
                <a:gd name="T9" fmla="*/ 64 h 703"/>
                <a:gd name="T10" fmla="*/ 116 w 618"/>
                <a:gd name="T11" fmla="*/ 54 h 703"/>
                <a:gd name="T12" fmla="*/ 92 w 618"/>
                <a:gd name="T13" fmla="*/ 30 h 703"/>
                <a:gd name="T14" fmla="*/ 70 w 618"/>
                <a:gd name="T15" fmla="*/ 56 h 703"/>
                <a:gd name="T16" fmla="*/ 21 w 618"/>
                <a:gd name="T17" fmla="*/ 99 h 703"/>
                <a:gd name="T18" fmla="*/ 0 w 618"/>
                <a:gd name="T19" fmla="*/ 118 h 703"/>
                <a:gd name="T20" fmla="*/ 8 w 618"/>
                <a:gd name="T21" fmla="*/ 131 h 703"/>
                <a:gd name="T22" fmla="*/ 5 w 618"/>
                <a:gd name="T23" fmla="*/ 169 h 703"/>
                <a:gd name="T24" fmla="*/ 35 w 618"/>
                <a:gd name="T25" fmla="*/ 193 h 703"/>
                <a:gd name="T26" fmla="*/ 30 w 618"/>
                <a:gd name="T27" fmla="*/ 212 h 703"/>
                <a:gd name="T28" fmla="*/ 67 w 618"/>
                <a:gd name="T29" fmla="*/ 202 h 703"/>
                <a:gd name="T30" fmla="*/ 86 w 618"/>
                <a:gd name="T31" fmla="*/ 183 h 703"/>
                <a:gd name="T32" fmla="*/ 174 w 618"/>
                <a:gd name="T33" fmla="*/ 222 h 703"/>
                <a:gd name="T34" fmla="*/ 212 w 618"/>
                <a:gd name="T35" fmla="*/ 330 h 703"/>
                <a:gd name="T36" fmla="*/ 229 w 618"/>
                <a:gd name="T37" fmla="*/ 344 h 703"/>
                <a:gd name="T38" fmla="*/ 260 w 618"/>
                <a:gd name="T39" fmla="*/ 376 h 703"/>
                <a:gd name="T40" fmla="*/ 350 w 618"/>
                <a:gd name="T41" fmla="*/ 445 h 703"/>
                <a:gd name="T42" fmla="*/ 384 w 618"/>
                <a:gd name="T43" fmla="*/ 483 h 703"/>
                <a:gd name="T44" fmla="*/ 403 w 618"/>
                <a:gd name="T45" fmla="*/ 493 h 703"/>
                <a:gd name="T46" fmla="*/ 416 w 618"/>
                <a:gd name="T47" fmla="*/ 512 h 703"/>
                <a:gd name="T48" fmla="*/ 430 w 618"/>
                <a:gd name="T49" fmla="*/ 534 h 703"/>
                <a:gd name="T50" fmla="*/ 451 w 618"/>
                <a:gd name="T51" fmla="*/ 537 h 703"/>
                <a:gd name="T52" fmla="*/ 462 w 618"/>
                <a:gd name="T53" fmla="*/ 658 h 703"/>
                <a:gd name="T54" fmla="*/ 451 w 618"/>
                <a:gd name="T55" fmla="*/ 701 h 703"/>
                <a:gd name="T56" fmla="*/ 468 w 618"/>
                <a:gd name="T57" fmla="*/ 703 h 703"/>
                <a:gd name="T58" fmla="*/ 492 w 618"/>
                <a:gd name="T59" fmla="*/ 671 h 703"/>
                <a:gd name="T60" fmla="*/ 503 w 618"/>
                <a:gd name="T61" fmla="*/ 639 h 703"/>
                <a:gd name="T62" fmla="*/ 532 w 618"/>
                <a:gd name="T63" fmla="*/ 626 h 703"/>
                <a:gd name="T64" fmla="*/ 529 w 618"/>
                <a:gd name="T65" fmla="*/ 587 h 703"/>
                <a:gd name="T66" fmla="*/ 503 w 618"/>
                <a:gd name="T67" fmla="*/ 567 h 703"/>
                <a:gd name="T68" fmla="*/ 543 w 618"/>
                <a:gd name="T69" fmla="*/ 510 h 703"/>
                <a:gd name="T70" fmla="*/ 597 w 618"/>
                <a:gd name="T71" fmla="*/ 556 h 703"/>
                <a:gd name="T72" fmla="*/ 618 w 618"/>
                <a:gd name="T73" fmla="*/ 544 h 703"/>
                <a:gd name="T74" fmla="*/ 543 w 618"/>
                <a:gd name="T75" fmla="*/ 470 h 703"/>
                <a:gd name="T76" fmla="*/ 473 w 618"/>
                <a:gd name="T77" fmla="*/ 434 h 703"/>
                <a:gd name="T78" fmla="*/ 487 w 618"/>
                <a:gd name="T79" fmla="*/ 418 h 703"/>
                <a:gd name="T80" fmla="*/ 472 w 618"/>
                <a:gd name="T81" fmla="*/ 398 h 703"/>
                <a:gd name="T82" fmla="*/ 468 w 618"/>
                <a:gd name="T83" fmla="*/ 402 h 703"/>
                <a:gd name="T84" fmla="*/ 413 w 618"/>
                <a:gd name="T85" fmla="*/ 386 h 703"/>
                <a:gd name="T86" fmla="*/ 401 w 618"/>
                <a:gd name="T87" fmla="*/ 376 h 703"/>
                <a:gd name="T88" fmla="*/ 363 w 618"/>
                <a:gd name="T89" fmla="*/ 308 h 703"/>
                <a:gd name="T90" fmla="*/ 342 w 618"/>
                <a:gd name="T91" fmla="*/ 263 h 703"/>
                <a:gd name="T92" fmla="*/ 293 w 618"/>
                <a:gd name="T93" fmla="*/ 212 h 703"/>
                <a:gd name="T94" fmla="*/ 301 w 618"/>
                <a:gd name="T95" fmla="*/ 166 h 703"/>
                <a:gd name="T96" fmla="*/ 295 w 618"/>
                <a:gd name="T97" fmla="*/ 148 h 703"/>
                <a:gd name="T98" fmla="*/ 307 w 618"/>
                <a:gd name="T99" fmla="*/ 121 h 703"/>
                <a:gd name="T100" fmla="*/ 349 w 618"/>
                <a:gd name="T101" fmla="*/ 108 h 703"/>
                <a:gd name="T102" fmla="*/ 374 w 618"/>
                <a:gd name="T103" fmla="*/ 108 h 703"/>
                <a:gd name="T104" fmla="*/ 370 w 618"/>
                <a:gd name="T105" fmla="*/ 123 h 703"/>
                <a:gd name="T106" fmla="*/ 384 w 618"/>
                <a:gd name="T107" fmla="*/ 121 h 703"/>
                <a:gd name="T108" fmla="*/ 379 w 618"/>
                <a:gd name="T109" fmla="*/ 112 h 703"/>
                <a:gd name="T110" fmla="*/ 368 w 618"/>
                <a:gd name="T111" fmla="*/ 100 h 703"/>
                <a:gd name="T112" fmla="*/ 370 w 618"/>
                <a:gd name="T113" fmla="*/ 72 h 703"/>
                <a:gd name="T114" fmla="*/ 362 w 618"/>
                <a:gd name="T115" fmla="*/ 67 h 703"/>
                <a:gd name="T116" fmla="*/ 327 w 618"/>
                <a:gd name="T117" fmla="*/ 38 h 703"/>
                <a:gd name="T118" fmla="*/ 304 w 618"/>
                <a:gd name="T119" fmla="*/ 22 h 703"/>
                <a:gd name="T120" fmla="*/ 299 w 618"/>
                <a:gd name="T121" fmla="*/ 0 h 703"/>
                <a:gd name="T122" fmla="*/ 223 w 618"/>
                <a:gd name="T123" fmla="*/ 11 h 70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18"/>
                <a:gd name="T187" fmla="*/ 0 h 703"/>
                <a:gd name="T188" fmla="*/ 618 w 618"/>
                <a:gd name="T189" fmla="*/ 703 h 70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18" h="703">
                  <a:moveTo>
                    <a:pt x="212" y="6"/>
                  </a:moveTo>
                  <a:lnTo>
                    <a:pt x="207" y="16"/>
                  </a:lnTo>
                  <a:lnTo>
                    <a:pt x="207" y="22"/>
                  </a:lnTo>
                  <a:lnTo>
                    <a:pt x="202" y="26"/>
                  </a:lnTo>
                  <a:lnTo>
                    <a:pt x="193" y="24"/>
                  </a:lnTo>
                  <a:lnTo>
                    <a:pt x="190" y="30"/>
                  </a:lnTo>
                  <a:lnTo>
                    <a:pt x="191" y="37"/>
                  </a:lnTo>
                  <a:lnTo>
                    <a:pt x="193" y="43"/>
                  </a:lnTo>
                  <a:lnTo>
                    <a:pt x="191" y="46"/>
                  </a:lnTo>
                  <a:lnTo>
                    <a:pt x="161" y="38"/>
                  </a:lnTo>
                  <a:lnTo>
                    <a:pt x="156" y="32"/>
                  </a:lnTo>
                  <a:lnTo>
                    <a:pt x="150" y="29"/>
                  </a:lnTo>
                  <a:lnTo>
                    <a:pt x="147" y="38"/>
                  </a:lnTo>
                  <a:lnTo>
                    <a:pt x="134" y="54"/>
                  </a:lnTo>
                  <a:lnTo>
                    <a:pt x="131" y="64"/>
                  </a:lnTo>
                  <a:lnTo>
                    <a:pt x="127" y="67"/>
                  </a:lnTo>
                  <a:lnTo>
                    <a:pt x="121" y="62"/>
                  </a:lnTo>
                  <a:lnTo>
                    <a:pt x="116" y="54"/>
                  </a:lnTo>
                  <a:lnTo>
                    <a:pt x="107" y="45"/>
                  </a:lnTo>
                  <a:lnTo>
                    <a:pt x="104" y="26"/>
                  </a:lnTo>
                  <a:lnTo>
                    <a:pt x="92" y="30"/>
                  </a:lnTo>
                  <a:lnTo>
                    <a:pt x="86" y="37"/>
                  </a:lnTo>
                  <a:lnTo>
                    <a:pt x="84" y="45"/>
                  </a:lnTo>
                  <a:lnTo>
                    <a:pt x="70" y="56"/>
                  </a:lnTo>
                  <a:lnTo>
                    <a:pt x="16" y="53"/>
                  </a:lnTo>
                  <a:lnTo>
                    <a:pt x="14" y="57"/>
                  </a:lnTo>
                  <a:lnTo>
                    <a:pt x="21" y="99"/>
                  </a:lnTo>
                  <a:lnTo>
                    <a:pt x="10" y="104"/>
                  </a:lnTo>
                  <a:lnTo>
                    <a:pt x="3" y="110"/>
                  </a:lnTo>
                  <a:lnTo>
                    <a:pt x="0" y="118"/>
                  </a:lnTo>
                  <a:lnTo>
                    <a:pt x="0" y="123"/>
                  </a:lnTo>
                  <a:lnTo>
                    <a:pt x="2" y="126"/>
                  </a:lnTo>
                  <a:lnTo>
                    <a:pt x="8" y="131"/>
                  </a:lnTo>
                  <a:lnTo>
                    <a:pt x="8" y="139"/>
                  </a:lnTo>
                  <a:lnTo>
                    <a:pt x="5" y="147"/>
                  </a:lnTo>
                  <a:lnTo>
                    <a:pt x="5" y="169"/>
                  </a:lnTo>
                  <a:lnTo>
                    <a:pt x="10" y="179"/>
                  </a:lnTo>
                  <a:lnTo>
                    <a:pt x="33" y="185"/>
                  </a:lnTo>
                  <a:lnTo>
                    <a:pt x="35" y="193"/>
                  </a:lnTo>
                  <a:lnTo>
                    <a:pt x="33" y="202"/>
                  </a:lnTo>
                  <a:lnTo>
                    <a:pt x="30" y="207"/>
                  </a:lnTo>
                  <a:lnTo>
                    <a:pt x="30" y="212"/>
                  </a:lnTo>
                  <a:lnTo>
                    <a:pt x="48" y="214"/>
                  </a:lnTo>
                  <a:lnTo>
                    <a:pt x="64" y="209"/>
                  </a:lnTo>
                  <a:lnTo>
                    <a:pt x="67" y="202"/>
                  </a:lnTo>
                  <a:lnTo>
                    <a:pt x="78" y="191"/>
                  </a:lnTo>
                  <a:lnTo>
                    <a:pt x="83" y="190"/>
                  </a:lnTo>
                  <a:lnTo>
                    <a:pt x="86" y="183"/>
                  </a:lnTo>
                  <a:lnTo>
                    <a:pt x="104" y="179"/>
                  </a:lnTo>
                  <a:lnTo>
                    <a:pt x="121" y="183"/>
                  </a:lnTo>
                  <a:lnTo>
                    <a:pt x="174" y="222"/>
                  </a:lnTo>
                  <a:lnTo>
                    <a:pt x="186" y="285"/>
                  </a:lnTo>
                  <a:lnTo>
                    <a:pt x="185" y="293"/>
                  </a:lnTo>
                  <a:lnTo>
                    <a:pt x="212" y="330"/>
                  </a:lnTo>
                  <a:lnTo>
                    <a:pt x="213" y="344"/>
                  </a:lnTo>
                  <a:lnTo>
                    <a:pt x="221" y="343"/>
                  </a:lnTo>
                  <a:lnTo>
                    <a:pt x="229" y="344"/>
                  </a:lnTo>
                  <a:lnTo>
                    <a:pt x="237" y="352"/>
                  </a:lnTo>
                  <a:lnTo>
                    <a:pt x="250" y="375"/>
                  </a:lnTo>
                  <a:lnTo>
                    <a:pt x="260" y="376"/>
                  </a:lnTo>
                  <a:lnTo>
                    <a:pt x="311" y="442"/>
                  </a:lnTo>
                  <a:lnTo>
                    <a:pt x="317" y="440"/>
                  </a:lnTo>
                  <a:lnTo>
                    <a:pt x="350" y="445"/>
                  </a:lnTo>
                  <a:lnTo>
                    <a:pt x="365" y="464"/>
                  </a:lnTo>
                  <a:lnTo>
                    <a:pt x="368" y="475"/>
                  </a:lnTo>
                  <a:lnTo>
                    <a:pt x="384" y="483"/>
                  </a:lnTo>
                  <a:lnTo>
                    <a:pt x="386" y="486"/>
                  </a:lnTo>
                  <a:lnTo>
                    <a:pt x="384" y="494"/>
                  </a:lnTo>
                  <a:lnTo>
                    <a:pt x="403" y="493"/>
                  </a:lnTo>
                  <a:lnTo>
                    <a:pt x="409" y="494"/>
                  </a:lnTo>
                  <a:lnTo>
                    <a:pt x="413" y="500"/>
                  </a:lnTo>
                  <a:lnTo>
                    <a:pt x="416" y="512"/>
                  </a:lnTo>
                  <a:lnTo>
                    <a:pt x="414" y="520"/>
                  </a:lnTo>
                  <a:lnTo>
                    <a:pt x="419" y="528"/>
                  </a:lnTo>
                  <a:lnTo>
                    <a:pt x="430" y="534"/>
                  </a:lnTo>
                  <a:lnTo>
                    <a:pt x="440" y="547"/>
                  </a:lnTo>
                  <a:lnTo>
                    <a:pt x="446" y="537"/>
                  </a:lnTo>
                  <a:lnTo>
                    <a:pt x="451" y="537"/>
                  </a:lnTo>
                  <a:lnTo>
                    <a:pt x="483" y="636"/>
                  </a:lnTo>
                  <a:lnTo>
                    <a:pt x="459" y="647"/>
                  </a:lnTo>
                  <a:lnTo>
                    <a:pt x="462" y="658"/>
                  </a:lnTo>
                  <a:lnTo>
                    <a:pt x="449" y="681"/>
                  </a:lnTo>
                  <a:lnTo>
                    <a:pt x="449" y="693"/>
                  </a:lnTo>
                  <a:lnTo>
                    <a:pt x="451" y="701"/>
                  </a:lnTo>
                  <a:lnTo>
                    <a:pt x="452" y="700"/>
                  </a:lnTo>
                  <a:lnTo>
                    <a:pt x="452" y="701"/>
                  </a:lnTo>
                  <a:lnTo>
                    <a:pt x="468" y="703"/>
                  </a:lnTo>
                  <a:lnTo>
                    <a:pt x="472" y="700"/>
                  </a:lnTo>
                  <a:lnTo>
                    <a:pt x="484" y="677"/>
                  </a:lnTo>
                  <a:lnTo>
                    <a:pt x="492" y="671"/>
                  </a:lnTo>
                  <a:lnTo>
                    <a:pt x="500" y="669"/>
                  </a:lnTo>
                  <a:lnTo>
                    <a:pt x="503" y="663"/>
                  </a:lnTo>
                  <a:lnTo>
                    <a:pt x="503" y="639"/>
                  </a:lnTo>
                  <a:lnTo>
                    <a:pt x="508" y="634"/>
                  </a:lnTo>
                  <a:lnTo>
                    <a:pt x="527" y="626"/>
                  </a:lnTo>
                  <a:lnTo>
                    <a:pt x="532" y="626"/>
                  </a:lnTo>
                  <a:lnTo>
                    <a:pt x="535" y="623"/>
                  </a:lnTo>
                  <a:lnTo>
                    <a:pt x="534" y="591"/>
                  </a:lnTo>
                  <a:lnTo>
                    <a:pt x="529" y="587"/>
                  </a:lnTo>
                  <a:lnTo>
                    <a:pt x="519" y="580"/>
                  </a:lnTo>
                  <a:lnTo>
                    <a:pt x="515" y="572"/>
                  </a:lnTo>
                  <a:lnTo>
                    <a:pt x="503" y="567"/>
                  </a:lnTo>
                  <a:lnTo>
                    <a:pt x="510" y="537"/>
                  </a:lnTo>
                  <a:lnTo>
                    <a:pt x="532" y="512"/>
                  </a:lnTo>
                  <a:lnTo>
                    <a:pt x="543" y="510"/>
                  </a:lnTo>
                  <a:lnTo>
                    <a:pt x="561" y="523"/>
                  </a:lnTo>
                  <a:lnTo>
                    <a:pt x="586" y="534"/>
                  </a:lnTo>
                  <a:lnTo>
                    <a:pt x="597" y="556"/>
                  </a:lnTo>
                  <a:lnTo>
                    <a:pt x="609" y="563"/>
                  </a:lnTo>
                  <a:lnTo>
                    <a:pt x="609" y="559"/>
                  </a:lnTo>
                  <a:lnTo>
                    <a:pt x="618" y="544"/>
                  </a:lnTo>
                  <a:lnTo>
                    <a:pt x="588" y="496"/>
                  </a:lnTo>
                  <a:lnTo>
                    <a:pt x="550" y="481"/>
                  </a:lnTo>
                  <a:lnTo>
                    <a:pt x="543" y="470"/>
                  </a:lnTo>
                  <a:lnTo>
                    <a:pt x="480" y="438"/>
                  </a:lnTo>
                  <a:lnTo>
                    <a:pt x="475" y="438"/>
                  </a:lnTo>
                  <a:lnTo>
                    <a:pt x="473" y="434"/>
                  </a:lnTo>
                  <a:lnTo>
                    <a:pt x="473" y="427"/>
                  </a:lnTo>
                  <a:lnTo>
                    <a:pt x="480" y="421"/>
                  </a:lnTo>
                  <a:lnTo>
                    <a:pt x="487" y="418"/>
                  </a:lnTo>
                  <a:lnTo>
                    <a:pt x="489" y="408"/>
                  </a:lnTo>
                  <a:lnTo>
                    <a:pt x="483" y="398"/>
                  </a:lnTo>
                  <a:lnTo>
                    <a:pt x="472" y="398"/>
                  </a:lnTo>
                  <a:lnTo>
                    <a:pt x="467" y="402"/>
                  </a:lnTo>
                  <a:lnTo>
                    <a:pt x="476" y="400"/>
                  </a:lnTo>
                  <a:lnTo>
                    <a:pt x="468" y="402"/>
                  </a:lnTo>
                  <a:lnTo>
                    <a:pt x="436" y="400"/>
                  </a:lnTo>
                  <a:lnTo>
                    <a:pt x="435" y="408"/>
                  </a:lnTo>
                  <a:lnTo>
                    <a:pt x="413" y="386"/>
                  </a:lnTo>
                  <a:lnTo>
                    <a:pt x="408" y="384"/>
                  </a:lnTo>
                  <a:lnTo>
                    <a:pt x="406" y="376"/>
                  </a:lnTo>
                  <a:lnTo>
                    <a:pt x="401" y="376"/>
                  </a:lnTo>
                  <a:lnTo>
                    <a:pt x="378" y="34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52" y="268"/>
                  </a:lnTo>
                  <a:lnTo>
                    <a:pt x="349" y="263"/>
                  </a:lnTo>
                  <a:lnTo>
                    <a:pt x="342" y="263"/>
                  </a:lnTo>
                  <a:lnTo>
                    <a:pt x="341" y="260"/>
                  </a:lnTo>
                  <a:lnTo>
                    <a:pt x="303" y="230"/>
                  </a:lnTo>
                  <a:lnTo>
                    <a:pt x="293" y="212"/>
                  </a:lnTo>
                  <a:lnTo>
                    <a:pt x="290" y="204"/>
                  </a:lnTo>
                  <a:lnTo>
                    <a:pt x="296" y="169"/>
                  </a:lnTo>
                  <a:lnTo>
                    <a:pt x="301" y="166"/>
                  </a:lnTo>
                  <a:lnTo>
                    <a:pt x="304" y="159"/>
                  </a:lnTo>
                  <a:lnTo>
                    <a:pt x="301" y="151"/>
                  </a:lnTo>
                  <a:lnTo>
                    <a:pt x="295" y="148"/>
                  </a:lnTo>
                  <a:lnTo>
                    <a:pt x="293" y="134"/>
                  </a:lnTo>
                  <a:lnTo>
                    <a:pt x="296" y="128"/>
                  </a:lnTo>
                  <a:lnTo>
                    <a:pt x="307" y="121"/>
                  </a:lnTo>
                  <a:lnTo>
                    <a:pt x="311" y="121"/>
                  </a:lnTo>
                  <a:lnTo>
                    <a:pt x="312" y="123"/>
                  </a:lnTo>
                  <a:lnTo>
                    <a:pt x="349" y="108"/>
                  </a:lnTo>
                  <a:lnTo>
                    <a:pt x="358" y="112"/>
                  </a:lnTo>
                  <a:lnTo>
                    <a:pt x="366" y="107"/>
                  </a:lnTo>
                  <a:lnTo>
                    <a:pt x="374" y="108"/>
                  </a:lnTo>
                  <a:lnTo>
                    <a:pt x="374" y="115"/>
                  </a:lnTo>
                  <a:lnTo>
                    <a:pt x="370" y="121"/>
                  </a:lnTo>
                  <a:lnTo>
                    <a:pt x="370" y="123"/>
                  </a:lnTo>
                  <a:lnTo>
                    <a:pt x="374" y="124"/>
                  </a:lnTo>
                  <a:lnTo>
                    <a:pt x="379" y="124"/>
                  </a:lnTo>
                  <a:lnTo>
                    <a:pt x="384" y="121"/>
                  </a:lnTo>
                  <a:lnTo>
                    <a:pt x="386" y="118"/>
                  </a:lnTo>
                  <a:lnTo>
                    <a:pt x="382" y="113"/>
                  </a:lnTo>
                  <a:lnTo>
                    <a:pt x="379" y="112"/>
                  </a:lnTo>
                  <a:lnTo>
                    <a:pt x="378" y="107"/>
                  </a:lnTo>
                  <a:lnTo>
                    <a:pt x="370" y="102"/>
                  </a:lnTo>
                  <a:lnTo>
                    <a:pt x="368" y="100"/>
                  </a:lnTo>
                  <a:lnTo>
                    <a:pt x="368" y="93"/>
                  </a:lnTo>
                  <a:lnTo>
                    <a:pt x="365" y="86"/>
                  </a:lnTo>
                  <a:lnTo>
                    <a:pt x="370" y="72"/>
                  </a:lnTo>
                  <a:lnTo>
                    <a:pt x="363" y="73"/>
                  </a:lnTo>
                  <a:lnTo>
                    <a:pt x="362" y="70"/>
                  </a:lnTo>
                  <a:lnTo>
                    <a:pt x="362" y="67"/>
                  </a:lnTo>
                  <a:lnTo>
                    <a:pt x="366" y="59"/>
                  </a:lnTo>
                  <a:lnTo>
                    <a:pt x="376" y="51"/>
                  </a:lnTo>
                  <a:lnTo>
                    <a:pt x="327" y="38"/>
                  </a:lnTo>
                  <a:lnTo>
                    <a:pt x="319" y="32"/>
                  </a:lnTo>
                  <a:lnTo>
                    <a:pt x="315" y="30"/>
                  </a:lnTo>
                  <a:lnTo>
                    <a:pt x="304" y="22"/>
                  </a:lnTo>
                  <a:lnTo>
                    <a:pt x="301" y="6"/>
                  </a:lnTo>
                  <a:lnTo>
                    <a:pt x="301" y="2"/>
                  </a:lnTo>
                  <a:lnTo>
                    <a:pt x="299" y="0"/>
                  </a:lnTo>
                  <a:lnTo>
                    <a:pt x="293" y="0"/>
                  </a:lnTo>
                  <a:lnTo>
                    <a:pt x="288" y="3"/>
                  </a:lnTo>
                  <a:lnTo>
                    <a:pt x="223" y="11"/>
                  </a:lnTo>
                  <a:lnTo>
                    <a:pt x="212" y="6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79" name="Freeform 768">
              <a:extLst>
                <a:ext uri="{FF2B5EF4-FFF2-40B4-BE49-F238E27FC236}">
                  <a16:creationId xmlns:a16="http://schemas.microsoft.com/office/drawing/2014/main" id="{3726BD3C-F0A3-048A-4436-899902D59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" y="2820"/>
              <a:ext cx="618" cy="703"/>
            </a:xfrm>
            <a:custGeom>
              <a:avLst/>
              <a:gdLst>
                <a:gd name="T0" fmla="*/ 207 w 618"/>
                <a:gd name="T1" fmla="*/ 22 h 703"/>
                <a:gd name="T2" fmla="*/ 190 w 618"/>
                <a:gd name="T3" fmla="*/ 30 h 703"/>
                <a:gd name="T4" fmla="*/ 191 w 618"/>
                <a:gd name="T5" fmla="*/ 46 h 703"/>
                <a:gd name="T6" fmla="*/ 150 w 618"/>
                <a:gd name="T7" fmla="*/ 29 h 703"/>
                <a:gd name="T8" fmla="*/ 131 w 618"/>
                <a:gd name="T9" fmla="*/ 64 h 703"/>
                <a:gd name="T10" fmla="*/ 116 w 618"/>
                <a:gd name="T11" fmla="*/ 54 h 703"/>
                <a:gd name="T12" fmla="*/ 92 w 618"/>
                <a:gd name="T13" fmla="*/ 30 h 703"/>
                <a:gd name="T14" fmla="*/ 70 w 618"/>
                <a:gd name="T15" fmla="*/ 56 h 703"/>
                <a:gd name="T16" fmla="*/ 21 w 618"/>
                <a:gd name="T17" fmla="*/ 99 h 703"/>
                <a:gd name="T18" fmla="*/ 0 w 618"/>
                <a:gd name="T19" fmla="*/ 118 h 703"/>
                <a:gd name="T20" fmla="*/ 8 w 618"/>
                <a:gd name="T21" fmla="*/ 131 h 703"/>
                <a:gd name="T22" fmla="*/ 5 w 618"/>
                <a:gd name="T23" fmla="*/ 169 h 703"/>
                <a:gd name="T24" fmla="*/ 35 w 618"/>
                <a:gd name="T25" fmla="*/ 193 h 703"/>
                <a:gd name="T26" fmla="*/ 30 w 618"/>
                <a:gd name="T27" fmla="*/ 212 h 703"/>
                <a:gd name="T28" fmla="*/ 67 w 618"/>
                <a:gd name="T29" fmla="*/ 202 h 703"/>
                <a:gd name="T30" fmla="*/ 86 w 618"/>
                <a:gd name="T31" fmla="*/ 183 h 703"/>
                <a:gd name="T32" fmla="*/ 174 w 618"/>
                <a:gd name="T33" fmla="*/ 222 h 703"/>
                <a:gd name="T34" fmla="*/ 212 w 618"/>
                <a:gd name="T35" fmla="*/ 330 h 703"/>
                <a:gd name="T36" fmla="*/ 229 w 618"/>
                <a:gd name="T37" fmla="*/ 344 h 703"/>
                <a:gd name="T38" fmla="*/ 260 w 618"/>
                <a:gd name="T39" fmla="*/ 376 h 703"/>
                <a:gd name="T40" fmla="*/ 350 w 618"/>
                <a:gd name="T41" fmla="*/ 445 h 703"/>
                <a:gd name="T42" fmla="*/ 384 w 618"/>
                <a:gd name="T43" fmla="*/ 483 h 703"/>
                <a:gd name="T44" fmla="*/ 403 w 618"/>
                <a:gd name="T45" fmla="*/ 493 h 703"/>
                <a:gd name="T46" fmla="*/ 416 w 618"/>
                <a:gd name="T47" fmla="*/ 512 h 703"/>
                <a:gd name="T48" fmla="*/ 430 w 618"/>
                <a:gd name="T49" fmla="*/ 534 h 703"/>
                <a:gd name="T50" fmla="*/ 451 w 618"/>
                <a:gd name="T51" fmla="*/ 537 h 703"/>
                <a:gd name="T52" fmla="*/ 462 w 618"/>
                <a:gd name="T53" fmla="*/ 658 h 703"/>
                <a:gd name="T54" fmla="*/ 451 w 618"/>
                <a:gd name="T55" fmla="*/ 701 h 703"/>
                <a:gd name="T56" fmla="*/ 468 w 618"/>
                <a:gd name="T57" fmla="*/ 703 h 703"/>
                <a:gd name="T58" fmla="*/ 492 w 618"/>
                <a:gd name="T59" fmla="*/ 671 h 703"/>
                <a:gd name="T60" fmla="*/ 503 w 618"/>
                <a:gd name="T61" fmla="*/ 639 h 703"/>
                <a:gd name="T62" fmla="*/ 532 w 618"/>
                <a:gd name="T63" fmla="*/ 626 h 703"/>
                <a:gd name="T64" fmla="*/ 529 w 618"/>
                <a:gd name="T65" fmla="*/ 587 h 703"/>
                <a:gd name="T66" fmla="*/ 503 w 618"/>
                <a:gd name="T67" fmla="*/ 567 h 703"/>
                <a:gd name="T68" fmla="*/ 543 w 618"/>
                <a:gd name="T69" fmla="*/ 510 h 703"/>
                <a:gd name="T70" fmla="*/ 597 w 618"/>
                <a:gd name="T71" fmla="*/ 556 h 703"/>
                <a:gd name="T72" fmla="*/ 618 w 618"/>
                <a:gd name="T73" fmla="*/ 544 h 703"/>
                <a:gd name="T74" fmla="*/ 543 w 618"/>
                <a:gd name="T75" fmla="*/ 470 h 703"/>
                <a:gd name="T76" fmla="*/ 473 w 618"/>
                <a:gd name="T77" fmla="*/ 434 h 703"/>
                <a:gd name="T78" fmla="*/ 487 w 618"/>
                <a:gd name="T79" fmla="*/ 418 h 703"/>
                <a:gd name="T80" fmla="*/ 472 w 618"/>
                <a:gd name="T81" fmla="*/ 398 h 703"/>
                <a:gd name="T82" fmla="*/ 468 w 618"/>
                <a:gd name="T83" fmla="*/ 402 h 703"/>
                <a:gd name="T84" fmla="*/ 413 w 618"/>
                <a:gd name="T85" fmla="*/ 386 h 703"/>
                <a:gd name="T86" fmla="*/ 401 w 618"/>
                <a:gd name="T87" fmla="*/ 376 h 703"/>
                <a:gd name="T88" fmla="*/ 363 w 618"/>
                <a:gd name="T89" fmla="*/ 308 h 703"/>
                <a:gd name="T90" fmla="*/ 342 w 618"/>
                <a:gd name="T91" fmla="*/ 263 h 703"/>
                <a:gd name="T92" fmla="*/ 293 w 618"/>
                <a:gd name="T93" fmla="*/ 212 h 703"/>
                <a:gd name="T94" fmla="*/ 301 w 618"/>
                <a:gd name="T95" fmla="*/ 166 h 703"/>
                <a:gd name="T96" fmla="*/ 295 w 618"/>
                <a:gd name="T97" fmla="*/ 148 h 703"/>
                <a:gd name="T98" fmla="*/ 307 w 618"/>
                <a:gd name="T99" fmla="*/ 121 h 703"/>
                <a:gd name="T100" fmla="*/ 349 w 618"/>
                <a:gd name="T101" fmla="*/ 108 h 703"/>
                <a:gd name="T102" fmla="*/ 374 w 618"/>
                <a:gd name="T103" fmla="*/ 108 h 703"/>
                <a:gd name="T104" fmla="*/ 370 w 618"/>
                <a:gd name="T105" fmla="*/ 123 h 703"/>
                <a:gd name="T106" fmla="*/ 384 w 618"/>
                <a:gd name="T107" fmla="*/ 121 h 703"/>
                <a:gd name="T108" fmla="*/ 379 w 618"/>
                <a:gd name="T109" fmla="*/ 112 h 703"/>
                <a:gd name="T110" fmla="*/ 368 w 618"/>
                <a:gd name="T111" fmla="*/ 100 h 703"/>
                <a:gd name="T112" fmla="*/ 370 w 618"/>
                <a:gd name="T113" fmla="*/ 72 h 703"/>
                <a:gd name="T114" fmla="*/ 362 w 618"/>
                <a:gd name="T115" fmla="*/ 67 h 703"/>
                <a:gd name="T116" fmla="*/ 327 w 618"/>
                <a:gd name="T117" fmla="*/ 38 h 703"/>
                <a:gd name="T118" fmla="*/ 304 w 618"/>
                <a:gd name="T119" fmla="*/ 22 h 703"/>
                <a:gd name="T120" fmla="*/ 299 w 618"/>
                <a:gd name="T121" fmla="*/ 0 h 703"/>
                <a:gd name="T122" fmla="*/ 223 w 618"/>
                <a:gd name="T123" fmla="*/ 11 h 70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18"/>
                <a:gd name="T187" fmla="*/ 0 h 703"/>
                <a:gd name="T188" fmla="*/ 618 w 618"/>
                <a:gd name="T189" fmla="*/ 703 h 70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18" h="703">
                  <a:moveTo>
                    <a:pt x="212" y="6"/>
                  </a:moveTo>
                  <a:lnTo>
                    <a:pt x="207" y="16"/>
                  </a:lnTo>
                  <a:lnTo>
                    <a:pt x="207" y="22"/>
                  </a:lnTo>
                  <a:lnTo>
                    <a:pt x="202" y="26"/>
                  </a:lnTo>
                  <a:lnTo>
                    <a:pt x="193" y="24"/>
                  </a:lnTo>
                  <a:lnTo>
                    <a:pt x="190" y="30"/>
                  </a:lnTo>
                  <a:lnTo>
                    <a:pt x="191" y="37"/>
                  </a:lnTo>
                  <a:lnTo>
                    <a:pt x="193" y="43"/>
                  </a:lnTo>
                  <a:lnTo>
                    <a:pt x="191" y="46"/>
                  </a:lnTo>
                  <a:lnTo>
                    <a:pt x="161" y="38"/>
                  </a:lnTo>
                  <a:lnTo>
                    <a:pt x="156" y="32"/>
                  </a:lnTo>
                  <a:lnTo>
                    <a:pt x="150" y="29"/>
                  </a:lnTo>
                  <a:lnTo>
                    <a:pt x="147" y="38"/>
                  </a:lnTo>
                  <a:lnTo>
                    <a:pt x="134" y="54"/>
                  </a:lnTo>
                  <a:lnTo>
                    <a:pt x="131" y="64"/>
                  </a:lnTo>
                  <a:lnTo>
                    <a:pt x="127" y="67"/>
                  </a:lnTo>
                  <a:lnTo>
                    <a:pt x="121" y="62"/>
                  </a:lnTo>
                  <a:lnTo>
                    <a:pt x="116" y="54"/>
                  </a:lnTo>
                  <a:lnTo>
                    <a:pt x="107" y="45"/>
                  </a:lnTo>
                  <a:lnTo>
                    <a:pt x="104" y="26"/>
                  </a:lnTo>
                  <a:lnTo>
                    <a:pt x="92" y="30"/>
                  </a:lnTo>
                  <a:lnTo>
                    <a:pt x="86" y="37"/>
                  </a:lnTo>
                  <a:lnTo>
                    <a:pt x="84" y="45"/>
                  </a:lnTo>
                  <a:lnTo>
                    <a:pt x="70" y="56"/>
                  </a:lnTo>
                  <a:lnTo>
                    <a:pt x="16" y="53"/>
                  </a:lnTo>
                  <a:lnTo>
                    <a:pt x="14" y="57"/>
                  </a:lnTo>
                  <a:lnTo>
                    <a:pt x="21" y="99"/>
                  </a:lnTo>
                  <a:lnTo>
                    <a:pt x="10" y="104"/>
                  </a:lnTo>
                  <a:lnTo>
                    <a:pt x="3" y="110"/>
                  </a:lnTo>
                  <a:lnTo>
                    <a:pt x="0" y="118"/>
                  </a:lnTo>
                  <a:lnTo>
                    <a:pt x="0" y="123"/>
                  </a:lnTo>
                  <a:lnTo>
                    <a:pt x="2" y="126"/>
                  </a:lnTo>
                  <a:lnTo>
                    <a:pt x="8" y="131"/>
                  </a:lnTo>
                  <a:lnTo>
                    <a:pt x="8" y="139"/>
                  </a:lnTo>
                  <a:lnTo>
                    <a:pt x="5" y="147"/>
                  </a:lnTo>
                  <a:lnTo>
                    <a:pt x="5" y="169"/>
                  </a:lnTo>
                  <a:lnTo>
                    <a:pt x="10" y="179"/>
                  </a:lnTo>
                  <a:lnTo>
                    <a:pt x="33" y="185"/>
                  </a:lnTo>
                  <a:lnTo>
                    <a:pt x="35" y="193"/>
                  </a:lnTo>
                  <a:lnTo>
                    <a:pt x="33" y="202"/>
                  </a:lnTo>
                  <a:lnTo>
                    <a:pt x="30" y="207"/>
                  </a:lnTo>
                  <a:lnTo>
                    <a:pt x="30" y="212"/>
                  </a:lnTo>
                  <a:lnTo>
                    <a:pt x="48" y="214"/>
                  </a:lnTo>
                  <a:lnTo>
                    <a:pt x="64" y="209"/>
                  </a:lnTo>
                  <a:lnTo>
                    <a:pt x="67" y="202"/>
                  </a:lnTo>
                  <a:lnTo>
                    <a:pt x="78" y="191"/>
                  </a:lnTo>
                  <a:lnTo>
                    <a:pt x="83" y="190"/>
                  </a:lnTo>
                  <a:lnTo>
                    <a:pt x="86" y="183"/>
                  </a:lnTo>
                  <a:lnTo>
                    <a:pt x="104" y="179"/>
                  </a:lnTo>
                  <a:lnTo>
                    <a:pt x="121" y="183"/>
                  </a:lnTo>
                  <a:lnTo>
                    <a:pt x="174" y="222"/>
                  </a:lnTo>
                  <a:lnTo>
                    <a:pt x="186" y="285"/>
                  </a:lnTo>
                  <a:lnTo>
                    <a:pt x="185" y="293"/>
                  </a:lnTo>
                  <a:lnTo>
                    <a:pt x="212" y="330"/>
                  </a:lnTo>
                  <a:lnTo>
                    <a:pt x="213" y="344"/>
                  </a:lnTo>
                  <a:lnTo>
                    <a:pt x="221" y="343"/>
                  </a:lnTo>
                  <a:lnTo>
                    <a:pt x="229" y="344"/>
                  </a:lnTo>
                  <a:lnTo>
                    <a:pt x="237" y="352"/>
                  </a:lnTo>
                  <a:lnTo>
                    <a:pt x="250" y="375"/>
                  </a:lnTo>
                  <a:lnTo>
                    <a:pt x="260" y="376"/>
                  </a:lnTo>
                  <a:lnTo>
                    <a:pt x="311" y="442"/>
                  </a:lnTo>
                  <a:lnTo>
                    <a:pt x="317" y="440"/>
                  </a:lnTo>
                  <a:lnTo>
                    <a:pt x="350" y="445"/>
                  </a:lnTo>
                  <a:lnTo>
                    <a:pt x="365" y="464"/>
                  </a:lnTo>
                  <a:lnTo>
                    <a:pt x="368" y="475"/>
                  </a:lnTo>
                  <a:lnTo>
                    <a:pt x="384" y="483"/>
                  </a:lnTo>
                  <a:lnTo>
                    <a:pt x="386" y="486"/>
                  </a:lnTo>
                  <a:lnTo>
                    <a:pt x="384" y="494"/>
                  </a:lnTo>
                  <a:lnTo>
                    <a:pt x="403" y="493"/>
                  </a:lnTo>
                  <a:lnTo>
                    <a:pt x="409" y="494"/>
                  </a:lnTo>
                  <a:lnTo>
                    <a:pt x="413" y="500"/>
                  </a:lnTo>
                  <a:lnTo>
                    <a:pt x="416" y="512"/>
                  </a:lnTo>
                  <a:lnTo>
                    <a:pt x="414" y="520"/>
                  </a:lnTo>
                  <a:lnTo>
                    <a:pt x="419" y="528"/>
                  </a:lnTo>
                  <a:lnTo>
                    <a:pt x="430" y="534"/>
                  </a:lnTo>
                  <a:lnTo>
                    <a:pt x="440" y="547"/>
                  </a:lnTo>
                  <a:lnTo>
                    <a:pt x="446" y="537"/>
                  </a:lnTo>
                  <a:lnTo>
                    <a:pt x="451" y="537"/>
                  </a:lnTo>
                  <a:lnTo>
                    <a:pt x="483" y="636"/>
                  </a:lnTo>
                  <a:lnTo>
                    <a:pt x="459" y="647"/>
                  </a:lnTo>
                  <a:lnTo>
                    <a:pt x="462" y="658"/>
                  </a:lnTo>
                  <a:lnTo>
                    <a:pt x="449" y="681"/>
                  </a:lnTo>
                  <a:lnTo>
                    <a:pt x="449" y="693"/>
                  </a:lnTo>
                  <a:lnTo>
                    <a:pt x="451" y="701"/>
                  </a:lnTo>
                  <a:lnTo>
                    <a:pt x="452" y="700"/>
                  </a:lnTo>
                  <a:lnTo>
                    <a:pt x="452" y="701"/>
                  </a:lnTo>
                  <a:lnTo>
                    <a:pt x="468" y="703"/>
                  </a:lnTo>
                  <a:lnTo>
                    <a:pt x="472" y="700"/>
                  </a:lnTo>
                  <a:lnTo>
                    <a:pt x="484" y="677"/>
                  </a:lnTo>
                  <a:lnTo>
                    <a:pt x="492" y="671"/>
                  </a:lnTo>
                  <a:lnTo>
                    <a:pt x="500" y="669"/>
                  </a:lnTo>
                  <a:lnTo>
                    <a:pt x="503" y="663"/>
                  </a:lnTo>
                  <a:lnTo>
                    <a:pt x="503" y="639"/>
                  </a:lnTo>
                  <a:lnTo>
                    <a:pt x="508" y="634"/>
                  </a:lnTo>
                  <a:lnTo>
                    <a:pt x="527" y="626"/>
                  </a:lnTo>
                  <a:lnTo>
                    <a:pt x="532" y="626"/>
                  </a:lnTo>
                  <a:lnTo>
                    <a:pt x="535" y="623"/>
                  </a:lnTo>
                  <a:lnTo>
                    <a:pt x="534" y="591"/>
                  </a:lnTo>
                  <a:lnTo>
                    <a:pt x="529" y="587"/>
                  </a:lnTo>
                  <a:lnTo>
                    <a:pt x="519" y="580"/>
                  </a:lnTo>
                  <a:lnTo>
                    <a:pt x="515" y="572"/>
                  </a:lnTo>
                  <a:lnTo>
                    <a:pt x="503" y="567"/>
                  </a:lnTo>
                  <a:lnTo>
                    <a:pt x="510" y="537"/>
                  </a:lnTo>
                  <a:lnTo>
                    <a:pt x="532" y="512"/>
                  </a:lnTo>
                  <a:lnTo>
                    <a:pt x="543" y="510"/>
                  </a:lnTo>
                  <a:lnTo>
                    <a:pt x="561" y="523"/>
                  </a:lnTo>
                  <a:lnTo>
                    <a:pt x="586" y="534"/>
                  </a:lnTo>
                  <a:lnTo>
                    <a:pt x="597" y="556"/>
                  </a:lnTo>
                  <a:lnTo>
                    <a:pt x="609" y="563"/>
                  </a:lnTo>
                  <a:lnTo>
                    <a:pt x="609" y="559"/>
                  </a:lnTo>
                  <a:lnTo>
                    <a:pt x="618" y="544"/>
                  </a:lnTo>
                  <a:lnTo>
                    <a:pt x="588" y="496"/>
                  </a:lnTo>
                  <a:lnTo>
                    <a:pt x="550" y="481"/>
                  </a:lnTo>
                  <a:lnTo>
                    <a:pt x="543" y="470"/>
                  </a:lnTo>
                  <a:lnTo>
                    <a:pt x="480" y="438"/>
                  </a:lnTo>
                  <a:lnTo>
                    <a:pt x="475" y="438"/>
                  </a:lnTo>
                  <a:lnTo>
                    <a:pt x="473" y="434"/>
                  </a:lnTo>
                  <a:lnTo>
                    <a:pt x="473" y="427"/>
                  </a:lnTo>
                  <a:lnTo>
                    <a:pt x="480" y="421"/>
                  </a:lnTo>
                  <a:lnTo>
                    <a:pt x="487" y="418"/>
                  </a:lnTo>
                  <a:lnTo>
                    <a:pt x="489" y="408"/>
                  </a:lnTo>
                  <a:lnTo>
                    <a:pt x="483" y="398"/>
                  </a:lnTo>
                  <a:lnTo>
                    <a:pt x="472" y="398"/>
                  </a:lnTo>
                  <a:lnTo>
                    <a:pt x="467" y="402"/>
                  </a:lnTo>
                  <a:lnTo>
                    <a:pt x="476" y="400"/>
                  </a:lnTo>
                  <a:lnTo>
                    <a:pt x="468" y="402"/>
                  </a:lnTo>
                  <a:lnTo>
                    <a:pt x="436" y="400"/>
                  </a:lnTo>
                  <a:lnTo>
                    <a:pt x="435" y="408"/>
                  </a:lnTo>
                  <a:lnTo>
                    <a:pt x="413" y="386"/>
                  </a:lnTo>
                  <a:lnTo>
                    <a:pt x="408" y="384"/>
                  </a:lnTo>
                  <a:lnTo>
                    <a:pt x="406" y="376"/>
                  </a:lnTo>
                  <a:lnTo>
                    <a:pt x="401" y="376"/>
                  </a:lnTo>
                  <a:lnTo>
                    <a:pt x="378" y="34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52" y="268"/>
                  </a:lnTo>
                  <a:lnTo>
                    <a:pt x="349" y="263"/>
                  </a:lnTo>
                  <a:lnTo>
                    <a:pt x="342" y="263"/>
                  </a:lnTo>
                  <a:lnTo>
                    <a:pt x="341" y="260"/>
                  </a:lnTo>
                  <a:lnTo>
                    <a:pt x="303" y="230"/>
                  </a:lnTo>
                  <a:lnTo>
                    <a:pt x="293" y="212"/>
                  </a:lnTo>
                  <a:lnTo>
                    <a:pt x="290" y="204"/>
                  </a:lnTo>
                  <a:lnTo>
                    <a:pt x="296" y="169"/>
                  </a:lnTo>
                  <a:lnTo>
                    <a:pt x="301" y="166"/>
                  </a:lnTo>
                  <a:lnTo>
                    <a:pt x="304" y="159"/>
                  </a:lnTo>
                  <a:lnTo>
                    <a:pt x="301" y="151"/>
                  </a:lnTo>
                  <a:lnTo>
                    <a:pt x="295" y="148"/>
                  </a:lnTo>
                  <a:lnTo>
                    <a:pt x="293" y="134"/>
                  </a:lnTo>
                  <a:lnTo>
                    <a:pt x="296" y="128"/>
                  </a:lnTo>
                  <a:lnTo>
                    <a:pt x="307" y="121"/>
                  </a:lnTo>
                  <a:lnTo>
                    <a:pt x="311" y="121"/>
                  </a:lnTo>
                  <a:lnTo>
                    <a:pt x="312" y="123"/>
                  </a:lnTo>
                  <a:lnTo>
                    <a:pt x="349" y="108"/>
                  </a:lnTo>
                  <a:lnTo>
                    <a:pt x="358" y="112"/>
                  </a:lnTo>
                  <a:lnTo>
                    <a:pt x="366" y="107"/>
                  </a:lnTo>
                  <a:lnTo>
                    <a:pt x="374" y="108"/>
                  </a:lnTo>
                  <a:lnTo>
                    <a:pt x="374" y="115"/>
                  </a:lnTo>
                  <a:lnTo>
                    <a:pt x="370" y="121"/>
                  </a:lnTo>
                  <a:lnTo>
                    <a:pt x="370" y="123"/>
                  </a:lnTo>
                  <a:lnTo>
                    <a:pt x="374" y="124"/>
                  </a:lnTo>
                  <a:lnTo>
                    <a:pt x="379" y="124"/>
                  </a:lnTo>
                  <a:lnTo>
                    <a:pt x="384" y="121"/>
                  </a:lnTo>
                  <a:lnTo>
                    <a:pt x="386" y="118"/>
                  </a:lnTo>
                  <a:lnTo>
                    <a:pt x="382" y="113"/>
                  </a:lnTo>
                  <a:lnTo>
                    <a:pt x="379" y="112"/>
                  </a:lnTo>
                  <a:lnTo>
                    <a:pt x="378" y="107"/>
                  </a:lnTo>
                  <a:lnTo>
                    <a:pt x="370" y="102"/>
                  </a:lnTo>
                  <a:lnTo>
                    <a:pt x="368" y="100"/>
                  </a:lnTo>
                  <a:lnTo>
                    <a:pt x="368" y="93"/>
                  </a:lnTo>
                  <a:lnTo>
                    <a:pt x="365" y="86"/>
                  </a:lnTo>
                  <a:lnTo>
                    <a:pt x="370" y="72"/>
                  </a:lnTo>
                  <a:lnTo>
                    <a:pt x="363" y="73"/>
                  </a:lnTo>
                  <a:lnTo>
                    <a:pt x="362" y="70"/>
                  </a:lnTo>
                  <a:lnTo>
                    <a:pt x="362" y="67"/>
                  </a:lnTo>
                  <a:lnTo>
                    <a:pt x="366" y="59"/>
                  </a:lnTo>
                  <a:lnTo>
                    <a:pt x="376" y="51"/>
                  </a:lnTo>
                  <a:lnTo>
                    <a:pt x="327" y="38"/>
                  </a:lnTo>
                  <a:lnTo>
                    <a:pt x="319" y="32"/>
                  </a:lnTo>
                  <a:lnTo>
                    <a:pt x="315" y="30"/>
                  </a:lnTo>
                  <a:lnTo>
                    <a:pt x="304" y="22"/>
                  </a:lnTo>
                  <a:lnTo>
                    <a:pt x="301" y="6"/>
                  </a:lnTo>
                  <a:lnTo>
                    <a:pt x="301" y="2"/>
                  </a:lnTo>
                  <a:lnTo>
                    <a:pt x="299" y="0"/>
                  </a:lnTo>
                  <a:lnTo>
                    <a:pt x="293" y="0"/>
                  </a:lnTo>
                  <a:lnTo>
                    <a:pt x="288" y="3"/>
                  </a:lnTo>
                  <a:lnTo>
                    <a:pt x="223" y="11"/>
                  </a:lnTo>
                  <a:lnTo>
                    <a:pt x="212" y="6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0" name="Freeform 769">
              <a:extLst>
                <a:ext uri="{FF2B5EF4-FFF2-40B4-BE49-F238E27FC236}">
                  <a16:creationId xmlns:a16="http://schemas.microsoft.com/office/drawing/2014/main" id="{BF2C15A6-F78A-08D7-80B0-53CAFC664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" y="2965"/>
              <a:ext cx="211" cy="220"/>
            </a:xfrm>
            <a:custGeom>
              <a:avLst/>
              <a:gdLst>
                <a:gd name="T0" fmla="*/ 139 w 211"/>
                <a:gd name="T1" fmla="*/ 210 h 220"/>
                <a:gd name="T2" fmla="*/ 123 w 211"/>
                <a:gd name="T3" fmla="*/ 195 h 220"/>
                <a:gd name="T4" fmla="*/ 109 w 211"/>
                <a:gd name="T5" fmla="*/ 182 h 220"/>
                <a:gd name="T6" fmla="*/ 93 w 211"/>
                <a:gd name="T7" fmla="*/ 180 h 220"/>
                <a:gd name="T8" fmla="*/ 77 w 211"/>
                <a:gd name="T9" fmla="*/ 140 h 220"/>
                <a:gd name="T10" fmla="*/ 48 w 211"/>
                <a:gd name="T11" fmla="*/ 113 h 220"/>
                <a:gd name="T12" fmla="*/ 32 w 211"/>
                <a:gd name="T13" fmla="*/ 93 h 220"/>
                <a:gd name="T14" fmla="*/ 21 w 211"/>
                <a:gd name="T15" fmla="*/ 72 h 220"/>
                <a:gd name="T16" fmla="*/ 21 w 211"/>
                <a:gd name="T17" fmla="*/ 59 h 220"/>
                <a:gd name="T18" fmla="*/ 8 w 211"/>
                <a:gd name="T19" fmla="*/ 40 h 220"/>
                <a:gd name="T20" fmla="*/ 5 w 211"/>
                <a:gd name="T21" fmla="*/ 29 h 220"/>
                <a:gd name="T22" fmla="*/ 11 w 211"/>
                <a:gd name="T23" fmla="*/ 0 h 220"/>
                <a:gd name="T24" fmla="*/ 32 w 211"/>
                <a:gd name="T25" fmla="*/ 19 h 220"/>
                <a:gd name="T26" fmla="*/ 62 w 211"/>
                <a:gd name="T27" fmla="*/ 6 h 220"/>
                <a:gd name="T28" fmla="*/ 78 w 211"/>
                <a:gd name="T29" fmla="*/ 11 h 220"/>
                <a:gd name="T30" fmla="*/ 90 w 211"/>
                <a:gd name="T31" fmla="*/ 13 h 220"/>
                <a:gd name="T32" fmla="*/ 107 w 211"/>
                <a:gd name="T33" fmla="*/ 14 h 220"/>
                <a:gd name="T34" fmla="*/ 123 w 211"/>
                <a:gd name="T35" fmla="*/ 14 h 220"/>
                <a:gd name="T36" fmla="*/ 133 w 211"/>
                <a:gd name="T37" fmla="*/ 19 h 220"/>
                <a:gd name="T38" fmla="*/ 150 w 211"/>
                <a:gd name="T39" fmla="*/ 22 h 220"/>
                <a:gd name="T40" fmla="*/ 158 w 211"/>
                <a:gd name="T41" fmla="*/ 19 h 220"/>
                <a:gd name="T42" fmla="*/ 164 w 211"/>
                <a:gd name="T43" fmla="*/ 34 h 220"/>
                <a:gd name="T44" fmla="*/ 184 w 211"/>
                <a:gd name="T45" fmla="*/ 32 h 220"/>
                <a:gd name="T46" fmla="*/ 195 w 211"/>
                <a:gd name="T47" fmla="*/ 40 h 220"/>
                <a:gd name="T48" fmla="*/ 184 w 211"/>
                <a:gd name="T49" fmla="*/ 62 h 220"/>
                <a:gd name="T50" fmla="*/ 182 w 211"/>
                <a:gd name="T51" fmla="*/ 73 h 220"/>
                <a:gd name="T52" fmla="*/ 190 w 211"/>
                <a:gd name="T53" fmla="*/ 81 h 220"/>
                <a:gd name="T54" fmla="*/ 196 w 211"/>
                <a:gd name="T55" fmla="*/ 88 h 220"/>
                <a:gd name="T56" fmla="*/ 203 w 211"/>
                <a:gd name="T57" fmla="*/ 93 h 220"/>
                <a:gd name="T58" fmla="*/ 209 w 211"/>
                <a:gd name="T59" fmla="*/ 97 h 220"/>
                <a:gd name="T60" fmla="*/ 198 w 211"/>
                <a:gd name="T61" fmla="*/ 105 h 220"/>
                <a:gd name="T62" fmla="*/ 190 w 211"/>
                <a:gd name="T63" fmla="*/ 104 h 220"/>
                <a:gd name="T64" fmla="*/ 204 w 211"/>
                <a:gd name="T65" fmla="*/ 129 h 220"/>
                <a:gd name="T66" fmla="*/ 198 w 211"/>
                <a:gd name="T67" fmla="*/ 132 h 220"/>
                <a:gd name="T68" fmla="*/ 188 w 211"/>
                <a:gd name="T69" fmla="*/ 137 h 220"/>
                <a:gd name="T70" fmla="*/ 179 w 211"/>
                <a:gd name="T71" fmla="*/ 139 h 220"/>
                <a:gd name="T72" fmla="*/ 172 w 211"/>
                <a:gd name="T73" fmla="*/ 140 h 220"/>
                <a:gd name="T74" fmla="*/ 177 w 211"/>
                <a:gd name="T75" fmla="*/ 150 h 220"/>
                <a:gd name="T76" fmla="*/ 179 w 211"/>
                <a:gd name="T77" fmla="*/ 159 h 220"/>
                <a:gd name="T78" fmla="*/ 172 w 211"/>
                <a:gd name="T79" fmla="*/ 153 h 220"/>
                <a:gd name="T80" fmla="*/ 158 w 211"/>
                <a:gd name="T81" fmla="*/ 158 h 220"/>
                <a:gd name="T82" fmla="*/ 155 w 211"/>
                <a:gd name="T83" fmla="*/ 174 h 220"/>
                <a:gd name="T84" fmla="*/ 145 w 211"/>
                <a:gd name="T85" fmla="*/ 179 h 220"/>
                <a:gd name="T86" fmla="*/ 144 w 211"/>
                <a:gd name="T87" fmla="*/ 191 h 220"/>
                <a:gd name="T88" fmla="*/ 144 w 211"/>
                <a:gd name="T89" fmla="*/ 212 h 22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11"/>
                <a:gd name="T136" fmla="*/ 0 h 220"/>
                <a:gd name="T137" fmla="*/ 211 w 211"/>
                <a:gd name="T138" fmla="*/ 220 h 22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11" h="220">
                  <a:moveTo>
                    <a:pt x="144" y="220"/>
                  </a:moveTo>
                  <a:lnTo>
                    <a:pt x="144" y="212"/>
                  </a:lnTo>
                  <a:lnTo>
                    <a:pt x="139" y="210"/>
                  </a:lnTo>
                  <a:lnTo>
                    <a:pt x="139" y="206"/>
                  </a:lnTo>
                  <a:lnTo>
                    <a:pt x="131" y="204"/>
                  </a:lnTo>
                  <a:lnTo>
                    <a:pt x="123" y="195"/>
                  </a:lnTo>
                  <a:lnTo>
                    <a:pt x="115" y="195"/>
                  </a:lnTo>
                  <a:lnTo>
                    <a:pt x="109" y="188"/>
                  </a:lnTo>
                  <a:lnTo>
                    <a:pt x="109" y="182"/>
                  </a:lnTo>
                  <a:lnTo>
                    <a:pt x="101" y="182"/>
                  </a:lnTo>
                  <a:lnTo>
                    <a:pt x="93" y="185"/>
                  </a:lnTo>
                  <a:lnTo>
                    <a:pt x="93" y="180"/>
                  </a:lnTo>
                  <a:lnTo>
                    <a:pt x="99" y="177"/>
                  </a:lnTo>
                  <a:lnTo>
                    <a:pt x="78" y="152"/>
                  </a:lnTo>
                  <a:lnTo>
                    <a:pt x="77" y="140"/>
                  </a:lnTo>
                  <a:lnTo>
                    <a:pt x="74" y="137"/>
                  </a:lnTo>
                  <a:lnTo>
                    <a:pt x="67" y="134"/>
                  </a:lnTo>
                  <a:lnTo>
                    <a:pt x="48" y="113"/>
                  </a:lnTo>
                  <a:lnTo>
                    <a:pt x="48" y="108"/>
                  </a:lnTo>
                  <a:lnTo>
                    <a:pt x="39" y="96"/>
                  </a:lnTo>
                  <a:lnTo>
                    <a:pt x="32" y="93"/>
                  </a:lnTo>
                  <a:lnTo>
                    <a:pt x="26" y="80"/>
                  </a:lnTo>
                  <a:lnTo>
                    <a:pt x="21" y="80"/>
                  </a:lnTo>
                  <a:lnTo>
                    <a:pt x="21" y="72"/>
                  </a:lnTo>
                  <a:lnTo>
                    <a:pt x="24" y="70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16" y="53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4" y="24"/>
                  </a:lnTo>
                  <a:lnTo>
                    <a:pt x="5" y="6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32" y="19"/>
                  </a:lnTo>
                  <a:lnTo>
                    <a:pt x="35" y="21"/>
                  </a:lnTo>
                  <a:lnTo>
                    <a:pt x="45" y="3"/>
                  </a:lnTo>
                  <a:lnTo>
                    <a:pt x="62" y="6"/>
                  </a:lnTo>
                  <a:lnTo>
                    <a:pt x="66" y="2"/>
                  </a:lnTo>
                  <a:lnTo>
                    <a:pt x="67" y="2"/>
                  </a:lnTo>
                  <a:lnTo>
                    <a:pt x="78" y="11"/>
                  </a:lnTo>
                  <a:lnTo>
                    <a:pt x="83" y="11"/>
                  </a:lnTo>
                  <a:lnTo>
                    <a:pt x="85" y="10"/>
                  </a:lnTo>
                  <a:lnTo>
                    <a:pt x="90" y="13"/>
                  </a:lnTo>
                  <a:lnTo>
                    <a:pt x="104" y="16"/>
                  </a:lnTo>
                  <a:lnTo>
                    <a:pt x="104" y="14"/>
                  </a:lnTo>
                  <a:lnTo>
                    <a:pt x="107" y="14"/>
                  </a:lnTo>
                  <a:lnTo>
                    <a:pt x="115" y="21"/>
                  </a:lnTo>
                  <a:lnTo>
                    <a:pt x="117" y="21"/>
                  </a:lnTo>
                  <a:lnTo>
                    <a:pt x="123" y="14"/>
                  </a:lnTo>
                  <a:lnTo>
                    <a:pt x="126" y="14"/>
                  </a:lnTo>
                  <a:lnTo>
                    <a:pt x="129" y="19"/>
                  </a:lnTo>
                  <a:lnTo>
                    <a:pt x="133" y="19"/>
                  </a:lnTo>
                  <a:lnTo>
                    <a:pt x="136" y="16"/>
                  </a:lnTo>
                  <a:lnTo>
                    <a:pt x="147" y="18"/>
                  </a:lnTo>
                  <a:lnTo>
                    <a:pt x="150" y="22"/>
                  </a:lnTo>
                  <a:lnTo>
                    <a:pt x="152" y="21"/>
                  </a:lnTo>
                  <a:lnTo>
                    <a:pt x="152" y="19"/>
                  </a:lnTo>
                  <a:lnTo>
                    <a:pt x="158" y="19"/>
                  </a:lnTo>
                  <a:lnTo>
                    <a:pt x="166" y="27"/>
                  </a:lnTo>
                  <a:lnTo>
                    <a:pt x="164" y="30"/>
                  </a:lnTo>
                  <a:lnTo>
                    <a:pt x="164" y="34"/>
                  </a:lnTo>
                  <a:lnTo>
                    <a:pt x="169" y="37"/>
                  </a:lnTo>
                  <a:lnTo>
                    <a:pt x="177" y="37"/>
                  </a:lnTo>
                  <a:lnTo>
                    <a:pt x="184" y="32"/>
                  </a:lnTo>
                  <a:lnTo>
                    <a:pt x="195" y="34"/>
                  </a:lnTo>
                  <a:lnTo>
                    <a:pt x="198" y="37"/>
                  </a:lnTo>
                  <a:lnTo>
                    <a:pt x="195" y="40"/>
                  </a:lnTo>
                  <a:lnTo>
                    <a:pt x="195" y="45"/>
                  </a:lnTo>
                  <a:lnTo>
                    <a:pt x="185" y="62"/>
                  </a:lnTo>
                  <a:lnTo>
                    <a:pt x="184" y="62"/>
                  </a:lnTo>
                  <a:lnTo>
                    <a:pt x="184" y="65"/>
                  </a:lnTo>
                  <a:lnTo>
                    <a:pt x="185" y="67"/>
                  </a:lnTo>
                  <a:lnTo>
                    <a:pt x="182" y="73"/>
                  </a:lnTo>
                  <a:lnTo>
                    <a:pt x="184" y="80"/>
                  </a:lnTo>
                  <a:lnTo>
                    <a:pt x="187" y="80"/>
                  </a:lnTo>
                  <a:lnTo>
                    <a:pt x="190" y="81"/>
                  </a:lnTo>
                  <a:lnTo>
                    <a:pt x="193" y="81"/>
                  </a:lnTo>
                  <a:lnTo>
                    <a:pt x="195" y="85"/>
                  </a:lnTo>
                  <a:lnTo>
                    <a:pt x="196" y="88"/>
                  </a:lnTo>
                  <a:lnTo>
                    <a:pt x="199" y="91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3" y="94"/>
                  </a:lnTo>
                  <a:lnTo>
                    <a:pt x="207" y="97"/>
                  </a:lnTo>
                  <a:lnTo>
                    <a:pt x="209" y="97"/>
                  </a:lnTo>
                  <a:lnTo>
                    <a:pt x="211" y="101"/>
                  </a:lnTo>
                  <a:lnTo>
                    <a:pt x="206" y="105"/>
                  </a:lnTo>
                  <a:lnTo>
                    <a:pt x="198" y="105"/>
                  </a:lnTo>
                  <a:lnTo>
                    <a:pt x="193" y="102"/>
                  </a:lnTo>
                  <a:lnTo>
                    <a:pt x="190" y="102"/>
                  </a:lnTo>
                  <a:lnTo>
                    <a:pt x="190" y="104"/>
                  </a:lnTo>
                  <a:lnTo>
                    <a:pt x="203" y="121"/>
                  </a:lnTo>
                  <a:lnTo>
                    <a:pt x="204" y="123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199" y="134"/>
                  </a:lnTo>
                  <a:lnTo>
                    <a:pt x="198" y="132"/>
                  </a:lnTo>
                  <a:lnTo>
                    <a:pt x="195" y="132"/>
                  </a:lnTo>
                  <a:lnTo>
                    <a:pt x="193" y="136"/>
                  </a:lnTo>
                  <a:lnTo>
                    <a:pt x="188" y="137"/>
                  </a:lnTo>
                  <a:lnTo>
                    <a:pt x="184" y="137"/>
                  </a:lnTo>
                  <a:lnTo>
                    <a:pt x="182" y="139"/>
                  </a:lnTo>
                  <a:lnTo>
                    <a:pt x="179" y="139"/>
                  </a:lnTo>
                  <a:lnTo>
                    <a:pt x="179" y="137"/>
                  </a:lnTo>
                  <a:lnTo>
                    <a:pt x="176" y="137"/>
                  </a:lnTo>
                  <a:lnTo>
                    <a:pt x="172" y="140"/>
                  </a:lnTo>
                  <a:lnTo>
                    <a:pt x="174" y="144"/>
                  </a:lnTo>
                  <a:lnTo>
                    <a:pt x="177" y="145"/>
                  </a:lnTo>
                  <a:lnTo>
                    <a:pt x="177" y="150"/>
                  </a:lnTo>
                  <a:lnTo>
                    <a:pt x="179" y="153"/>
                  </a:lnTo>
                  <a:lnTo>
                    <a:pt x="179" y="158"/>
                  </a:lnTo>
                  <a:lnTo>
                    <a:pt x="179" y="159"/>
                  </a:lnTo>
                  <a:lnTo>
                    <a:pt x="176" y="159"/>
                  </a:lnTo>
                  <a:lnTo>
                    <a:pt x="174" y="158"/>
                  </a:lnTo>
                  <a:lnTo>
                    <a:pt x="172" y="153"/>
                  </a:lnTo>
                  <a:lnTo>
                    <a:pt x="171" y="152"/>
                  </a:lnTo>
                  <a:lnTo>
                    <a:pt x="166" y="152"/>
                  </a:lnTo>
                  <a:lnTo>
                    <a:pt x="158" y="158"/>
                  </a:lnTo>
                  <a:lnTo>
                    <a:pt x="156" y="164"/>
                  </a:lnTo>
                  <a:lnTo>
                    <a:pt x="155" y="166"/>
                  </a:lnTo>
                  <a:lnTo>
                    <a:pt x="155" y="174"/>
                  </a:lnTo>
                  <a:lnTo>
                    <a:pt x="153" y="175"/>
                  </a:lnTo>
                  <a:lnTo>
                    <a:pt x="148" y="175"/>
                  </a:lnTo>
                  <a:lnTo>
                    <a:pt x="145" y="179"/>
                  </a:lnTo>
                  <a:lnTo>
                    <a:pt x="145" y="188"/>
                  </a:lnTo>
                  <a:lnTo>
                    <a:pt x="144" y="188"/>
                  </a:lnTo>
                  <a:lnTo>
                    <a:pt x="144" y="191"/>
                  </a:lnTo>
                  <a:lnTo>
                    <a:pt x="148" y="199"/>
                  </a:lnTo>
                  <a:lnTo>
                    <a:pt x="148" y="204"/>
                  </a:lnTo>
                  <a:lnTo>
                    <a:pt x="144" y="212"/>
                  </a:lnTo>
                  <a:lnTo>
                    <a:pt x="144" y="22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1" name="Freeform 770">
              <a:extLst>
                <a:ext uri="{FF2B5EF4-FFF2-40B4-BE49-F238E27FC236}">
                  <a16:creationId xmlns:a16="http://schemas.microsoft.com/office/drawing/2014/main" id="{F81AA2C2-3E48-F0FB-901B-36ADD606A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" y="2965"/>
              <a:ext cx="211" cy="220"/>
            </a:xfrm>
            <a:custGeom>
              <a:avLst/>
              <a:gdLst>
                <a:gd name="T0" fmla="*/ 139 w 211"/>
                <a:gd name="T1" fmla="*/ 210 h 220"/>
                <a:gd name="T2" fmla="*/ 123 w 211"/>
                <a:gd name="T3" fmla="*/ 195 h 220"/>
                <a:gd name="T4" fmla="*/ 109 w 211"/>
                <a:gd name="T5" fmla="*/ 182 h 220"/>
                <a:gd name="T6" fmla="*/ 93 w 211"/>
                <a:gd name="T7" fmla="*/ 180 h 220"/>
                <a:gd name="T8" fmla="*/ 77 w 211"/>
                <a:gd name="T9" fmla="*/ 140 h 220"/>
                <a:gd name="T10" fmla="*/ 48 w 211"/>
                <a:gd name="T11" fmla="*/ 113 h 220"/>
                <a:gd name="T12" fmla="*/ 32 w 211"/>
                <a:gd name="T13" fmla="*/ 93 h 220"/>
                <a:gd name="T14" fmla="*/ 21 w 211"/>
                <a:gd name="T15" fmla="*/ 72 h 220"/>
                <a:gd name="T16" fmla="*/ 21 w 211"/>
                <a:gd name="T17" fmla="*/ 59 h 220"/>
                <a:gd name="T18" fmla="*/ 8 w 211"/>
                <a:gd name="T19" fmla="*/ 40 h 220"/>
                <a:gd name="T20" fmla="*/ 5 w 211"/>
                <a:gd name="T21" fmla="*/ 29 h 220"/>
                <a:gd name="T22" fmla="*/ 11 w 211"/>
                <a:gd name="T23" fmla="*/ 0 h 220"/>
                <a:gd name="T24" fmla="*/ 32 w 211"/>
                <a:gd name="T25" fmla="*/ 19 h 220"/>
                <a:gd name="T26" fmla="*/ 62 w 211"/>
                <a:gd name="T27" fmla="*/ 6 h 220"/>
                <a:gd name="T28" fmla="*/ 78 w 211"/>
                <a:gd name="T29" fmla="*/ 11 h 220"/>
                <a:gd name="T30" fmla="*/ 90 w 211"/>
                <a:gd name="T31" fmla="*/ 13 h 220"/>
                <a:gd name="T32" fmla="*/ 107 w 211"/>
                <a:gd name="T33" fmla="*/ 14 h 220"/>
                <a:gd name="T34" fmla="*/ 123 w 211"/>
                <a:gd name="T35" fmla="*/ 14 h 220"/>
                <a:gd name="T36" fmla="*/ 133 w 211"/>
                <a:gd name="T37" fmla="*/ 19 h 220"/>
                <a:gd name="T38" fmla="*/ 150 w 211"/>
                <a:gd name="T39" fmla="*/ 22 h 220"/>
                <a:gd name="T40" fmla="*/ 158 w 211"/>
                <a:gd name="T41" fmla="*/ 19 h 220"/>
                <a:gd name="T42" fmla="*/ 164 w 211"/>
                <a:gd name="T43" fmla="*/ 34 h 220"/>
                <a:gd name="T44" fmla="*/ 184 w 211"/>
                <a:gd name="T45" fmla="*/ 32 h 220"/>
                <a:gd name="T46" fmla="*/ 195 w 211"/>
                <a:gd name="T47" fmla="*/ 40 h 220"/>
                <a:gd name="T48" fmla="*/ 184 w 211"/>
                <a:gd name="T49" fmla="*/ 62 h 220"/>
                <a:gd name="T50" fmla="*/ 182 w 211"/>
                <a:gd name="T51" fmla="*/ 73 h 220"/>
                <a:gd name="T52" fmla="*/ 190 w 211"/>
                <a:gd name="T53" fmla="*/ 81 h 220"/>
                <a:gd name="T54" fmla="*/ 196 w 211"/>
                <a:gd name="T55" fmla="*/ 88 h 220"/>
                <a:gd name="T56" fmla="*/ 203 w 211"/>
                <a:gd name="T57" fmla="*/ 93 h 220"/>
                <a:gd name="T58" fmla="*/ 209 w 211"/>
                <a:gd name="T59" fmla="*/ 97 h 220"/>
                <a:gd name="T60" fmla="*/ 198 w 211"/>
                <a:gd name="T61" fmla="*/ 105 h 220"/>
                <a:gd name="T62" fmla="*/ 190 w 211"/>
                <a:gd name="T63" fmla="*/ 104 h 220"/>
                <a:gd name="T64" fmla="*/ 204 w 211"/>
                <a:gd name="T65" fmla="*/ 129 h 220"/>
                <a:gd name="T66" fmla="*/ 198 w 211"/>
                <a:gd name="T67" fmla="*/ 132 h 220"/>
                <a:gd name="T68" fmla="*/ 188 w 211"/>
                <a:gd name="T69" fmla="*/ 137 h 220"/>
                <a:gd name="T70" fmla="*/ 179 w 211"/>
                <a:gd name="T71" fmla="*/ 139 h 220"/>
                <a:gd name="T72" fmla="*/ 172 w 211"/>
                <a:gd name="T73" fmla="*/ 140 h 220"/>
                <a:gd name="T74" fmla="*/ 177 w 211"/>
                <a:gd name="T75" fmla="*/ 150 h 220"/>
                <a:gd name="T76" fmla="*/ 179 w 211"/>
                <a:gd name="T77" fmla="*/ 159 h 220"/>
                <a:gd name="T78" fmla="*/ 172 w 211"/>
                <a:gd name="T79" fmla="*/ 153 h 220"/>
                <a:gd name="T80" fmla="*/ 158 w 211"/>
                <a:gd name="T81" fmla="*/ 158 h 220"/>
                <a:gd name="T82" fmla="*/ 155 w 211"/>
                <a:gd name="T83" fmla="*/ 174 h 220"/>
                <a:gd name="T84" fmla="*/ 145 w 211"/>
                <a:gd name="T85" fmla="*/ 179 h 220"/>
                <a:gd name="T86" fmla="*/ 144 w 211"/>
                <a:gd name="T87" fmla="*/ 191 h 220"/>
                <a:gd name="T88" fmla="*/ 144 w 211"/>
                <a:gd name="T89" fmla="*/ 212 h 22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11"/>
                <a:gd name="T136" fmla="*/ 0 h 220"/>
                <a:gd name="T137" fmla="*/ 211 w 211"/>
                <a:gd name="T138" fmla="*/ 220 h 22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11" h="220">
                  <a:moveTo>
                    <a:pt x="144" y="220"/>
                  </a:moveTo>
                  <a:lnTo>
                    <a:pt x="144" y="212"/>
                  </a:lnTo>
                  <a:lnTo>
                    <a:pt x="139" y="210"/>
                  </a:lnTo>
                  <a:lnTo>
                    <a:pt x="139" y="206"/>
                  </a:lnTo>
                  <a:lnTo>
                    <a:pt x="131" y="204"/>
                  </a:lnTo>
                  <a:lnTo>
                    <a:pt x="123" y="195"/>
                  </a:lnTo>
                  <a:lnTo>
                    <a:pt x="115" y="195"/>
                  </a:lnTo>
                  <a:lnTo>
                    <a:pt x="109" y="188"/>
                  </a:lnTo>
                  <a:lnTo>
                    <a:pt x="109" y="182"/>
                  </a:lnTo>
                  <a:lnTo>
                    <a:pt x="101" y="182"/>
                  </a:lnTo>
                  <a:lnTo>
                    <a:pt x="93" y="185"/>
                  </a:lnTo>
                  <a:lnTo>
                    <a:pt x="93" y="180"/>
                  </a:lnTo>
                  <a:lnTo>
                    <a:pt x="99" y="177"/>
                  </a:lnTo>
                  <a:lnTo>
                    <a:pt x="78" y="152"/>
                  </a:lnTo>
                  <a:lnTo>
                    <a:pt x="77" y="140"/>
                  </a:lnTo>
                  <a:lnTo>
                    <a:pt x="74" y="137"/>
                  </a:lnTo>
                  <a:lnTo>
                    <a:pt x="67" y="134"/>
                  </a:lnTo>
                  <a:lnTo>
                    <a:pt x="48" y="113"/>
                  </a:lnTo>
                  <a:lnTo>
                    <a:pt x="48" y="108"/>
                  </a:lnTo>
                  <a:lnTo>
                    <a:pt x="39" y="96"/>
                  </a:lnTo>
                  <a:lnTo>
                    <a:pt x="32" y="93"/>
                  </a:lnTo>
                  <a:lnTo>
                    <a:pt x="26" y="80"/>
                  </a:lnTo>
                  <a:lnTo>
                    <a:pt x="21" y="80"/>
                  </a:lnTo>
                  <a:lnTo>
                    <a:pt x="21" y="72"/>
                  </a:lnTo>
                  <a:lnTo>
                    <a:pt x="24" y="70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16" y="53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4" y="24"/>
                  </a:lnTo>
                  <a:lnTo>
                    <a:pt x="5" y="6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32" y="19"/>
                  </a:lnTo>
                  <a:lnTo>
                    <a:pt x="35" y="21"/>
                  </a:lnTo>
                  <a:lnTo>
                    <a:pt x="45" y="3"/>
                  </a:lnTo>
                  <a:lnTo>
                    <a:pt x="62" y="6"/>
                  </a:lnTo>
                  <a:lnTo>
                    <a:pt x="66" y="2"/>
                  </a:lnTo>
                  <a:lnTo>
                    <a:pt x="67" y="2"/>
                  </a:lnTo>
                  <a:lnTo>
                    <a:pt x="78" y="11"/>
                  </a:lnTo>
                  <a:lnTo>
                    <a:pt x="83" y="11"/>
                  </a:lnTo>
                  <a:lnTo>
                    <a:pt x="85" y="10"/>
                  </a:lnTo>
                  <a:lnTo>
                    <a:pt x="90" y="13"/>
                  </a:lnTo>
                  <a:lnTo>
                    <a:pt x="104" y="16"/>
                  </a:lnTo>
                  <a:lnTo>
                    <a:pt x="104" y="14"/>
                  </a:lnTo>
                  <a:lnTo>
                    <a:pt x="107" y="14"/>
                  </a:lnTo>
                  <a:lnTo>
                    <a:pt x="115" y="21"/>
                  </a:lnTo>
                  <a:lnTo>
                    <a:pt x="117" y="21"/>
                  </a:lnTo>
                  <a:lnTo>
                    <a:pt x="123" y="14"/>
                  </a:lnTo>
                  <a:lnTo>
                    <a:pt x="126" y="14"/>
                  </a:lnTo>
                  <a:lnTo>
                    <a:pt x="129" y="19"/>
                  </a:lnTo>
                  <a:lnTo>
                    <a:pt x="133" y="19"/>
                  </a:lnTo>
                  <a:lnTo>
                    <a:pt x="136" y="16"/>
                  </a:lnTo>
                  <a:lnTo>
                    <a:pt x="147" y="18"/>
                  </a:lnTo>
                  <a:lnTo>
                    <a:pt x="150" y="22"/>
                  </a:lnTo>
                  <a:lnTo>
                    <a:pt x="152" y="21"/>
                  </a:lnTo>
                  <a:lnTo>
                    <a:pt x="152" y="19"/>
                  </a:lnTo>
                  <a:lnTo>
                    <a:pt x="158" y="19"/>
                  </a:lnTo>
                  <a:lnTo>
                    <a:pt x="166" y="27"/>
                  </a:lnTo>
                  <a:lnTo>
                    <a:pt x="164" y="30"/>
                  </a:lnTo>
                  <a:lnTo>
                    <a:pt x="164" y="34"/>
                  </a:lnTo>
                  <a:lnTo>
                    <a:pt x="169" y="37"/>
                  </a:lnTo>
                  <a:lnTo>
                    <a:pt x="177" y="37"/>
                  </a:lnTo>
                  <a:lnTo>
                    <a:pt x="184" y="32"/>
                  </a:lnTo>
                  <a:lnTo>
                    <a:pt x="195" y="34"/>
                  </a:lnTo>
                  <a:lnTo>
                    <a:pt x="198" y="37"/>
                  </a:lnTo>
                  <a:lnTo>
                    <a:pt x="195" y="40"/>
                  </a:lnTo>
                  <a:lnTo>
                    <a:pt x="195" y="45"/>
                  </a:lnTo>
                  <a:lnTo>
                    <a:pt x="185" y="62"/>
                  </a:lnTo>
                  <a:lnTo>
                    <a:pt x="184" y="62"/>
                  </a:lnTo>
                  <a:lnTo>
                    <a:pt x="184" y="65"/>
                  </a:lnTo>
                  <a:lnTo>
                    <a:pt x="185" y="67"/>
                  </a:lnTo>
                  <a:lnTo>
                    <a:pt x="182" y="73"/>
                  </a:lnTo>
                  <a:lnTo>
                    <a:pt x="184" y="80"/>
                  </a:lnTo>
                  <a:lnTo>
                    <a:pt x="187" y="80"/>
                  </a:lnTo>
                  <a:lnTo>
                    <a:pt x="190" y="81"/>
                  </a:lnTo>
                  <a:lnTo>
                    <a:pt x="193" y="81"/>
                  </a:lnTo>
                  <a:lnTo>
                    <a:pt x="195" y="85"/>
                  </a:lnTo>
                  <a:lnTo>
                    <a:pt x="196" y="88"/>
                  </a:lnTo>
                  <a:lnTo>
                    <a:pt x="199" y="91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3" y="94"/>
                  </a:lnTo>
                  <a:lnTo>
                    <a:pt x="207" y="97"/>
                  </a:lnTo>
                  <a:lnTo>
                    <a:pt x="209" y="97"/>
                  </a:lnTo>
                  <a:lnTo>
                    <a:pt x="211" y="101"/>
                  </a:lnTo>
                  <a:lnTo>
                    <a:pt x="206" y="105"/>
                  </a:lnTo>
                  <a:lnTo>
                    <a:pt x="198" y="105"/>
                  </a:lnTo>
                  <a:lnTo>
                    <a:pt x="193" y="102"/>
                  </a:lnTo>
                  <a:lnTo>
                    <a:pt x="190" y="102"/>
                  </a:lnTo>
                  <a:lnTo>
                    <a:pt x="190" y="104"/>
                  </a:lnTo>
                  <a:lnTo>
                    <a:pt x="203" y="121"/>
                  </a:lnTo>
                  <a:lnTo>
                    <a:pt x="204" y="123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199" y="134"/>
                  </a:lnTo>
                  <a:lnTo>
                    <a:pt x="198" y="132"/>
                  </a:lnTo>
                  <a:lnTo>
                    <a:pt x="195" y="132"/>
                  </a:lnTo>
                  <a:lnTo>
                    <a:pt x="193" y="136"/>
                  </a:lnTo>
                  <a:lnTo>
                    <a:pt x="188" y="137"/>
                  </a:lnTo>
                  <a:lnTo>
                    <a:pt x="184" y="137"/>
                  </a:lnTo>
                  <a:lnTo>
                    <a:pt x="182" y="139"/>
                  </a:lnTo>
                  <a:lnTo>
                    <a:pt x="179" y="139"/>
                  </a:lnTo>
                  <a:lnTo>
                    <a:pt x="179" y="137"/>
                  </a:lnTo>
                  <a:lnTo>
                    <a:pt x="176" y="137"/>
                  </a:lnTo>
                  <a:lnTo>
                    <a:pt x="172" y="140"/>
                  </a:lnTo>
                  <a:lnTo>
                    <a:pt x="174" y="144"/>
                  </a:lnTo>
                  <a:lnTo>
                    <a:pt x="177" y="145"/>
                  </a:lnTo>
                  <a:lnTo>
                    <a:pt x="177" y="150"/>
                  </a:lnTo>
                  <a:lnTo>
                    <a:pt x="179" y="153"/>
                  </a:lnTo>
                  <a:lnTo>
                    <a:pt x="179" y="158"/>
                  </a:lnTo>
                  <a:lnTo>
                    <a:pt x="179" y="159"/>
                  </a:lnTo>
                  <a:lnTo>
                    <a:pt x="176" y="159"/>
                  </a:lnTo>
                  <a:lnTo>
                    <a:pt x="174" y="158"/>
                  </a:lnTo>
                  <a:lnTo>
                    <a:pt x="172" y="153"/>
                  </a:lnTo>
                  <a:lnTo>
                    <a:pt x="171" y="152"/>
                  </a:lnTo>
                  <a:lnTo>
                    <a:pt x="166" y="152"/>
                  </a:lnTo>
                  <a:lnTo>
                    <a:pt x="158" y="158"/>
                  </a:lnTo>
                  <a:lnTo>
                    <a:pt x="156" y="164"/>
                  </a:lnTo>
                  <a:lnTo>
                    <a:pt x="155" y="166"/>
                  </a:lnTo>
                  <a:lnTo>
                    <a:pt x="155" y="174"/>
                  </a:lnTo>
                  <a:lnTo>
                    <a:pt x="153" y="175"/>
                  </a:lnTo>
                  <a:lnTo>
                    <a:pt x="148" y="175"/>
                  </a:lnTo>
                  <a:lnTo>
                    <a:pt x="145" y="179"/>
                  </a:lnTo>
                  <a:lnTo>
                    <a:pt x="145" y="188"/>
                  </a:lnTo>
                  <a:lnTo>
                    <a:pt x="144" y="188"/>
                  </a:lnTo>
                  <a:lnTo>
                    <a:pt x="144" y="191"/>
                  </a:lnTo>
                  <a:lnTo>
                    <a:pt x="148" y="199"/>
                  </a:lnTo>
                  <a:lnTo>
                    <a:pt x="148" y="204"/>
                  </a:lnTo>
                  <a:lnTo>
                    <a:pt x="144" y="212"/>
                  </a:lnTo>
                  <a:lnTo>
                    <a:pt x="144" y="22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2" name="Freeform 771">
              <a:extLst>
                <a:ext uri="{FF2B5EF4-FFF2-40B4-BE49-F238E27FC236}">
                  <a16:creationId xmlns:a16="http://schemas.microsoft.com/office/drawing/2014/main" id="{673A415B-5722-4856-E5B8-2744733DD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223"/>
              <a:ext cx="362" cy="319"/>
            </a:xfrm>
            <a:custGeom>
              <a:avLst/>
              <a:gdLst>
                <a:gd name="T0" fmla="*/ 329 w 362"/>
                <a:gd name="T1" fmla="*/ 75 h 319"/>
                <a:gd name="T2" fmla="*/ 263 w 362"/>
                <a:gd name="T3" fmla="*/ 75 h 319"/>
                <a:gd name="T4" fmla="*/ 244 w 362"/>
                <a:gd name="T5" fmla="*/ 72 h 319"/>
                <a:gd name="T6" fmla="*/ 217 w 362"/>
                <a:gd name="T7" fmla="*/ 90 h 319"/>
                <a:gd name="T8" fmla="*/ 211 w 362"/>
                <a:gd name="T9" fmla="*/ 109 h 319"/>
                <a:gd name="T10" fmla="*/ 236 w 362"/>
                <a:gd name="T11" fmla="*/ 123 h 319"/>
                <a:gd name="T12" fmla="*/ 228 w 362"/>
                <a:gd name="T13" fmla="*/ 120 h 319"/>
                <a:gd name="T14" fmla="*/ 207 w 362"/>
                <a:gd name="T15" fmla="*/ 128 h 319"/>
                <a:gd name="T16" fmla="*/ 220 w 362"/>
                <a:gd name="T17" fmla="*/ 148 h 319"/>
                <a:gd name="T18" fmla="*/ 195 w 362"/>
                <a:gd name="T19" fmla="*/ 126 h 319"/>
                <a:gd name="T20" fmla="*/ 193 w 362"/>
                <a:gd name="T21" fmla="*/ 139 h 319"/>
                <a:gd name="T22" fmla="*/ 198 w 362"/>
                <a:gd name="T23" fmla="*/ 152 h 319"/>
                <a:gd name="T24" fmla="*/ 180 w 362"/>
                <a:gd name="T25" fmla="*/ 128 h 319"/>
                <a:gd name="T26" fmla="*/ 155 w 362"/>
                <a:gd name="T27" fmla="*/ 109 h 319"/>
                <a:gd name="T28" fmla="*/ 144 w 362"/>
                <a:gd name="T29" fmla="*/ 107 h 319"/>
                <a:gd name="T30" fmla="*/ 152 w 362"/>
                <a:gd name="T31" fmla="*/ 158 h 319"/>
                <a:gd name="T32" fmla="*/ 176 w 362"/>
                <a:gd name="T33" fmla="*/ 192 h 319"/>
                <a:gd name="T34" fmla="*/ 179 w 362"/>
                <a:gd name="T35" fmla="*/ 214 h 319"/>
                <a:gd name="T36" fmla="*/ 176 w 362"/>
                <a:gd name="T37" fmla="*/ 206 h 319"/>
                <a:gd name="T38" fmla="*/ 161 w 362"/>
                <a:gd name="T39" fmla="*/ 198 h 319"/>
                <a:gd name="T40" fmla="*/ 166 w 362"/>
                <a:gd name="T41" fmla="*/ 222 h 319"/>
                <a:gd name="T42" fmla="*/ 141 w 362"/>
                <a:gd name="T43" fmla="*/ 228 h 319"/>
                <a:gd name="T44" fmla="*/ 176 w 362"/>
                <a:gd name="T45" fmla="*/ 247 h 319"/>
                <a:gd name="T46" fmla="*/ 191 w 362"/>
                <a:gd name="T47" fmla="*/ 260 h 319"/>
                <a:gd name="T48" fmla="*/ 215 w 362"/>
                <a:gd name="T49" fmla="*/ 273 h 319"/>
                <a:gd name="T50" fmla="*/ 230 w 362"/>
                <a:gd name="T51" fmla="*/ 279 h 319"/>
                <a:gd name="T52" fmla="*/ 219 w 362"/>
                <a:gd name="T53" fmla="*/ 311 h 319"/>
                <a:gd name="T54" fmla="*/ 176 w 362"/>
                <a:gd name="T55" fmla="*/ 301 h 319"/>
                <a:gd name="T56" fmla="*/ 177 w 362"/>
                <a:gd name="T57" fmla="*/ 294 h 319"/>
                <a:gd name="T58" fmla="*/ 166 w 362"/>
                <a:gd name="T59" fmla="*/ 282 h 319"/>
                <a:gd name="T60" fmla="*/ 144 w 362"/>
                <a:gd name="T61" fmla="*/ 274 h 319"/>
                <a:gd name="T62" fmla="*/ 120 w 362"/>
                <a:gd name="T63" fmla="*/ 274 h 319"/>
                <a:gd name="T64" fmla="*/ 88 w 362"/>
                <a:gd name="T65" fmla="*/ 274 h 319"/>
                <a:gd name="T66" fmla="*/ 69 w 362"/>
                <a:gd name="T67" fmla="*/ 270 h 319"/>
                <a:gd name="T68" fmla="*/ 61 w 362"/>
                <a:gd name="T69" fmla="*/ 276 h 319"/>
                <a:gd name="T70" fmla="*/ 47 w 362"/>
                <a:gd name="T71" fmla="*/ 236 h 319"/>
                <a:gd name="T72" fmla="*/ 53 w 362"/>
                <a:gd name="T73" fmla="*/ 225 h 319"/>
                <a:gd name="T74" fmla="*/ 35 w 362"/>
                <a:gd name="T75" fmla="*/ 228 h 319"/>
                <a:gd name="T76" fmla="*/ 8 w 362"/>
                <a:gd name="T77" fmla="*/ 193 h 319"/>
                <a:gd name="T78" fmla="*/ 2 w 362"/>
                <a:gd name="T79" fmla="*/ 174 h 319"/>
                <a:gd name="T80" fmla="*/ 2 w 362"/>
                <a:gd name="T81" fmla="*/ 174 h 319"/>
                <a:gd name="T82" fmla="*/ 15 w 362"/>
                <a:gd name="T83" fmla="*/ 161 h 319"/>
                <a:gd name="T84" fmla="*/ 27 w 362"/>
                <a:gd name="T85" fmla="*/ 141 h 319"/>
                <a:gd name="T86" fmla="*/ 51 w 362"/>
                <a:gd name="T87" fmla="*/ 110 h 319"/>
                <a:gd name="T88" fmla="*/ 86 w 362"/>
                <a:gd name="T89" fmla="*/ 80 h 319"/>
                <a:gd name="T90" fmla="*/ 115 w 362"/>
                <a:gd name="T91" fmla="*/ 61 h 319"/>
                <a:gd name="T92" fmla="*/ 152 w 362"/>
                <a:gd name="T93" fmla="*/ 45 h 319"/>
                <a:gd name="T94" fmla="*/ 265 w 362"/>
                <a:gd name="T95" fmla="*/ 32 h 319"/>
                <a:gd name="T96" fmla="*/ 324 w 362"/>
                <a:gd name="T97" fmla="*/ 37 h 319"/>
                <a:gd name="T98" fmla="*/ 336 w 362"/>
                <a:gd name="T99" fmla="*/ 3 h 319"/>
                <a:gd name="T100" fmla="*/ 352 w 362"/>
                <a:gd name="T101" fmla="*/ 7 h 319"/>
                <a:gd name="T102" fmla="*/ 362 w 362"/>
                <a:gd name="T103" fmla="*/ 26 h 319"/>
                <a:gd name="T104" fmla="*/ 348 w 362"/>
                <a:gd name="T105" fmla="*/ 67 h 3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2"/>
                <a:gd name="T160" fmla="*/ 0 h 319"/>
                <a:gd name="T161" fmla="*/ 362 w 362"/>
                <a:gd name="T162" fmla="*/ 319 h 31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2" h="319">
                  <a:moveTo>
                    <a:pt x="338" y="83"/>
                  </a:moveTo>
                  <a:lnTo>
                    <a:pt x="329" y="75"/>
                  </a:lnTo>
                  <a:lnTo>
                    <a:pt x="278" y="67"/>
                  </a:lnTo>
                  <a:lnTo>
                    <a:pt x="263" y="75"/>
                  </a:lnTo>
                  <a:lnTo>
                    <a:pt x="255" y="77"/>
                  </a:lnTo>
                  <a:lnTo>
                    <a:pt x="244" y="72"/>
                  </a:lnTo>
                  <a:lnTo>
                    <a:pt x="233" y="85"/>
                  </a:lnTo>
                  <a:lnTo>
                    <a:pt x="217" y="90"/>
                  </a:lnTo>
                  <a:lnTo>
                    <a:pt x="201" y="99"/>
                  </a:lnTo>
                  <a:lnTo>
                    <a:pt x="211" y="109"/>
                  </a:lnTo>
                  <a:lnTo>
                    <a:pt x="227" y="113"/>
                  </a:lnTo>
                  <a:lnTo>
                    <a:pt x="236" y="123"/>
                  </a:lnTo>
                  <a:lnTo>
                    <a:pt x="239" y="129"/>
                  </a:lnTo>
                  <a:lnTo>
                    <a:pt x="228" y="120"/>
                  </a:lnTo>
                  <a:lnTo>
                    <a:pt x="211" y="118"/>
                  </a:lnTo>
                  <a:lnTo>
                    <a:pt x="207" y="128"/>
                  </a:lnTo>
                  <a:lnTo>
                    <a:pt x="219" y="136"/>
                  </a:lnTo>
                  <a:lnTo>
                    <a:pt x="220" y="148"/>
                  </a:lnTo>
                  <a:lnTo>
                    <a:pt x="206" y="129"/>
                  </a:lnTo>
                  <a:lnTo>
                    <a:pt x="195" y="126"/>
                  </a:lnTo>
                  <a:lnTo>
                    <a:pt x="190" y="128"/>
                  </a:lnTo>
                  <a:lnTo>
                    <a:pt x="193" y="139"/>
                  </a:lnTo>
                  <a:lnTo>
                    <a:pt x="204" y="147"/>
                  </a:lnTo>
                  <a:lnTo>
                    <a:pt x="198" y="152"/>
                  </a:lnTo>
                  <a:lnTo>
                    <a:pt x="187" y="141"/>
                  </a:lnTo>
                  <a:lnTo>
                    <a:pt x="180" y="128"/>
                  </a:lnTo>
                  <a:lnTo>
                    <a:pt x="155" y="113"/>
                  </a:lnTo>
                  <a:lnTo>
                    <a:pt x="155" y="109"/>
                  </a:lnTo>
                  <a:lnTo>
                    <a:pt x="158" y="102"/>
                  </a:lnTo>
                  <a:lnTo>
                    <a:pt x="144" y="107"/>
                  </a:lnTo>
                  <a:lnTo>
                    <a:pt x="144" y="150"/>
                  </a:lnTo>
                  <a:lnTo>
                    <a:pt x="152" y="158"/>
                  </a:lnTo>
                  <a:lnTo>
                    <a:pt x="156" y="174"/>
                  </a:lnTo>
                  <a:lnTo>
                    <a:pt x="176" y="192"/>
                  </a:lnTo>
                  <a:lnTo>
                    <a:pt x="184" y="211"/>
                  </a:lnTo>
                  <a:lnTo>
                    <a:pt x="179" y="214"/>
                  </a:lnTo>
                  <a:lnTo>
                    <a:pt x="174" y="212"/>
                  </a:lnTo>
                  <a:lnTo>
                    <a:pt x="176" y="206"/>
                  </a:lnTo>
                  <a:lnTo>
                    <a:pt x="171" y="199"/>
                  </a:lnTo>
                  <a:lnTo>
                    <a:pt x="161" y="198"/>
                  </a:lnTo>
                  <a:lnTo>
                    <a:pt x="160" y="207"/>
                  </a:lnTo>
                  <a:lnTo>
                    <a:pt x="166" y="222"/>
                  </a:lnTo>
                  <a:lnTo>
                    <a:pt x="163" y="225"/>
                  </a:lnTo>
                  <a:lnTo>
                    <a:pt x="141" y="228"/>
                  </a:lnTo>
                  <a:lnTo>
                    <a:pt x="145" y="236"/>
                  </a:lnTo>
                  <a:lnTo>
                    <a:pt x="176" y="247"/>
                  </a:lnTo>
                  <a:lnTo>
                    <a:pt x="185" y="247"/>
                  </a:lnTo>
                  <a:lnTo>
                    <a:pt x="191" y="260"/>
                  </a:lnTo>
                  <a:lnTo>
                    <a:pt x="198" y="258"/>
                  </a:lnTo>
                  <a:lnTo>
                    <a:pt x="215" y="273"/>
                  </a:lnTo>
                  <a:lnTo>
                    <a:pt x="222" y="274"/>
                  </a:lnTo>
                  <a:lnTo>
                    <a:pt x="230" y="279"/>
                  </a:lnTo>
                  <a:lnTo>
                    <a:pt x="233" y="319"/>
                  </a:lnTo>
                  <a:lnTo>
                    <a:pt x="219" y="311"/>
                  </a:lnTo>
                  <a:lnTo>
                    <a:pt x="206" y="298"/>
                  </a:lnTo>
                  <a:lnTo>
                    <a:pt x="176" y="301"/>
                  </a:lnTo>
                  <a:lnTo>
                    <a:pt x="166" y="297"/>
                  </a:lnTo>
                  <a:lnTo>
                    <a:pt x="177" y="294"/>
                  </a:lnTo>
                  <a:lnTo>
                    <a:pt x="179" y="284"/>
                  </a:lnTo>
                  <a:lnTo>
                    <a:pt x="166" y="282"/>
                  </a:lnTo>
                  <a:lnTo>
                    <a:pt x="150" y="270"/>
                  </a:lnTo>
                  <a:lnTo>
                    <a:pt x="144" y="274"/>
                  </a:lnTo>
                  <a:lnTo>
                    <a:pt x="134" y="271"/>
                  </a:lnTo>
                  <a:lnTo>
                    <a:pt x="120" y="274"/>
                  </a:lnTo>
                  <a:lnTo>
                    <a:pt x="107" y="271"/>
                  </a:lnTo>
                  <a:lnTo>
                    <a:pt x="88" y="274"/>
                  </a:lnTo>
                  <a:lnTo>
                    <a:pt x="72" y="270"/>
                  </a:lnTo>
                  <a:lnTo>
                    <a:pt x="69" y="270"/>
                  </a:lnTo>
                  <a:lnTo>
                    <a:pt x="67" y="273"/>
                  </a:lnTo>
                  <a:lnTo>
                    <a:pt x="61" y="276"/>
                  </a:lnTo>
                  <a:lnTo>
                    <a:pt x="35" y="235"/>
                  </a:lnTo>
                  <a:lnTo>
                    <a:pt x="47" y="236"/>
                  </a:lnTo>
                  <a:lnTo>
                    <a:pt x="58" y="233"/>
                  </a:lnTo>
                  <a:lnTo>
                    <a:pt x="53" y="225"/>
                  </a:lnTo>
                  <a:lnTo>
                    <a:pt x="37" y="219"/>
                  </a:lnTo>
                  <a:lnTo>
                    <a:pt x="35" y="228"/>
                  </a:lnTo>
                  <a:lnTo>
                    <a:pt x="18" y="201"/>
                  </a:lnTo>
                  <a:lnTo>
                    <a:pt x="8" y="193"/>
                  </a:lnTo>
                  <a:lnTo>
                    <a:pt x="3" y="177"/>
                  </a:lnTo>
                  <a:lnTo>
                    <a:pt x="2" y="174"/>
                  </a:lnTo>
                  <a:lnTo>
                    <a:pt x="0" y="174"/>
                  </a:lnTo>
                  <a:lnTo>
                    <a:pt x="2" y="174"/>
                  </a:lnTo>
                  <a:lnTo>
                    <a:pt x="10" y="168"/>
                  </a:lnTo>
                  <a:lnTo>
                    <a:pt x="15" y="161"/>
                  </a:lnTo>
                  <a:lnTo>
                    <a:pt x="18" y="148"/>
                  </a:lnTo>
                  <a:lnTo>
                    <a:pt x="27" y="141"/>
                  </a:lnTo>
                  <a:lnTo>
                    <a:pt x="37" y="123"/>
                  </a:lnTo>
                  <a:lnTo>
                    <a:pt x="51" y="110"/>
                  </a:lnTo>
                  <a:lnTo>
                    <a:pt x="48" y="85"/>
                  </a:lnTo>
                  <a:lnTo>
                    <a:pt x="86" y="80"/>
                  </a:lnTo>
                  <a:lnTo>
                    <a:pt x="97" y="69"/>
                  </a:lnTo>
                  <a:lnTo>
                    <a:pt x="115" y="61"/>
                  </a:lnTo>
                  <a:lnTo>
                    <a:pt x="137" y="59"/>
                  </a:lnTo>
                  <a:lnTo>
                    <a:pt x="152" y="45"/>
                  </a:lnTo>
                  <a:lnTo>
                    <a:pt x="255" y="24"/>
                  </a:lnTo>
                  <a:lnTo>
                    <a:pt x="265" y="32"/>
                  </a:lnTo>
                  <a:lnTo>
                    <a:pt x="303" y="43"/>
                  </a:lnTo>
                  <a:lnTo>
                    <a:pt x="324" y="37"/>
                  </a:lnTo>
                  <a:lnTo>
                    <a:pt x="336" y="24"/>
                  </a:lnTo>
                  <a:lnTo>
                    <a:pt x="336" y="3"/>
                  </a:lnTo>
                  <a:lnTo>
                    <a:pt x="349" y="0"/>
                  </a:lnTo>
                  <a:lnTo>
                    <a:pt x="352" y="7"/>
                  </a:lnTo>
                  <a:lnTo>
                    <a:pt x="362" y="15"/>
                  </a:lnTo>
                  <a:lnTo>
                    <a:pt x="362" y="26"/>
                  </a:lnTo>
                  <a:lnTo>
                    <a:pt x="351" y="35"/>
                  </a:lnTo>
                  <a:lnTo>
                    <a:pt x="348" y="67"/>
                  </a:lnTo>
                  <a:lnTo>
                    <a:pt x="338" y="8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3" name="Freeform 772">
              <a:extLst>
                <a:ext uri="{FF2B5EF4-FFF2-40B4-BE49-F238E27FC236}">
                  <a16:creationId xmlns:a16="http://schemas.microsoft.com/office/drawing/2014/main" id="{33781CFD-0C51-6C67-52E2-42BAB20FC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3223"/>
              <a:ext cx="362" cy="319"/>
            </a:xfrm>
            <a:custGeom>
              <a:avLst/>
              <a:gdLst>
                <a:gd name="T0" fmla="*/ 329 w 362"/>
                <a:gd name="T1" fmla="*/ 75 h 319"/>
                <a:gd name="T2" fmla="*/ 263 w 362"/>
                <a:gd name="T3" fmla="*/ 75 h 319"/>
                <a:gd name="T4" fmla="*/ 244 w 362"/>
                <a:gd name="T5" fmla="*/ 72 h 319"/>
                <a:gd name="T6" fmla="*/ 217 w 362"/>
                <a:gd name="T7" fmla="*/ 90 h 319"/>
                <a:gd name="T8" fmla="*/ 211 w 362"/>
                <a:gd name="T9" fmla="*/ 109 h 319"/>
                <a:gd name="T10" fmla="*/ 236 w 362"/>
                <a:gd name="T11" fmla="*/ 123 h 319"/>
                <a:gd name="T12" fmla="*/ 228 w 362"/>
                <a:gd name="T13" fmla="*/ 120 h 319"/>
                <a:gd name="T14" fmla="*/ 207 w 362"/>
                <a:gd name="T15" fmla="*/ 128 h 319"/>
                <a:gd name="T16" fmla="*/ 220 w 362"/>
                <a:gd name="T17" fmla="*/ 148 h 319"/>
                <a:gd name="T18" fmla="*/ 195 w 362"/>
                <a:gd name="T19" fmla="*/ 126 h 319"/>
                <a:gd name="T20" fmla="*/ 193 w 362"/>
                <a:gd name="T21" fmla="*/ 139 h 319"/>
                <a:gd name="T22" fmla="*/ 198 w 362"/>
                <a:gd name="T23" fmla="*/ 152 h 319"/>
                <a:gd name="T24" fmla="*/ 180 w 362"/>
                <a:gd name="T25" fmla="*/ 128 h 319"/>
                <a:gd name="T26" fmla="*/ 155 w 362"/>
                <a:gd name="T27" fmla="*/ 109 h 319"/>
                <a:gd name="T28" fmla="*/ 144 w 362"/>
                <a:gd name="T29" fmla="*/ 107 h 319"/>
                <a:gd name="T30" fmla="*/ 152 w 362"/>
                <a:gd name="T31" fmla="*/ 158 h 319"/>
                <a:gd name="T32" fmla="*/ 176 w 362"/>
                <a:gd name="T33" fmla="*/ 192 h 319"/>
                <a:gd name="T34" fmla="*/ 179 w 362"/>
                <a:gd name="T35" fmla="*/ 214 h 319"/>
                <a:gd name="T36" fmla="*/ 176 w 362"/>
                <a:gd name="T37" fmla="*/ 206 h 319"/>
                <a:gd name="T38" fmla="*/ 161 w 362"/>
                <a:gd name="T39" fmla="*/ 198 h 319"/>
                <a:gd name="T40" fmla="*/ 166 w 362"/>
                <a:gd name="T41" fmla="*/ 222 h 319"/>
                <a:gd name="T42" fmla="*/ 141 w 362"/>
                <a:gd name="T43" fmla="*/ 228 h 319"/>
                <a:gd name="T44" fmla="*/ 176 w 362"/>
                <a:gd name="T45" fmla="*/ 247 h 319"/>
                <a:gd name="T46" fmla="*/ 191 w 362"/>
                <a:gd name="T47" fmla="*/ 260 h 319"/>
                <a:gd name="T48" fmla="*/ 215 w 362"/>
                <a:gd name="T49" fmla="*/ 273 h 319"/>
                <a:gd name="T50" fmla="*/ 230 w 362"/>
                <a:gd name="T51" fmla="*/ 279 h 319"/>
                <a:gd name="T52" fmla="*/ 219 w 362"/>
                <a:gd name="T53" fmla="*/ 311 h 319"/>
                <a:gd name="T54" fmla="*/ 176 w 362"/>
                <a:gd name="T55" fmla="*/ 301 h 319"/>
                <a:gd name="T56" fmla="*/ 177 w 362"/>
                <a:gd name="T57" fmla="*/ 294 h 319"/>
                <a:gd name="T58" fmla="*/ 166 w 362"/>
                <a:gd name="T59" fmla="*/ 282 h 319"/>
                <a:gd name="T60" fmla="*/ 144 w 362"/>
                <a:gd name="T61" fmla="*/ 274 h 319"/>
                <a:gd name="T62" fmla="*/ 120 w 362"/>
                <a:gd name="T63" fmla="*/ 274 h 319"/>
                <a:gd name="T64" fmla="*/ 88 w 362"/>
                <a:gd name="T65" fmla="*/ 274 h 319"/>
                <a:gd name="T66" fmla="*/ 69 w 362"/>
                <a:gd name="T67" fmla="*/ 270 h 319"/>
                <a:gd name="T68" fmla="*/ 61 w 362"/>
                <a:gd name="T69" fmla="*/ 276 h 319"/>
                <a:gd name="T70" fmla="*/ 47 w 362"/>
                <a:gd name="T71" fmla="*/ 236 h 319"/>
                <a:gd name="T72" fmla="*/ 53 w 362"/>
                <a:gd name="T73" fmla="*/ 225 h 319"/>
                <a:gd name="T74" fmla="*/ 35 w 362"/>
                <a:gd name="T75" fmla="*/ 228 h 319"/>
                <a:gd name="T76" fmla="*/ 8 w 362"/>
                <a:gd name="T77" fmla="*/ 193 h 319"/>
                <a:gd name="T78" fmla="*/ 2 w 362"/>
                <a:gd name="T79" fmla="*/ 174 h 319"/>
                <a:gd name="T80" fmla="*/ 2 w 362"/>
                <a:gd name="T81" fmla="*/ 174 h 319"/>
                <a:gd name="T82" fmla="*/ 15 w 362"/>
                <a:gd name="T83" fmla="*/ 161 h 319"/>
                <a:gd name="T84" fmla="*/ 27 w 362"/>
                <a:gd name="T85" fmla="*/ 141 h 319"/>
                <a:gd name="T86" fmla="*/ 51 w 362"/>
                <a:gd name="T87" fmla="*/ 110 h 319"/>
                <a:gd name="T88" fmla="*/ 86 w 362"/>
                <a:gd name="T89" fmla="*/ 80 h 319"/>
                <a:gd name="T90" fmla="*/ 115 w 362"/>
                <a:gd name="T91" fmla="*/ 61 h 319"/>
                <a:gd name="T92" fmla="*/ 152 w 362"/>
                <a:gd name="T93" fmla="*/ 45 h 319"/>
                <a:gd name="T94" fmla="*/ 265 w 362"/>
                <a:gd name="T95" fmla="*/ 32 h 319"/>
                <a:gd name="T96" fmla="*/ 324 w 362"/>
                <a:gd name="T97" fmla="*/ 37 h 319"/>
                <a:gd name="T98" fmla="*/ 336 w 362"/>
                <a:gd name="T99" fmla="*/ 3 h 319"/>
                <a:gd name="T100" fmla="*/ 352 w 362"/>
                <a:gd name="T101" fmla="*/ 7 h 319"/>
                <a:gd name="T102" fmla="*/ 362 w 362"/>
                <a:gd name="T103" fmla="*/ 26 h 319"/>
                <a:gd name="T104" fmla="*/ 348 w 362"/>
                <a:gd name="T105" fmla="*/ 67 h 3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2"/>
                <a:gd name="T160" fmla="*/ 0 h 319"/>
                <a:gd name="T161" fmla="*/ 362 w 362"/>
                <a:gd name="T162" fmla="*/ 319 h 31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2" h="319">
                  <a:moveTo>
                    <a:pt x="338" y="83"/>
                  </a:moveTo>
                  <a:lnTo>
                    <a:pt x="329" y="75"/>
                  </a:lnTo>
                  <a:lnTo>
                    <a:pt x="278" y="67"/>
                  </a:lnTo>
                  <a:lnTo>
                    <a:pt x="263" y="75"/>
                  </a:lnTo>
                  <a:lnTo>
                    <a:pt x="255" y="77"/>
                  </a:lnTo>
                  <a:lnTo>
                    <a:pt x="244" y="72"/>
                  </a:lnTo>
                  <a:lnTo>
                    <a:pt x="233" y="85"/>
                  </a:lnTo>
                  <a:lnTo>
                    <a:pt x="217" y="90"/>
                  </a:lnTo>
                  <a:lnTo>
                    <a:pt x="201" y="99"/>
                  </a:lnTo>
                  <a:lnTo>
                    <a:pt x="211" y="109"/>
                  </a:lnTo>
                  <a:lnTo>
                    <a:pt x="227" y="113"/>
                  </a:lnTo>
                  <a:lnTo>
                    <a:pt x="236" y="123"/>
                  </a:lnTo>
                  <a:lnTo>
                    <a:pt x="239" y="129"/>
                  </a:lnTo>
                  <a:lnTo>
                    <a:pt x="228" y="120"/>
                  </a:lnTo>
                  <a:lnTo>
                    <a:pt x="211" y="118"/>
                  </a:lnTo>
                  <a:lnTo>
                    <a:pt x="207" y="128"/>
                  </a:lnTo>
                  <a:lnTo>
                    <a:pt x="219" y="136"/>
                  </a:lnTo>
                  <a:lnTo>
                    <a:pt x="220" y="148"/>
                  </a:lnTo>
                  <a:lnTo>
                    <a:pt x="206" y="129"/>
                  </a:lnTo>
                  <a:lnTo>
                    <a:pt x="195" y="126"/>
                  </a:lnTo>
                  <a:lnTo>
                    <a:pt x="190" y="128"/>
                  </a:lnTo>
                  <a:lnTo>
                    <a:pt x="193" y="139"/>
                  </a:lnTo>
                  <a:lnTo>
                    <a:pt x="204" y="147"/>
                  </a:lnTo>
                  <a:lnTo>
                    <a:pt x="198" y="152"/>
                  </a:lnTo>
                  <a:lnTo>
                    <a:pt x="187" y="141"/>
                  </a:lnTo>
                  <a:lnTo>
                    <a:pt x="180" y="128"/>
                  </a:lnTo>
                  <a:lnTo>
                    <a:pt x="155" y="113"/>
                  </a:lnTo>
                  <a:lnTo>
                    <a:pt x="155" y="109"/>
                  </a:lnTo>
                  <a:lnTo>
                    <a:pt x="158" y="102"/>
                  </a:lnTo>
                  <a:lnTo>
                    <a:pt x="144" y="107"/>
                  </a:lnTo>
                  <a:lnTo>
                    <a:pt x="144" y="150"/>
                  </a:lnTo>
                  <a:lnTo>
                    <a:pt x="152" y="158"/>
                  </a:lnTo>
                  <a:lnTo>
                    <a:pt x="156" y="174"/>
                  </a:lnTo>
                  <a:lnTo>
                    <a:pt x="176" y="192"/>
                  </a:lnTo>
                  <a:lnTo>
                    <a:pt x="184" y="211"/>
                  </a:lnTo>
                  <a:lnTo>
                    <a:pt x="179" y="214"/>
                  </a:lnTo>
                  <a:lnTo>
                    <a:pt x="174" y="212"/>
                  </a:lnTo>
                  <a:lnTo>
                    <a:pt x="176" y="206"/>
                  </a:lnTo>
                  <a:lnTo>
                    <a:pt x="171" y="199"/>
                  </a:lnTo>
                  <a:lnTo>
                    <a:pt x="161" y="198"/>
                  </a:lnTo>
                  <a:lnTo>
                    <a:pt x="160" y="207"/>
                  </a:lnTo>
                  <a:lnTo>
                    <a:pt x="166" y="222"/>
                  </a:lnTo>
                  <a:lnTo>
                    <a:pt x="163" y="225"/>
                  </a:lnTo>
                  <a:lnTo>
                    <a:pt x="141" y="228"/>
                  </a:lnTo>
                  <a:lnTo>
                    <a:pt x="145" y="236"/>
                  </a:lnTo>
                  <a:lnTo>
                    <a:pt x="176" y="247"/>
                  </a:lnTo>
                  <a:lnTo>
                    <a:pt x="185" y="247"/>
                  </a:lnTo>
                  <a:lnTo>
                    <a:pt x="191" y="260"/>
                  </a:lnTo>
                  <a:lnTo>
                    <a:pt x="198" y="258"/>
                  </a:lnTo>
                  <a:lnTo>
                    <a:pt x="215" y="273"/>
                  </a:lnTo>
                  <a:lnTo>
                    <a:pt x="222" y="274"/>
                  </a:lnTo>
                  <a:lnTo>
                    <a:pt x="230" y="279"/>
                  </a:lnTo>
                  <a:lnTo>
                    <a:pt x="233" y="319"/>
                  </a:lnTo>
                  <a:lnTo>
                    <a:pt x="219" y="311"/>
                  </a:lnTo>
                  <a:lnTo>
                    <a:pt x="206" y="298"/>
                  </a:lnTo>
                  <a:lnTo>
                    <a:pt x="176" y="301"/>
                  </a:lnTo>
                  <a:lnTo>
                    <a:pt x="166" y="297"/>
                  </a:lnTo>
                  <a:lnTo>
                    <a:pt x="177" y="294"/>
                  </a:lnTo>
                  <a:lnTo>
                    <a:pt x="179" y="284"/>
                  </a:lnTo>
                  <a:lnTo>
                    <a:pt x="166" y="282"/>
                  </a:lnTo>
                  <a:lnTo>
                    <a:pt x="150" y="270"/>
                  </a:lnTo>
                  <a:lnTo>
                    <a:pt x="144" y="274"/>
                  </a:lnTo>
                  <a:lnTo>
                    <a:pt x="134" y="271"/>
                  </a:lnTo>
                  <a:lnTo>
                    <a:pt x="120" y="274"/>
                  </a:lnTo>
                  <a:lnTo>
                    <a:pt x="107" y="271"/>
                  </a:lnTo>
                  <a:lnTo>
                    <a:pt x="88" y="274"/>
                  </a:lnTo>
                  <a:lnTo>
                    <a:pt x="72" y="270"/>
                  </a:lnTo>
                  <a:lnTo>
                    <a:pt x="69" y="270"/>
                  </a:lnTo>
                  <a:lnTo>
                    <a:pt x="67" y="273"/>
                  </a:lnTo>
                  <a:lnTo>
                    <a:pt x="61" y="276"/>
                  </a:lnTo>
                  <a:lnTo>
                    <a:pt x="35" y="235"/>
                  </a:lnTo>
                  <a:lnTo>
                    <a:pt x="47" y="236"/>
                  </a:lnTo>
                  <a:lnTo>
                    <a:pt x="58" y="233"/>
                  </a:lnTo>
                  <a:lnTo>
                    <a:pt x="53" y="225"/>
                  </a:lnTo>
                  <a:lnTo>
                    <a:pt x="37" y="219"/>
                  </a:lnTo>
                  <a:lnTo>
                    <a:pt x="35" y="228"/>
                  </a:lnTo>
                  <a:lnTo>
                    <a:pt x="18" y="201"/>
                  </a:lnTo>
                  <a:lnTo>
                    <a:pt x="8" y="193"/>
                  </a:lnTo>
                  <a:lnTo>
                    <a:pt x="3" y="177"/>
                  </a:lnTo>
                  <a:lnTo>
                    <a:pt x="2" y="174"/>
                  </a:lnTo>
                  <a:lnTo>
                    <a:pt x="0" y="174"/>
                  </a:lnTo>
                  <a:lnTo>
                    <a:pt x="2" y="174"/>
                  </a:lnTo>
                  <a:lnTo>
                    <a:pt x="10" y="168"/>
                  </a:lnTo>
                  <a:lnTo>
                    <a:pt x="15" y="161"/>
                  </a:lnTo>
                  <a:lnTo>
                    <a:pt x="18" y="148"/>
                  </a:lnTo>
                  <a:lnTo>
                    <a:pt x="27" y="141"/>
                  </a:lnTo>
                  <a:lnTo>
                    <a:pt x="37" y="123"/>
                  </a:lnTo>
                  <a:lnTo>
                    <a:pt x="51" y="110"/>
                  </a:lnTo>
                  <a:lnTo>
                    <a:pt x="48" y="85"/>
                  </a:lnTo>
                  <a:lnTo>
                    <a:pt x="86" y="80"/>
                  </a:lnTo>
                  <a:lnTo>
                    <a:pt x="97" y="69"/>
                  </a:lnTo>
                  <a:lnTo>
                    <a:pt x="115" y="61"/>
                  </a:lnTo>
                  <a:lnTo>
                    <a:pt x="137" y="59"/>
                  </a:lnTo>
                  <a:lnTo>
                    <a:pt x="152" y="45"/>
                  </a:lnTo>
                  <a:lnTo>
                    <a:pt x="255" y="24"/>
                  </a:lnTo>
                  <a:lnTo>
                    <a:pt x="265" y="32"/>
                  </a:lnTo>
                  <a:lnTo>
                    <a:pt x="303" y="43"/>
                  </a:lnTo>
                  <a:lnTo>
                    <a:pt x="324" y="37"/>
                  </a:lnTo>
                  <a:lnTo>
                    <a:pt x="336" y="24"/>
                  </a:lnTo>
                  <a:lnTo>
                    <a:pt x="336" y="3"/>
                  </a:lnTo>
                  <a:lnTo>
                    <a:pt x="349" y="0"/>
                  </a:lnTo>
                  <a:lnTo>
                    <a:pt x="352" y="7"/>
                  </a:lnTo>
                  <a:lnTo>
                    <a:pt x="362" y="15"/>
                  </a:lnTo>
                  <a:lnTo>
                    <a:pt x="362" y="26"/>
                  </a:lnTo>
                  <a:lnTo>
                    <a:pt x="351" y="35"/>
                  </a:lnTo>
                  <a:lnTo>
                    <a:pt x="348" y="67"/>
                  </a:lnTo>
                  <a:lnTo>
                    <a:pt x="338" y="83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4" name="Freeform 775">
              <a:extLst>
                <a:ext uri="{FF2B5EF4-FFF2-40B4-BE49-F238E27FC236}">
                  <a16:creationId xmlns:a16="http://schemas.microsoft.com/office/drawing/2014/main" id="{2A1E301F-3611-14C1-2F04-52F8D75CA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2729"/>
              <a:ext cx="344" cy="207"/>
            </a:xfrm>
            <a:custGeom>
              <a:avLst/>
              <a:gdLst>
                <a:gd name="T0" fmla="*/ 57 w 344"/>
                <a:gd name="T1" fmla="*/ 34 h 207"/>
                <a:gd name="T2" fmla="*/ 91 w 344"/>
                <a:gd name="T3" fmla="*/ 59 h 207"/>
                <a:gd name="T4" fmla="*/ 127 w 344"/>
                <a:gd name="T5" fmla="*/ 59 h 207"/>
                <a:gd name="T6" fmla="*/ 140 w 344"/>
                <a:gd name="T7" fmla="*/ 42 h 207"/>
                <a:gd name="T8" fmla="*/ 183 w 344"/>
                <a:gd name="T9" fmla="*/ 24 h 207"/>
                <a:gd name="T10" fmla="*/ 199 w 344"/>
                <a:gd name="T11" fmla="*/ 31 h 207"/>
                <a:gd name="T12" fmla="*/ 220 w 344"/>
                <a:gd name="T13" fmla="*/ 21 h 207"/>
                <a:gd name="T14" fmla="*/ 224 w 344"/>
                <a:gd name="T15" fmla="*/ 10 h 207"/>
                <a:gd name="T16" fmla="*/ 239 w 344"/>
                <a:gd name="T17" fmla="*/ 2 h 207"/>
                <a:gd name="T18" fmla="*/ 255 w 344"/>
                <a:gd name="T19" fmla="*/ 3 h 207"/>
                <a:gd name="T20" fmla="*/ 266 w 344"/>
                <a:gd name="T21" fmla="*/ 0 h 207"/>
                <a:gd name="T22" fmla="*/ 280 w 344"/>
                <a:gd name="T23" fmla="*/ 5 h 207"/>
                <a:gd name="T24" fmla="*/ 295 w 344"/>
                <a:gd name="T25" fmla="*/ 15 h 207"/>
                <a:gd name="T26" fmla="*/ 306 w 344"/>
                <a:gd name="T27" fmla="*/ 11 h 207"/>
                <a:gd name="T28" fmla="*/ 339 w 344"/>
                <a:gd name="T29" fmla="*/ 32 h 207"/>
                <a:gd name="T30" fmla="*/ 344 w 344"/>
                <a:gd name="T31" fmla="*/ 43 h 207"/>
                <a:gd name="T32" fmla="*/ 333 w 344"/>
                <a:gd name="T33" fmla="*/ 56 h 207"/>
                <a:gd name="T34" fmla="*/ 326 w 344"/>
                <a:gd name="T35" fmla="*/ 56 h 207"/>
                <a:gd name="T36" fmla="*/ 314 w 344"/>
                <a:gd name="T37" fmla="*/ 62 h 207"/>
                <a:gd name="T38" fmla="*/ 304 w 344"/>
                <a:gd name="T39" fmla="*/ 72 h 207"/>
                <a:gd name="T40" fmla="*/ 304 w 344"/>
                <a:gd name="T41" fmla="*/ 80 h 207"/>
                <a:gd name="T42" fmla="*/ 298 w 344"/>
                <a:gd name="T43" fmla="*/ 89 h 207"/>
                <a:gd name="T44" fmla="*/ 296 w 344"/>
                <a:gd name="T45" fmla="*/ 99 h 207"/>
                <a:gd name="T46" fmla="*/ 260 w 344"/>
                <a:gd name="T47" fmla="*/ 166 h 207"/>
                <a:gd name="T48" fmla="*/ 215 w 344"/>
                <a:gd name="T49" fmla="*/ 184 h 207"/>
                <a:gd name="T50" fmla="*/ 212 w 344"/>
                <a:gd name="T51" fmla="*/ 184 h 207"/>
                <a:gd name="T52" fmla="*/ 207 w 344"/>
                <a:gd name="T53" fmla="*/ 176 h 207"/>
                <a:gd name="T54" fmla="*/ 196 w 344"/>
                <a:gd name="T55" fmla="*/ 180 h 207"/>
                <a:gd name="T56" fmla="*/ 185 w 344"/>
                <a:gd name="T57" fmla="*/ 180 h 207"/>
                <a:gd name="T58" fmla="*/ 169 w 344"/>
                <a:gd name="T59" fmla="*/ 190 h 207"/>
                <a:gd name="T60" fmla="*/ 156 w 344"/>
                <a:gd name="T61" fmla="*/ 191 h 207"/>
                <a:gd name="T62" fmla="*/ 150 w 344"/>
                <a:gd name="T63" fmla="*/ 196 h 207"/>
                <a:gd name="T64" fmla="*/ 135 w 344"/>
                <a:gd name="T65" fmla="*/ 196 h 207"/>
                <a:gd name="T66" fmla="*/ 124 w 344"/>
                <a:gd name="T67" fmla="*/ 204 h 207"/>
                <a:gd name="T68" fmla="*/ 94 w 344"/>
                <a:gd name="T69" fmla="*/ 207 h 207"/>
                <a:gd name="T70" fmla="*/ 79 w 344"/>
                <a:gd name="T71" fmla="*/ 198 h 207"/>
                <a:gd name="T72" fmla="*/ 70 w 344"/>
                <a:gd name="T73" fmla="*/ 195 h 207"/>
                <a:gd name="T74" fmla="*/ 59 w 344"/>
                <a:gd name="T75" fmla="*/ 180 h 207"/>
                <a:gd name="T76" fmla="*/ 46 w 344"/>
                <a:gd name="T77" fmla="*/ 172 h 207"/>
                <a:gd name="T78" fmla="*/ 36 w 344"/>
                <a:gd name="T79" fmla="*/ 158 h 207"/>
                <a:gd name="T80" fmla="*/ 25 w 344"/>
                <a:gd name="T81" fmla="*/ 152 h 207"/>
                <a:gd name="T82" fmla="*/ 14 w 344"/>
                <a:gd name="T83" fmla="*/ 126 h 207"/>
                <a:gd name="T84" fmla="*/ 6 w 344"/>
                <a:gd name="T85" fmla="*/ 123 h 207"/>
                <a:gd name="T86" fmla="*/ 0 w 344"/>
                <a:gd name="T87" fmla="*/ 121 h 207"/>
                <a:gd name="T88" fmla="*/ 9 w 344"/>
                <a:gd name="T89" fmla="*/ 112 h 207"/>
                <a:gd name="T90" fmla="*/ 21 w 344"/>
                <a:gd name="T91" fmla="*/ 110 h 207"/>
                <a:gd name="T92" fmla="*/ 21 w 344"/>
                <a:gd name="T93" fmla="*/ 91 h 207"/>
                <a:gd name="T94" fmla="*/ 30 w 344"/>
                <a:gd name="T95" fmla="*/ 75 h 207"/>
                <a:gd name="T96" fmla="*/ 24 w 344"/>
                <a:gd name="T97" fmla="*/ 66 h 207"/>
                <a:gd name="T98" fmla="*/ 28 w 344"/>
                <a:gd name="T99" fmla="*/ 59 h 207"/>
                <a:gd name="T100" fmla="*/ 52 w 344"/>
                <a:gd name="T101" fmla="*/ 59 h 207"/>
                <a:gd name="T102" fmla="*/ 57 w 344"/>
                <a:gd name="T103" fmla="*/ 53 h 207"/>
                <a:gd name="T104" fmla="*/ 57 w 344"/>
                <a:gd name="T105" fmla="*/ 34 h 2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4"/>
                <a:gd name="T160" fmla="*/ 0 h 207"/>
                <a:gd name="T161" fmla="*/ 344 w 344"/>
                <a:gd name="T162" fmla="*/ 207 h 20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4" h="207">
                  <a:moveTo>
                    <a:pt x="57" y="34"/>
                  </a:moveTo>
                  <a:lnTo>
                    <a:pt x="91" y="59"/>
                  </a:lnTo>
                  <a:lnTo>
                    <a:pt x="127" y="59"/>
                  </a:lnTo>
                  <a:lnTo>
                    <a:pt x="140" y="42"/>
                  </a:lnTo>
                  <a:lnTo>
                    <a:pt x="183" y="24"/>
                  </a:lnTo>
                  <a:lnTo>
                    <a:pt x="199" y="31"/>
                  </a:lnTo>
                  <a:lnTo>
                    <a:pt x="220" y="21"/>
                  </a:lnTo>
                  <a:lnTo>
                    <a:pt x="224" y="10"/>
                  </a:lnTo>
                  <a:lnTo>
                    <a:pt x="239" y="2"/>
                  </a:lnTo>
                  <a:lnTo>
                    <a:pt x="255" y="3"/>
                  </a:lnTo>
                  <a:lnTo>
                    <a:pt x="266" y="0"/>
                  </a:lnTo>
                  <a:lnTo>
                    <a:pt x="280" y="5"/>
                  </a:lnTo>
                  <a:lnTo>
                    <a:pt x="295" y="15"/>
                  </a:lnTo>
                  <a:lnTo>
                    <a:pt x="306" y="11"/>
                  </a:lnTo>
                  <a:lnTo>
                    <a:pt x="339" y="32"/>
                  </a:lnTo>
                  <a:lnTo>
                    <a:pt x="344" y="43"/>
                  </a:lnTo>
                  <a:lnTo>
                    <a:pt x="333" y="56"/>
                  </a:lnTo>
                  <a:lnTo>
                    <a:pt x="326" y="56"/>
                  </a:lnTo>
                  <a:lnTo>
                    <a:pt x="314" y="62"/>
                  </a:lnTo>
                  <a:lnTo>
                    <a:pt x="304" y="72"/>
                  </a:lnTo>
                  <a:lnTo>
                    <a:pt x="304" y="80"/>
                  </a:lnTo>
                  <a:lnTo>
                    <a:pt x="298" y="89"/>
                  </a:lnTo>
                  <a:lnTo>
                    <a:pt x="296" y="99"/>
                  </a:lnTo>
                  <a:lnTo>
                    <a:pt x="260" y="166"/>
                  </a:lnTo>
                  <a:lnTo>
                    <a:pt x="215" y="184"/>
                  </a:lnTo>
                  <a:lnTo>
                    <a:pt x="212" y="184"/>
                  </a:lnTo>
                  <a:lnTo>
                    <a:pt x="207" y="176"/>
                  </a:lnTo>
                  <a:lnTo>
                    <a:pt x="196" y="180"/>
                  </a:lnTo>
                  <a:lnTo>
                    <a:pt x="185" y="180"/>
                  </a:lnTo>
                  <a:lnTo>
                    <a:pt x="169" y="190"/>
                  </a:lnTo>
                  <a:lnTo>
                    <a:pt x="156" y="191"/>
                  </a:lnTo>
                  <a:lnTo>
                    <a:pt x="150" y="196"/>
                  </a:lnTo>
                  <a:lnTo>
                    <a:pt x="135" y="196"/>
                  </a:lnTo>
                  <a:lnTo>
                    <a:pt x="124" y="204"/>
                  </a:lnTo>
                  <a:lnTo>
                    <a:pt x="94" y="207"/>
                  </a:lnTo>
                  <a:lnTo>
                    <a:pt x="79" y="198"/>
                  </a:lnTo>
                  <a:lnTo>
                    <a:pt x="70" y="195"/>
                  </a:lnTo>
                  <a:lnTo>
                    <a:pt x="59" y="180"/>
                  </a:lnTo>
                  <a:lnTo>
                    <a:pt x="46" y="172"/>
                  </a:lnTo>
                  <a:lnTo>
                    <a:pt x="36" y="158"/>
                  </a:lnTo>
                  <a:lnTo>
                    <a:pt x="25" y="152"/>
                  </a:lnTo>
                  <a:lnTo>
                    <a:pt x="14" y="126"/>
                  </a:lnTo>
                  <a:lnTo>
                    <a:pt x="6" y="123"/>
                  </a:lnTo>
                  <a:lnTo>
                    <a:pt x="0" y="121"/>
                  </a:lnTo>
                  <a:lnTo>
                    <a:pt x="9" y="112"/>
                  </a:lnTo>
                  <a:lnTo>
                    <a:pt x="21" y="110"/>
                  </a:lnTo>
                  <a:lnTo>
                    <a:pt x="21" y="91"/>
                  </a:lnTo>
                  <a:lnTo>
                    <a:pt x="30" y="75"/>
                  </a:lnTo>
                  <a:lnTo>
                    <a:pt x="24" y="66"/>
                  </a:lnTo>
                  <a:lnTo>
                    <a:pt x="28" y="59"/>
                  </a:lnTo>
                  <a:lnTo>
                    <a:pt x="52" y="59"/>
                  </a:lnTo>
                  <a:lnTo>
                    <a:pt x="57" y="53"/>
                  </a:lnTo>
                  <a:lnTo>
                    <a:pt x="57" y="34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5" name="Freeform 776">
              <a:extLst>
                <a:ext uri="{FF2B5EF4-FFF2-40B4-BE49-F238E27FC236}">
                  <a16:creationId xmlns:a16="http://schemas.microsoft.com/office/drawing/2014/main" id="{249F2DFD-9DAC-1C1A-DE8D-73C3D7983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2729"/>
              <a:ext cx="344" cy="207"/>
            </a:xfrm>
            <a:custGeom>
              <a:avLst/>
              <a:gdLst>
                <a:gd name="T0" fmla="*/ 57 w 344"/>
                <a:gd name="T1" fmla="*/ 34 h 207"/>
                <a:gd name="T2" fmla="*/ 91 w 344"/>
                <a:gd name="T3" fmla="*/ 59 h 207"/>
                <a:gd name="T4" fmla="*/ 127 w 344"/>
                <a:gd name="T5" fmla="*/ 59 h 207"/>
                <a:gd name="T6" fmla="*/ 140 w 344"/>
                <a:gd name="T7" fmla="*/ 42 h 207"/>
                <a:gd name="T8" fmla="*/ 183 w 344"/>
                <a:gd name="T9" fmla="*/ 24 h 207"/>
                <a:gd name="T10" fmla="*/ 199 w 344"/>
                <a:gd name="T11" fmla="*/ 31 h 207"/>
                <a:gd name="T12" fmla="*/ 220 w 344"/>
                <a:gd name="T13" fmla="*/ 21 h 207"/>
                <a:gd name="T14" fmla="*/ 224 w 344"/>
                <a:gd name="T15" fmla="*/ 10 h 207"/>
                <a:gd name="T16" fmla="*/ 239 w 344"/>
                <a:gd name="T17" fmla="*/ 2 h 207"/>
                <a:gd name="T18" fmla="*/ 255 w 344"/>
                <a:gd name="T19" fmla="*/ 3 h 207"/>
                <a:gd name="T20" fmla="*/ 266 w 344"/>
                <a:gd name="T21" fmla="*/ 0 h 207"/>
                <a:gd name="T22" fmla="*/ 280 w 344"/>
                <a:gd name="T23" fmla="*/ 5 h 207"/>
                <a:gd name="T24" fmla="*/ 295 w 344"/>
                <a:gd name="T25" fmla="*/ 15 h 207"/>
                <a:gd name="T26" fmla="*/ 306 w 344"/>
                <a:gd name="T27" fmla="*/ 11 h 207"/>
                <a:gd name="T28" fmla="*/ 339 w 344"/>
                <a:gd name="T29" fmla="*/ 32 h 207"/>
                <a:gd name="T30" fmla="*/ 344 w 344"/>
                <a:gd name="T31" fmla="*/ 43 h 207"/>
                <a:gd name="T32" fmla="*/ 333 w 344"/>
                <a:gd name="T33" fmla="*/ 56 h 207"/>
                <a:gd name="T34" fmla="*/ 326 w 344"/>
                <a:gd name="T35" fmla="*/ 56 h 207"/>
                <a:gd name="T36" fmla="*/ 314 w 344"/>
                <a:gd name="T37" fmla="*/ 62 h 207"/>
                <a:gd name="T38" fmla="*/ 304 w 344"/>
                <a:gd name="T39" fmla="*/ 72 h 207"/>
                <a:gd name="T40" fmla="*/ 304 w 344"/>
                <a:gd name="T41" fmla="*/ 80 h 207"/>
                <a:gd name="T42" fmla="*/ 298 w 344"/>
                <a:gd name="T43" fmla="*/ 89 h 207"/>
                <a:gd name="T44" fmla="*/ 296 w 344"/>
                <a:gd name="T45" fmla="*/ 99 h 207"/>
                <a:gd name="T46" fmla="*/ 260 w 344"/>
                <a:gd name="T47" fmla="*/ 166 h 207"/>
                <a:gd name="T48" fmla="*/ 215 w 344"/>
                <a:gd name="T49" fmla="*/ 184 h 207"/>
                <a:gd name="T50" fmla="*/ 212 w 344"/>
                <a:gd name="T51" fmla="*/ 184 h 207"/>
                <a:gd name="T52" fmla="*/ 207 w 344"/>
                <a:gd name="T53" fmla="*/ 176 h 207"/>
                <a:gd name="T54" fmla="*/ 196 w 344"/>
                <a:gd name="T55" fmla="*/ 180 h 207"/>
                <a:gd name="T56" fmla="*/ 185 w 344"/>
                <a:gd name="T57" fmla="*/ 180 h 207"/>
                <a:gd name="T58" fmla="*/ 169 w 344"/>
                <a:gd name="T59" fmla="*/ 190 h 207"/>
                <a:gd name="T60" fmla="*/ 156 w 344"/>
                <a:gd name="T61" fmla="*/ 191 h 207"/>
                <a:gd name="T62" fmla="*/ 150 w 344"/>
                <a:gd name="T63" fmla="*/ 196 h 207"/>
                <a:gd name="T64" fmla="*/ 135 w 344"/>
                <a:gd name="T65" fmla="*/ 196 h 207"/>
                <a:gd name="T66" fmla="*/ 124 w 344"/>
                <a:gd name="T67" fmla="*/ 204 h 207"/>
                <a:gd name="T68" fmla="*/ 94 w 344"/>
                <a:gd name="T69" fmla="*/ 207 h 207"/>
                <a:gd name="T70" fmla="*/ 79 w 344"/>
                <a:gd name="T71" fmla="*/ 198 h 207"/>
                <a:gd name="T72" fmla="*/ 70 w 344"/>
                <a:gd name="T73" fmla="*/ 195 h 207"/>
                <a:gd name="T74" fmla="*/ 59 w 344"/>
                <a:gd name="T75" fmla="*/ 180 h 207"/>
                <a:gd name="T76" fmla="*/ 46 w 344"/>
                <a:gd name="T77" fmla="*/ 172 h 207"/>
                <a:gd name="T78" fmla="*/ 36 w 344"/>
                <a:gd name="T79" fmla="*/ 158 h 207"/>
                <a:gd name="T80" fmla="*/ 25 w 344"/>
                <a:gd name="T81" fmla="*/ 152 h 207"/>
                <a:gd name="T82" fmla="*/ 14 w 344"/>
                <a:gd name="T83" fmla="*/ 126 h 207"/>
                <a:gd name="T84" fmla="*/ 6 w 344"/>
                <a:gd name="T85" fmla="*/ 123 h 207"/>
                <a:gd name="T86" fmla="*/ 0 w 344"/>
                <a:gd name="T87" fmla="*/ 121 h 207"/>
                <a:gd name="T88" fmla="*/ 9 w 344"/>
                <a:gd name="T89" fmla="*/ 112 h 207"/>
                <a:gd name="T90" fmla="*/ 21 w 344"/>
                <a:gd name="T91" fmla="*/ 110 h 207"/>
                <a:gd name="T92" fmla="*/ 21 w 344"/>
                <a:gd name="T93" fmla="*/ 91 h 207"/>
                <a:gd name="T94" fmla="*/ 30 w 344"/>
                <a:gd name="T95" fmla="*/ 75 h 207"/>
                <a:gd name="T96" fmla="*/ 24 w 344"/>
                <a:gd name="T97" fmla="*/ 66 h 207"/>
                <a:gd name="T98" fmla="*/ 28 w 344"/>
                <a:gd name="T99" fmla="*/ 59 h 207"/>
                <a:gd name="T100" fmla="*/ 52 w 344"/>
                <a:gd name="T101" fmla="*/ 59 h 207"/>
                <a:gd name="T102" fmla="*/ 57 w 344"/>
                <a:gd name="T103" fmla="*/ 53 h 207"/>
                <a:gd name="T104" fmla="*/ 57 w 344"/>
                <a:gd name="T105" fmla="*/ 34 h 2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4"/>
                <a:gd name="T160" fmla="*/ 0 h 207"/>
                <a:gd name="T161" fmla="*/ 344 w 344"/>
                <a:gd name="T162" fmla="*/ 207 h 20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4" h="207">
                  <a:moveTo>
                    <a:pt x="57" y="34"/>
                  </a:moveTo>
                  <a:lnTo>
                    <a:pt x="91" y="59"/>
                  </a:lnTo>
                  <a:lnTo>
                    <a:pt x="127" y="59"/>
                  </a:lnTo>
                  <a:lnTo>
                    <a:pt x="140" y="42"/>
                  </a:lnTo>
                  <a:lnTo>
                    <a:pt x="183" y="24"/>
                  </a:lnTo>
                  <a:lnTo>
                    <a:pt x="199" y="31"/>
                  </a:lnTo>
                  <a:lnTo>
                    <a:pt x="220" y="21"/>
                  </a:lnTo>
                  <a:lnTo>
                    <a:pt x="224" y="10"/>
                  </a:lnTo>
                  <a:lnTo>
                    <a:pt x="239" y="2"/>
                  </a:lnTo>
                  <a:lnTo>
                    <a:pt x="255" y="3"/>
                  </a:lnTo>
                  <a:lnTo>
                    <a:pt x="266" y="0"/>
                  </a:lnTo>
                  <a:lnTo>
                    <a:pt x="280" y="5"/>
                  </a:lnTo>
                  <a:lnTo>
                    <a:pt x="295" y="15"/>
                  </a:lnTo>
                  <a:lnTo>
                    <a:pt x="306" y="11"/>
                  </a:lnTo>
                  <a:lnTo>
                    <a:pt x="339" y="32"/>
                  </a:lnTo>
                  <a:lnTo>
                    <a:pt x="344" y="43"/>
                  </a:lnTo>
                  <a:lnTo>
                    <a:pt x="333" y="56"/>
                  </a:lnTo>
                  <a:lnTo>
                    <a:pt x="326" y="56"/>
                  </a:lnTo>
                  <a:lnTo>
                    <a:pt x="314" y="62"/>
                  </a:lnTo>
                  <a:lnTo>
                    <a:pt x="304" y="72"/>
                  </a:lnTo>
                  <a:lnTo>
                    <a:pt x="304" y="80"/>
                  </a:lnTo>
                  <a:lnTo>
                    <a:pt x="298" y="89"/>
                  </a:lnTo>
                  <a:lnTo>
                    <a:pt x="296" y="99"/>
                  </a:lnTo>
                  <a:lnTo>
                    <a:pt x="260" y="166"/>
                  </a:lnTo>
                  <a:lnTo>
                    <a:pt x="215" y="184"/>
                  </a:lnTo>
                  <a:lnTo>
                    <a:pt x="212" y="184"/>
                  </a:lnTo>
                  <a:lnTo>
                    <a:pt x="207" y="176"/>
                  </a:lnTo>
                  <a:lnTo>
                    <a:pt x="196" y="180"/>
                  </a:lnTo>
                  <a:lnTo>
                    <a:pt x="185" y="180"/>
                  </a:lnTo>
                  <a:lnTo>
                    <a:pt x="169" y="190"/>
                  </a:lnTo>
                  <a:lnTo>
                    <a:pt x="156" y="191"/>
                  </a:lnTo>
                  <a:lnTo>
                    <a:pt x="150" y="196"/>
                  </a:lnTo>
                  <a:lnTo>
                    <a:pt x="135" y="196"/>
                  </a:lnTo>
                  <a:lnTo>
                    <a:pt x="124" y="204"/>
                  </a:lnTo>
                  <a:lnTo>
                    <a:pt x="94" y="207"/>
                  </a:lnTo>
                  <a:lnTo>
                    <a:pt x="79" y="198"/>
                  </a:lnTo>
                  <a:lnTo>
                    <a:pt x="70" y="195"/>
                  </a:lnTo>
                  <a:lnTo>
                    <a:pt x="59" y="180"/>
                  </a:lnTo>
                  <a:lnTo>
                    <a:pt x="46" y="172"/>
                  </a:lnTo>
                  <a:lnTo>
                    <a:pt x="36" y="158"/>
                  </a:lnTo>
                  <a:lnTo>
                    <a:pt x="25" y="152"/>
                  </a:lnTo>
                  <a:lnTo>
                    <a:pt x="14" y="126"/>
                  </a:lnTo>
                  <a:lnTo>
                    <a:pt x="6" y="123"/>
                  </a:lnTo>
                  <a:lnTo>
                    <a:pt x="0" y="121"/>
                  </a:lnTo>
                  <a:lnTo>
                    <a:pt x="9" y="112"/>
                  </a:lnTo>
                  <a:lnTo>
                    <a:pt x="21" y="110"/>
                  </a:lnTo>
                  <a:lnTo>
                    <a:pt x="21" y="91"/>
                  </a:lnTo>
                  <a:lnTo>
                    <a:pt x="30" y="75"/>
                  </a:lnTo>
                  <a:lnTo>
                    <a:pt x="24" y="66"/>
                  </a:lnTo>
                  <a:lnTo>
                    <a:pt x="28" y="59"/>
                  </a:lnTo>
                  <a:lnTo>
                    <a:pt x="52" y="59"/>
                  </a:lnTo>
                  <a:lnTo>
                    <a:pt x="57" y="53"/>
                  </a:lnTo>
                  <a:lnTo>
                    <a:pt x="57" y="34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6" name="Freeform 777">
              <a:extLst>
                <a:ext uri="{FF2B5EF4-FFF2-40B4-BE49-F238E27FC236}">
                  <a16:creationId xmlns:a16="http://schemas.microsoft.com/office/drawing/2014/main" id="{0BB2549C-FBFA-2E42-0AD9-15E6BF235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983"/>
              <a:ext cx="328" cy="282"/>
            </a:xfrm>
            <a:custGeom>
              <a:avLst/>
              <a:gdLst>
                <a:gd name="T0" fmla="*/ 54 w 328"/>
                <a:gd name="T1" fmla="*/ 221 h 282"/>
                <a:gd name="T2" fmla="*/ 11 w 328"/>
                <a:gd name="T3" fmla="*/ 175 h 282"/>
                <a:gd name="T4" fmla="*/ 15 w 328"/>
                <a:gd name="T5" fmla="*/ 165 h 282"/>
                <a:gd name="T6" fmla="*/ 46 w 328"/>
                <a:gd name="T7" fmla="*/ 149 h 282"/>
                <a:gd name="T8" fmla="*/ 48 w 328"/>
                <a:gd name="T9" fmla="*/ 141 h 282"/>
                <a:gd name="T10" fmla="*/ 51 w 328"/>
                <a:gd name="T11" fmla="*/ 111 h 282"/>
                <a:gd name="T12" fmla="*/ 21 w 328"/>
                <a:gd name="T13" fmla="*/ 94 h 282"/>
                <a:gd name="T14" fmla="*/ 42 w 328"/>
                <a:gd name="T15" fmla="*/ 89 h 282"/>
                <a:gd name="T16" fmla="*/ 67 w 328"/>
                <a:gd name="T17" fmla="*/ 103 h 282"/>
                <a:gd name="T18" fmla="*/ 77 w 328"/>
                <a:gd name="T19" fmla="*/ 100 h 282"/>
                <a:gd name="T20" fmla="*/ 99 w 328"/>
                <a:gd name="T21" fmla="*/ 86 h 282"/>
                <a:gd name="T22" fmla="*/ 91 w 328"/>
                <a:gd name="T23" fmla="*/ 73 h 282"/>
                <a:gd name="T24" fmla="*/ 75 w 328"/>
                <a:gd name="T25" fmla="*/ 54 h 282"/>
                <a:gd name="T26" fmla="*/ 45 w 328"/>
                <a:gd name="T27" fmla="*/ 39 h 282"/>
                <a:gd name="T28" fmla="*/ 58 w 328"/>
                <a:gd name="T29" fmla="*/ 43 h 282"/>
                <a:gd name="T30" fmla="*/ 59 w 328"/>
                <a:gd name="T31" fmla="*/ 19 h 282"/>
                <a:gd name="T32" fmla="*/ 77 w 328"/>
                <a:gd name="T33" fmla="*/ 41 h 282"/>
                <a:gd name="T34" fmla="*/ 77 w 328"/>
                <a:gd name="T35" fmla="*/ 25 h 282"/>
                <a:gd name="T36" fmla="*/ 85 w 328"/>
                <a:gd name="T37" fmla="*/ 11 h 282"/>
                <a:gd name="T38" fmla="*/ 93 w 328"/>
                <a:gd name="T39" fmla="*/ 28 h 282"/>
                <a:gd name="T40" fmla="*/ 97 w 328"/>
                <a:gd name="T41" fmla="*/ 46 h 282"/>
                <a:gd name="T42" fmla="*/ 113 w 328"/>
                <a:gd name="T43" fmla="*/ 33 h 282"/>
                <a:gd name="T44" fmla="*/ 121 w 328"/>
                <a:gd name="T45" fmla="*/ 24 h 282"/>
                <a:gd name="T46" fmla="*/ 109 w 328"/>
                <a:gd name="T47" fmla="*/ 6 h 282"/>
                <a:gd name="T48" fmla="*/ 121 w 328"/>
                <a:gd name="T49" fmla="*/ 1 h 282"/>
                <a:gd name="T50" fmla="*/ 128 w 328"/>
                <a:gd name="T51" fmla="*/ 25 h 282"/>
                <a:gd name="T52" fmla="*/ 137 w 328"/>
                <a:gd name="T53" fmla="*/ 59 h 282"/>
                <a:gd name="T54" fmla="*/ 123 w 328"/>
                <a:gd name="T55" fmla="*/ 75 h 282"/>
                <a:gd name="T56" fmla="*/ 113 w 328"/>
                <a:gd name="T57" fmla="*/ 87 h 282"/>
                <a:gd name="T58" fmla="*/ 105 w 328"/>
                <a:gd name="T59" fmla="*/ 111 h 282"/>
                <a:gd name="T60" fmla="*/ 137 w 328"/>
                <a:gd name="T61" fmla="*/ 90 h 282"/>
                <a:gd name="T62" fmla="*/ 166 w 328"/>
                <a:gd name="T63" fmla="*/ 70 h 282"/>
                <a:gd name="T64" fmla="*/ 172 w 328"/>
                <a:gd name="T65" fmla="*/ 108 h 282"/>
                <a:gd name="T66" fmla="*/ 196 w 328"/>
                <a:gd name="T67" fmla="*/ 95 h 282"/>
                <a:gd name="T68" fmla="*/ 211 w 328"/>
                <a:gd name="T69" fmla="*/ 102 h 282"/>
                <a:gd name="T70" fmla="*/ 215 w 328"/>
                <a:gd name="T71" fmla="*/ 124 h 282"/>
                <a:gd name="T72" fmla="*/ 233 w 328"/>
                <a:gd name="T73" fmla="*/ 114 h 282"/>
                <a:gd name="T74" fmla="*/ 249 w 328"/>
                <a:gd name="T75" fmla="*/ 118 h 282"/>
                <a:gd name="T76" fmla="*/ 271 w 328"/>
                <a:gd name="T77" fmla="*/ 130 h 282"/>
                <a:gd name="T78" fmla="*/ 295 w 328"/>
                <a:gd name="T79" fmla="*/ 113 h 282"/>
                <a:gd name="T80" fmla="*/ 297 w 328"/>
                <a:gd name="T81" fmla="*/ 145 h 282"/>
                <a:gd name="T82" fmla="*/ 317 w 328"/>
                <a:gd name="T83" fmla="*/ 141 h 282"/>
                <a:gd name="T84" fmla="*/ 303 w 328"/>
                <a:gd name="T85" fmla="*/ 156 h 282"/>
                <a:gd name="T86" fmla="*/ 301 w 328"/>
                <a:gd name="T87" fmla="*/ 181 h 282"/>
                <a:gd name="T88" fmla="*/ 313 w 328"/>
                <a:gd name="T89" fmla="*/ 207 h 282"/>
                <a:gd name="T90" fmla="*/ 306 w 328"/>
                <a:gd name="T91" fmla="*/ 229 h 282"/>
                <a:gd name="T92" fmla="*/ 303 w 328"/>
                <a:gd name="T93" fmla="*/ 251 h 282"/>
                <a:gd name="T94" fmla="*/ 273 w 328"/>
                <a:gd name="T95" fmla="*/ 258 h 282"/>
                <a:gd name="T96" fmla="*/ 265 w 328"/>
                <a:gd name="T97" fmla="*/ 266 h 282"/>
                <a:gd name="T98" fmla="*/ 233 w 328"/>
                <a:gd name="T99" fmla="*/ 274 h 282"/>
                <a:gd name="T100" fmla="*/ 174 w 328"/>
                <a:gd name="T101" fmla="*/ 279 h 282"/>
                <a:gd name="T102" fmla="*/ 153 w 328"/>
                <a:gd name="T103" fmla="*/ 271 h 282"/>
                <a:gd name="T104" fmla="*/ 94 w 328"/>
                <a:gd name="T105" fmla="*/ 277 h 282"/>
                <a:gd name="T106" fmla="*/ 69 w 328"/>
                <a:gd name="T107" fmla="*/ 243 h 2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8"/>
                <a:gd name="T163" fmla="*/ 0 h 282"/>
                <a:gd name="T164" fmla="*/ 328 w 328"/>
                <a:gd name="T165" fmla="*/ 282 h 28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8" h="282">
                  <a:moveTo>
                    <a:pt x="62" y="240"/>
                  </a:moveTo>
                  <a:lnTo>
                    <a:pt x="61" y="240"/>
                  </a:lnTo>
                  <a:lnTo>
                    <a:pt x="59" y="235"/>
                  </a:lnTo>
                  <a:lnTo>
                    <a:pt x="56" y="231"/>
                  </a:lnTo>
                  <a:lnTo>
                    <a:pt x="54" y="221"/>
                  </a:lnTo>
                  <a:lnTo>
                    <a:pt x="43" y="197"/>
                  </a:lnTo>
                  <a:lnTo>
                    <a:pt x="35" y="196"/>
                  </a:lnTo>
                  <a:lnTo>
                    <a:pt x="27" y="186"/>
                  </a:lnTo>
                  <a:lnTo>
                    <a:pt x="24" y="186"/>
                  </a:lnTo>
                  <a:lnTo>
                    <a:pt x="11" y="175"/>
                  </a:lnTo>
                  <a:lnTo>
                    <a:pt x="5" y="175"/>
                  </a:lnTo>
                  <a:lnTo>
                    <a:pt x="0" y="172"/>
                  </a:lnTo>
                  <a:lnTo>
                    <a:pt x="8" y="164"/>
                  </a:lnTo>
                  <a:lnTo>
                    <a:pt x="11" y="154"/>
                  </a:lnTo>
                  <a:lnTo>
                    <a:pt x="15" y="165"/>
                  </a:lnTo>
                  <a:lnTo>
                    <a:pt x="21" y="162"/>
                  </a:lnTo>
                  <a:lnTo>
                    <a:pt x="42" y="165"/>
                  </a:lnTo>
                  <a:lnTo>
                    <a:pt x="50" y="156"/>
                  </a:lnTo>
                  <a:lnTo>
                    <a:pt x="38" y="151"/>
                  </a:lnTo>
                  <a:lnTo>
                    <a:pt x="46" y="149"/>
                  </a:lnTo>
                  <a:lnTo>
                    <a:pt x="50" y="148"/>
                  </a:lnTo>
                  <a:lnTo>
                    <a:pt x="51" y="143"/>
                  </a:lnTo>
                  <a:lnTo>
                    <a:pt x="59" y="141"/>
                  </a:lnTo>
                  <a:lnTo>
                    <a:pt x="54" y="138"/>
                  </a:lnTo>
                  <a:lnTo>
                    <a:pt x="48" y="141"/>
                  </a:lnTo>
                  <a:lnTo>
                    <a:pt x="46" y="137"/>
                  </a:lnTo>
                  <a:lnTo>
                    <a:pt x="48" y="133"/>
                  </a:lnTo>
                  <a:lnTo>
                    <a:pt x="46" y="132"/>
                  </a:lnTo>
                  <a:lnTo>
                    <a:pt x="54" y="114"/>
                  </a:lnTo>
                  <a:lnTo>
                    <a:pt x="51" y="111"/>
                  </a:lnTo>
                  <a:lnTo>
                    <a:pt x="43" y="108"/>
                  </a:lnTo>
                  <a:lnTo>
                    <a:pt x="43" y="105"/>
                  </a:lnTo>
                  <a:lnTo>
                    <a:pt x="38" y="100"/>
                  </a:lnTo>
                  <a:lnTo>
                    <a:pt x="27" y="94"/>
                  </a:lnTo>
                  <a:lnTo>
                    <a:pt x="21" y="94"/>
                  </a:lnTo>
                  <a:lnTo>
                    <a:pt x="15" y="92"/>
                  </a:lnTo>
                  <a:lnTo>
                    <a:pt x="15" y="87"/>
                  </a:lnTo>
                  <a:lnTo>
                    <a:pt x="19" y="81"/>
                  </a:lnTo>
                  <a:lnTo>
                    <a:pt x="37" y="89"/>
                  </a:lnTo>
                  <a:lnTo>
                    <a:pt x="42" y="89"/>
                  </a:lnTo>
                  <a:lnTo>
                    <a:pt x="48" y="94"/>
                  </a:lnTo>
                  <a:lnTo>
                    <a:pt x="56" y="92"/>
                  </a:lnTo>
                  <a:lnTo>
                    <a:pt x="56" y="97"/>
                  </a:lnTo>
                  <a:lnTo>
                    <a:pt x="64" y="97"/>
                  </a:lnTo>
                  <a:lnTo>
                    <a:pt x="67" y="103"/>
                  </a:lnTo>
                  <a:lnTo>
                    <a:pt x="78" y="111"/>
                  </a:lnTo>
                  <a:lnTo>
                    <a:pt x="91" y="102"/>
                  </a:lnTo>
                  <a:lnTo>
                    <a:pt x="86" y="102"/>
                  </a:lnTo>
                  <a:lnTo>
                    <a:pt x="80" y="105"/>
                  </a:lnTo>
                  <a:lnTo>
                    <a:pt x="77" y="100"/>
                  </a:lnTo>
                  <a:lnTo>
                    <a:pt x="69" y="90"/>
                  </a:lnTo>
                  <a:lnTo>
                    <a:pt x="72" y="87"/>
                  </a:lnTo>
                  <a:lnTo>
                    <a:pt x="78" y="86"/>
                  </a:lnTo>
                  <a:lnTo>
                    <a:pt x="81" y="87"/>
                  </a:lnTo>
                  <a:lnTo>
                    <a:pt x="99" y="86"/>
                  </a:lnTo>
                  <a:lnTo>
                    <a:pt x="99" y="84"/>
                  </a:lnTo>
                  <a:lnTo>
                    <a:pt x="97" y="78"/>
                  </a:lnTo>
                  <a:lnTo>
                    <a:pt x="93" y="79"/>
                  </a:lnTo>
                  <a:lnTo>
                    <a:pt x="89" y="76"/>
                  </a:lnTo>
                  <a:lnTo>
                    <a:pt x="91" y="73"/>
                  </a:lnTo>
                  <a:lnTo>
                    <a:pt x="91" y="70"/>
                  </a:lnTo>
                  <a:lnTo>
                    <a:pt x="89" y="71"/>
                  </a:lnTo>
                  <a:lnTo>
                    <a:pt x="91" y="67"/>
                  </a:lnTo>
                  <a:lnTo>
                    <a:pt x="80" y="55"/>
                  </a:lnTo>
                  <a:lnTo>
                    <a:pt x="75" y="54"/>
                  </a:lnTo>
                  <a:lnTo>
                    <a:pt x="67" y="57"/>
                  </a:lnTo>
                  <a:lnTo>
                    <a:pt x="62" y="54"/>
                  </a:lnTo>
                  <a:lnTo>
                    <a:pt x="53" y="52"/>
                  </a:lnTo>
                  <a:lnTo>
                    <a:pt x="50" y="51"/>
                  </a:lnTo>
                  <a:lnTo>
                    <a:pt x="45" y="39"/>
                  </a:lnTo>
                  <a:lnTo>
                    <a:pt x="32" y="35"/>
                  </a:lnTo>
                  <a:lnTo>
                    <a:pt x="43" y="27"/>
                  </a:lnTo>
                  <a:lnTo>
                    <a:pt x="45" y="31"/>
                  </a:lnTo>
                  <a:lnTo>
                    <a:pt x="51" y="43"/>
                  </a:lnTo>
                  <a:lnTo>
                    <a:pt x="58" y="43"/>
                  </a:lnTo>
                  <a:lnTo>
                    <a:pt x="53" y="36"/>
                  </a:lnTo>
                  <a:lnTo>
                    <a:pt x="56" y="36"/>
                  </a:lnTo>
                  <a:lnTo>
                    <a:pt x="59" y="33"/>
                  </a:lnTo>
                  <a:lnTo>
                    <a:pt x="56" y="28"/>
                  </a:lnTo>
                  <a:lnTo>
                    <a:pt x="59" y="19"/>
                  </a:lnTo>
                  <a:lnTo>
                    <a:pt x="66" y="33"/>
                  </a:lnTo>
                  <a:lnTo>
                    <a:pt x="64" y="41"/>
                  </a:lnTo>
                  <a:lnTo>
                    <a:pt x="74" y="46"/>
                  </a:lnTo>
                  <a:lnTo>
                    <a:pt x="72" y="41"/>
                  </a:lnTo>
                  <a:lnTo>
                    <a:pt x="77" y="41"/>
                  </a:lnTo>
                  <a:lnTo>
                    <a:pt x="80" y="38"/>
                  </a:lnTo>
                  <a:lnTo>
                    <a:pt x="70" y="33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7" y="25"/>
                  </a:lnTo>
                  <a:lnTo>
                    <a:pt x="78" y="11"/>
                  </a:lnTo>
                  <a:lnTo>
                    <a:pt x="77" y="12"/>
                  </a:lnTo>
                  <a:lnTo>
                    <a:pt x="81" y="19"/>
                  </a:lnTo>
                  <a:lnTo>
                    <a:pt x="83" y="19"/>
                  </a:lnTo>
                  <a:lnTo>
                    <a:pt x="85" y="11"/>
                  </a:lnTo>
                  <a:lnTo>
                    <a:pt x="88" y="17"/>
                  </a:lnTo>
                  <a:lnTo>
                    <a:pt x="88" y="9"/>
                  </a:lnTo>
                  <a:lnTo>
                    <a:pt x="93" y="9"/>
                  </a:lnTo>
                  <a:lnTo>
                    <a:pt x="99" y="20"/>
                  </a:lnTo>
                  <a:lnTo>
                    <a:pt x="93" y="28"/>
                  </a:lnTo>
                  <a:lnTo>
                    <a:pt x="93" y="30"/>
                  </a:lnTo>
                  <a:lnTo>
                    <a:pt x="96" y="33"/>
                  </a:lnTo>
                  <a:lnTo>
                    <a:pt x="101" y="31"/>
                  </a:lnTo>
                  <a:lnTo>
                    <a:pt x="101" y="39"/>
                  </a:lnTo>
                  <a:lnTo>
                    <a:pt x="97" y="46"/>
                  </a:lnTo>
                  <a:lnTo>
                    <a:pt x="104" y="43"/>
                  </a:lnTo>
                  <a:lnTo>
                    <a:pt x="102" y="49"/>
                  </a:lnTo>
                  <a:lnTo>
                    <a:pt x="110" y="44"/>
                  </a:lnTo>
                  <a:lnTo>
                    <a:pt x="112" y="36"/>
                  </a:lnTo>
                  <a:lnTo>
                    <a:pt x="113" y="33"/>
                  </a:lnTo>
                  <a:lnTo>
                    <a:pt x="109" y="19"/>
                  </a:lnTo>
                  <a:lnTo>
                    <a:pt x="115" y="16"/>
                  </a:lnTo>
                  <a:lnTo>
                    <a:pt x="115" y="22"/>
                  </a:lnTo>
                  <a:lnTo>
                    <a:pt x="118" y="24"/>
                  </a:lnTo>
                  <a:lnTo>
                    <a:pt x="121" y="24"/>
                  </a:lnTo>
                  <a:lnTo>
                    <a:pt x="120" y="16"/>
                  </a:lnTo>
                  <a:lnTo>
                    <a:pt x="121" y="14"/>
                  </a:lnTo>
                  <a:lnTo>
                    <a:pt x="118" y="11"/>
                  </a:lnTo>
                  <a:lnTo>
                    <a:pt x="112" y="11"/>
                  </a:lnTo>
                  <a:lnTo>
                    <a:pt x="109" y="6"/>
                  </a:lnTo>
                  <a:lnTo>
                    <a:pt x="113" y="4"/>
                  </a:lnTo>
                  <a:lnTo>
                    <a:pt x="115" y="0"/>
                  </a:lnTo>
                  <a:lnTo>
                    <a:pt x="120" y="3"/>
                  </a:lnTo>
                  <a:lnTo>
                    <a:pt x="121" y="1"/>
                  </a:lnTo>
                  <a:lnTo>
                    <a:pt x="121" y="9"/>
                  </a:lnTo>
                  <a:lnTo>
                    <a:pt x="126" y="9"/>
                  </a:lnTo>
                  <a:lnTo>
                    <a:pt x="126" y="14"/>
                  </a:lnTo>
                  <a:lnTo>
                    <a:pt x="129" y="14"/>
                  </a:lnTo>
                  <a:lnTo>
                    <a:pt x="128" y="25"/>
                  </a:lnTo>
                  <a:lnTo>
                    <a:pt x="132" y="31"/>
                  </a:lnTo>
                  <a:lnTo>
                    <a:pt x="132" y="38"/>
                  </a:lnTo>
                  <a:lnTo>
                    <a:pt x="132" y="47"/>
                  </a:lnTo>
                  <a:lnTo>
                    <a:pt x="136" y="52"/>
                  </a:lnTo>
                  <a:lnTo>
                    <a:pt x="137" y="59"/>
                  </a:lnTo>
                  <a:lnTo>
                    <a:pt x="129" y="59"/>
                  </a:lnTo>
                  <a:lnTo>
                    <a:pt x="132" y="65"/>
                  </a:lnTo>
                  <a:lnTo>
                    <a:pt x="128" y="73"/>
                  </a:lnTo>
                  <a:lnTo>
                    <a:pt x="125" y="73"/>
                  </a:lnTo>
                  <a:lnTo>
                    <a:pt x="123" y="75"/>
                  </a:lnTo>
                  <a:lnTo>
                    <a:pt x="118" y="76"/>
                  </a:lnTo>
                  <a:lnTo>
                    <a:pt x="115" y="68"/>
                  </a:lnTo>
                  <a:lnTo>
                    <a:pt x="113" y="75"/>
                  </a:lnTo>
                  <a:lnTo>
                    <a:pt x="117" y="82"/>
                  </a:lnTo>
                  <a:lnTo>
                    <a:pt x="113" y="87"/>
                  </a:lnTo>
                  <a:lnTo>
                    <a:pt x="118" y="86"/>
                  </a:lnTo>
                  <a:lnTo>
                    <a:pt x="115" y="92"/>
                  </a:lnTo>
                  <a:lnTo>
                    <a:pt x="110" y="94"/>
                  </a:lnTo>
                  <a:lnTo>
                    <a:pt x="113" y="98"/>
                  </a:lnTo>
                  <a:lnTo>
                    <a:pt x="105" y="111"/>
                  </a:lnTo>
                  <a:lnTo>
                    <a:pt x="113" y="106"/>
                  </a:lnTo>
                  <a:lnTo>
                    <a:pt x="117" y="102"/>
                  </a:lnTo>
                  <a:lnTo>
                    <a:pt x="123" y="105"/>
                  </a:lnTo>
                  <a:lnTo>
                    <a:pt x="131" y="94"/>
                  </a:lnTo>
                  <a:lnTo>
                    <a:pt x="137" y="90"/>
                  </a:lnTo>
                  <a:lnTo>
                    <a:pt x="140" y="94"/>
                  </a:lnTo>
                  <a:lnTo>
                    <a:pt x="137" y="106"/>
                  </a:lnTo>
                  <a:lnTo>
                    <a:pt x="144" y="103"/>
                  </a:lnTo>
                  <a:lnTo>
                    <a:pt x="156" y="90"/>
                  </a:lnTo>
                  <a:lnTo>
                    <a:pt x="166" y="70"/>
                  </a:lnTo>
                  <a:lnTo>
                    <a:pt x="171" y="71"/>
                  </a:lnTo>
                  <a:lnTo>
                    <a:pt x="172" y="75"/>
                  </a:lnTo>
                  <a:lnTo>
                    <a:pt x="172" y="100"/>
                  </a:lnTo>
                  <a:lnTo>
                    <a:pt x="169" y="106"/>
                  </a:lnTo>
                  <a:lnTo>
                    <a:pt x="172" y="108"/>
                  </a:lnTo>
                  <a:lnTo>
                    <a:pt x="175" y="108"/>
                  </a:lnTo>
                  <a:lnTo>
                    <a:pt x="187" y="95"/>
                  </a:lnTo>
                  <a:lnTo>
                    <a:pt x="188" y="90"/>
                  </a:lnTo>
                  <a:lnTo>
                    <a:pt x="195" y="92"/>
                  </a:lnTo>
                  <a:lnTo>
                    <a:pt x="196" y="95"/>
                  </a:lnTo>
                  <a:lnTo>
                    <a:pt x="203" y="92"/>
                  </a:lnTo>
                  <a:lnTo>
                    <a:pt x="212" y="92"/>
                  </a:lnTo>
                  <a:lnTo>
                    <a:pt x="209" y="97"/>
                  </a:lnTo>
                  <a:lnTo>
                    <a:pt x="211" y="97"/>
                  </a:lnTo>
                  <a:lnTo>
                    <a:pt x="211" y="102"/>
                  </a:lnTo>
                  <a:lnTo>
                    <a:pt x="212" y="105"/>
                  </a:lnTo>
                  <a:lnTo>
                    <a:pt x="209" y="111"/>
                  </a:lnTo>
                  <a:lnTo>
                    <a:pt x="211" y="118"/>
                  </a:lnTo>
                  <a:lnTo>
                    <a:pt x="206" y="137"/>
                  </a:lnTo>
                  <a:lnTo>
                    <a:pt x="215" y="124"/>
                  </a:lnTo>
                  <a:lnTo>
                    <a:pt x="220" y="106"/>
                  </a:lnTo>
                  <a:lnTo>
                    <a:pt x="223" y="102"/>
                  </a:lnTo>
                  <a:lnTo>
                    <a:pt x="226" y="102"/>
                  </a:lnTo>
                  <a:lnTo>
                    <a:pt x="231" y="106"/>
                  </a:lnTo>
                  <a:lnTo>
                    <a:pt x="233" y="114"/>
                  </a:lnTo>
                  <a:lnTo>
                    <a:pt x="233" y="122"/>
                  </a:lnTo>
                  <a:lnTo>
                    <a:pt x="238" y="124"/>
                  </a:lnTo>
                  <a:lnTo>
                    <a:pt x="241" y="124"/>
                  </a:lnTo>
                  <a:lnTo>
                    <a:pt x="247" y="121"/>
                  </a:lnTo>
                  <a:lnTo>
                    <a:pt x="249" y="118"/>
                  </a:lnTo>
                  <a:lnTo>
                    <a:pt x="255" y="121"/>
                  </a:lnTo>
                  <a:lnTo>
                    <a:pt x="254" y="126"/>
                  </a:lnTo>
                  <a:lnTo>
                    <a:pt x="258" y="129"/>
                  </a:lnTo>
                  <a:lnTo>
                    <a:pt x="265" y="129"/>
                  </a:lnTo>
                  <a:lnTo>
                    <a:pt x="271" y="130"/>
                  </a:lnTo>
                  <a:lnTo>
                    <a:pt x="279" y="114"/>
                  </a:lnTo>
                  <a:lnTo>
                    <a:pt x="281" y="110"/>
                  </a:lnTo>
                  <a:lnTo>
                    <a:pt x="285" y="113"/>
                  </a:lnTo>
                  <a:lnTo>
                    <a:pt x="292" y="110"/>
                  </a:lnTo>
                  <a:lnTo>
                    <a:pt x="295" y="113"/>
                  </a:lnTo>
                  <a:lnTo>
                    <a:pt x="293" y="121"/>
                  </a:lnTo>
                  <a:lnTo>
                    <a:pt x="298" y="127"/>
                  </a:lnTo>
                  <a:lnTo>
                    <a:pt x="295" y="133"/>
                  </a:lnTo>
                  <a:lnTo>
                    <a:pt x="292" y="135"/>
                  </a:lnTo>
                  <a:lnTo>
                    <a:pt x="297" y="145"/>
                  </a:lnTo>
                  <a:lnTo>
                    <a:pt x="298" y="148"/>
                  </a:lnTo>
                  <a:lnTo>
                    <a:pt x="301" y="145"/>
                  </a:lnTo>
                  <a:lnTo>
                    <a:pt x="303" y="141"/>
                  </a:lnTo>
                  <a:lnTo>
                    <a:pt x="311" y="145"/>
                  </a:lnTo>
                  <a:lnTo>
                    <a:pt x="317" y="141"/>
                  </a:lnTo>
                  <a:lnTo>
                    <a:pt x="320" y="141"/>
                  </a:lnTo>
                  <a:lnTo>
                    <a:pt x="327" y="143"/>
                  </a:lnTo>
                  <a:lnTo>
                    <a:pt x="328" y="148"/>
                  </a:lnTo>
                  <a:lnTo>
                    <a:pt x="319" y="146"/>
                  </a:lnTo>
                  <a:lnTo>
                    <a:pt x="303" y="156"/>
                  </a:lnTo>
                  <a:lnTo>
                    <a:pt x="301" y="161"/>
                  </a:lnTo>
                  <a:lnTo>
                    <a:pt x="303" y="164"/>
                  </a:lnTo>
                  <a:lnTo>
                    <a:pt x="313" y="164"/>
                  </a:lnTo>
                  <a:lnTo>
                    <a:pt x="309" y="175"/>
                  </a:lnTo>
                  <a:lnTo>
                    <a:pt x="301" y="181"/>
                  </a:lnTo>
                  <a:lnTo>
                    <a:pt x="298" y="186"/>
                  </a:lnTo>
                  <a:lnTo>
                    <a:pt x="311" y="191"/>
                  </a:lnTo>
                  <a:lnTo>
                    <a:pt x="308" y="196"/>
                  </a:lnTo>
                  <a:lnTo>
                    <a:pt x="306" y="200"/>
                  </a:lnTo>
                  <a:lnTo>
                    <a:pt x="313" y="207"/>
                  </a:lnTo>
                  <a:lnTo>
                    <a:pt x="317" y="200"/>
                  </a:lnTo>
                  <a:lnTo>
                    <a:pt x="317" y="205"/>
                  </a:lnTo>
                  <a:lnTo>
                    <a:pt x="316" y="221"/>
                  </a:lnTo>
                  <a:lnTo>
                    <a:pt x="311" y="228"/>
                  </a:lnTo>
                  <a:lnTo>
                    <a:pt x="306" y="229"/>
                  </a:lnTo>
                  <a:lnTo>
                    <a:pt x="306" y="239"/>
                  </a:lnTo>
                  <a:lnTo>
                    <a:pt x="309" y="240"/>
                  </a:lnTo>
                  <a:lnTo>
                    <a:pt x="313" y="237"/>
                  </a:lnTo>
                  <a:lnTo>
                    <a:pt x="308" y="245"/>
                  </a:lnTo>
                  <a:lnTo>
                    <a:pt x="303" y="251"/>
                  </a:lnTo>
                  <a:lnTo>
                    <a:pt x="298" y="251"/>
                  </a:lnTo>
                  <a:lnTo>
                    <a:pt x="293" y="256"/>
                  </a:lnTo>
                  <a:lnTo>
                    <a:pt x="292" y="256"/>
                  </a:lnTo>
                  <a:lnTo>
                    <a:pt x="285" y="259"/>
                  </a:lnTo>
                  <a:lnTo>
                    <a:pt x="273" y="258"/>
                  </a:lnTo>
                  <a:lnTo>
                    <a:pt x="269" y="261"/>
                  </a:lnTo>
                  <a:lnTo>
                    <a:pt x="266" y="258"/>
                  </a:lnTo>
                  <a:lnTo>
                    <a:pt x="266" y="261"/>
                  </a:lnTo>
                  <a:lnTo>
                    <a:pt x="262" y="263"/>
                  </a:lnTo>
                  <a:lnTo>
                    <a:pt x="265" y="266"/>
                  </a:lnTo>
                  <a:lnTo>
                    <a:pt x="273" y="264"/>
                  </a:lnTo>
                  <a:lnTo>
                    <a:pt x="250" y="279"/>
                  </a:lnTo>
                  <a:lnTo>
                    <a:pt x="242" y="277"/>
                  </a:lnTo>
                  <a:lnTo>
                    <a:pt x="236" y="282"/>
                  </a:lnTo>
                  <a:lnTo>
                    <a:pt x="233" y="274"/>
                  </a:lnTo>
                  <a:lnTo>
                    <a:pt x="234" y="271"/>
                  </a:lnTo>
                  <a:lnTo>
                    <a:pt x="234" y="266"/>
                  </a:lnTo>
                  <a:lnTo>
                    <a:pt x="231" y="263"/>
                  </a:lnTo>
                  <a:lnTo>
                    <a:pt x="225" y="269"/>
                  </a:lnTo>
                  <a:lnTo>
                    <a:pt x="174" y="279"/>
                  </a:lnTo>
                  <a:lnTo>
                    <a:pt x="168" y="274"/>
                  </a:lnTo>
                  <a:lnTo>
                    <a:pt x="161" y="272"/>
                  </a:lnTo>
                  <a:lnTo>
                    <a:pt x="161" y="269"/>
                  </a:lnTo>
                  <a:lnTo>
                    <a:pt x="156" y="269"/>
                  </a:lnTo>
                  <a:lnTo>
                    <a:pt x="153" y="271"/>
                  </a:lnTo>
                  <a:lnTo>
                    <a:pt x="150" y="275"/>
                  </a:lnTo>
                  <a:lnTo>
                    <a:pt x="140" y="272"/>
                  </a:lnTo>
                  <a:lnTo>
                    <a:pt x="115" y="279"/>
                  </a:lnTo>
                  <a:lnTo>
                    <a:pt x="101" y="275"/>
                  </a:lnTo>
                  <a:lnTo>
                    <a:pt x="94" y="277"/>
                  </a:lnTo>
                  <a:lnTo>
                    <a:pt x="88" y="269"/>
                  </a:lnTo>
                  <a:lnTo>
                    <a:pt x="83" y="269"/>
                  </a:lnTo>
                  <a:lnTo>
                    <a:pt x="80" y="259"/>
                  </a:lnTo>
                  <a:lnTo>
                    <a:pt x="75" y="255"/>
                  </a:lnTo>
                  <a:lnTo>
                    <a:pt x="69" y="243"/>
                  </a:lnTo>
                  <a:lnTo>
                    <a:pt x="62" y="24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7" name="Freeform 778">
              <a:extLst>
                <a:ext uri="{FF2B5EF4-FFF2-40B4-BE49-F238E27FC236}">
                  <a16:creationId xmlns:a16="http://schemas.microsoft.com/office/drawing/2014/main" id="{DD28CA46-DCF5-6DC8-8108-F6A6247D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983"/>
              <a:ext cx="328" cy="282"/>
            </a:xfrm>
            <a:custGeom>
              <a:avLst/>
              <a:gdLst>
                <a:gd name="T0" fmla="*/ 54 w 328"/>
                <a:gd name="T1" fmla="*/ 221 h 282"/>
                <a:gd name="T2" fmla="*/ 11 w 328"/>
                <a:gd name="T3" fmla="*/ 175 h 282"/>
                <a:gd name="T4" fmla="*/ 15 w 328"/>
                <a:gd name="T5" fmla="*/ 165 h 282"/>
                <a:gd name="T6" fmla="*/ 46 w 328"/>
                <a:gd name="T7" fmla="*/ 149 h 282"/>
                <a:gd name="T8" fmla="*/ 48 w 328"/>
                <a:gd name="T9" fmla="*/ 141 h 282"/>
                <a:gd name="T10" fmla="*/ 51 w 328"/>
                <a:gd name="T11" fmla="*/ 111 h 282"/>
                <a:gd name="T12" fmla="*/ 21 w 328"/>
                <a:gd name="T13" fmla="*/ 94 h 282"/>
                <a:gd name="T14" fmla="*/ 42 w 328"/>
                <a:gd name="T15" fmla="*/ 89 h 282"/>
                <a:gd name="T16" fmla="*/ 67 w 328"/>
                <a:gd name="T17" fmla="*/ 103 h 282"/>
                <a:gd name="T18" fmla="*/ 77 w 328"/>
                <a:gd name="T19" fmla="*/ 100 h 282"/>
                <a:gd name="T20" fmla="*/ 99 w 328"/>
                <a:gd name="T21" fmla="*/ 86 h 282"/>
                <a:gd name="T22" fmla="*/ 91 w 328"/>
                <a:gd name="T23" fmla="*/ 73 h 282"/>
                <a:gd name="T24" fmla="*/ 75 w 328"/>
                <a:gd name="T25" fmla="*/ 54 h 282"/>
                <a:gd name="T26" fmla="*/ 45 w 328"/>
                <a:gd name="T27" fmla="*/ 39 h 282"/>
                <a:gd name="T28" fmla="*/ 58 w 328"/>
                <a:gd name="T29" fmla="*/ 43 h 282"/>
                <a:gd name="T30" fmla="*/ 59 w 328"/>
                <a:gd name="T31" fmla="*/ 19 h 282"/>
                <a:gd name="T32" fmla="*/ 77 w 328"/>
                <a:gd name="T33" fmla="*/ 41 h 282"/>
                <a:gd name="T34" fmla="*/ 77 w 328"/>
                <a:gd name="T35" fmla="*/ 25 h 282"/>
                <a:gd name="T36" fmla="*/ 85 w 328"/>
                <a:gd name="T37" fmla="*/ 11 h 282"/>
                <a:gd name="T38" fmla="*/ 93 w 328"/>
                <a:gd name="T39" fmla="*/ 28 h 282"/>
                <a:gd name="T40" fmla="*/ 97 w 328"/>
                <a:gd name="T41" fmla="*/ 46 h 282"/>
                <a:gd name="T42" fmla="*/ 113 w 328"/>
                <a:gd name="T43" fmla="*/ 33 h 282"/>
                <a:gd name="T44" fmla="*/ 121 w 328"/>
                <a:gd name="T45" fmla="*/ 24 h 282"/>
                <a:gd name="T46" fmla="*/ 109 w 328"/>
                <a:gd name="T47" fmla="*/ 6 h 282"/>
                <a:gd name="T48" fmla="*/ 121 w 328"/>
                <a:gd name="T49" fmla="*/ 1 h 282"/>
                <a:gd name="T50" fmla="*/ 128 w 328"/>
                <a:gd name="T51" fmla="*/ 25 h 282"/>
                <a:gd name="T52" fmla="*/ 137 w 328"/>
                <a:gd name="T53" fmla="*/ 59 h 282"/>
                <a:gd name="T54" fmla="*/ 123 w 328"/>
                <a:gd name="T55" fmla="*/ 75 h 282"/>
                <a:gd name="T56" fmla="*/ 113 w 328"/>
                <a:gd name="T57" fmla="*/ 87 h 282"/>
                <a:gd name="T58" fmla="*/ 105 w 328"/>
                <a:gd name="T59" fmla="*/ 111 h 282"/>
                <a:gd name="T60" fmla="*/ 137 w 328"/>
                <a:gd name="T61" fmla="*/ 90 h 282"/>
                <a:gd name="T62" fmla="*/ 166 w 328"/>
                <a:gd name="T63" fmla="*/ 70 h 282"/>
                <a:gd name="T64" fmla="*/ 172 w 328"/>
                <a:gd name="T65" fmla="*/ 108 h 282"/>
                <a:gd name="T66" fmla="*/ 196 w 328"/>
                <a:gd name="T67" fmla="*/ 95 h 282"/>
                <a:gd name="T68" fmla="*/ 211 w 328"/>
                <a:gd name="T69" fmla="*/ 102 h 282"/>
                <a:gd name="T70" fmla="*/ 215 w 328"/>
                <a:gd name="T71" fmla="*/ 124 h 282"/>
                <a:gd name="T72" fmla="*/ 233 w 328"/>
                <a:gd name="T73" fmla="*/ 114 h 282"/>
                <a:gd name="T74" fmla="*/ 249 w 328"/>
                <a:gd name="T75" fmla="*/ 118 h 282"/>
                <a:gd name="T76" fmla="*/ 271 w 328"/>
                <a:gd name="T77" fmla="*/ 130 h 282"/>
                <a:gd name="T78" fmla="*/ 295 w 328"/>
                <a:gd name="T79" fmla="*/ 113 h 282"/>
                <a:gd name="T80" fmla="*/ 297 w 328"/>
                <a:gd name="T81" fmla="*/ 145 h 282"/>
                <a:gd name="T82" fmla="*/ 317 w 328"/>
                <a:gd name="T83" fmla="*/ 141 h 282"/>
                <a:gd name="T84" fmla="*/ 303 w 328"/>
                <a:gd name="T85" fmla="*/ 156 h 282"/>
                <a:gd name="T86" fmla="*/ 301 w 328"/>
                <a:gd name="T87" fmla="*/ 181 h 282"/>
                <a:gd name="T88" fmla="*/ 313 w 328"/>
                <a:gd name="T89" fmla="*/ 207 h 282"/>
                <a:gd name="T90" fmla="*/ 306 w 328"/>
                <a:gd name="T91" fmla="*/ 229 h 282"/>
                <a:gd name="T92" fmla="*/ 303 w 328"/>
                <a:gd name="T93" fmla="*/ 251 h 282"/>
                <a:gd name="T94" fmla="*/ 273 w 328"/>
                <a:gd name="T95" fmla="*/ 258 h 282"/>
                <a:gd name="T96" fmla="*/ 265 w 328"/>
                <a:gd name="T97" fmla="*/ 266 h 282"/>
                <a:gd name="T98" fmla="*/ 233 w 328"/>
                <a:gd name="T99" fmla="*/ 274 h 282"/>
                <a:gd name="T100" fmla="*/ 174 w 328"/>
                <a:gd name="T101" fmla="*/ 279 h 282"/>
                <a:gd name="T102" fmla="*/ 153 w 328"/>
                <a:gd name="T103" fmla="*/ 271 h 282"/>
                <a:gd name="T104" fmla="*/ 94 w 328"/>
                <a:gd name="T105" fmla="*/ 277 h 282"/>
                <a:gd name="T106" fmla="*/ 69 w 328"/>
                <a:gd name="T107" fmla="*/ 243 h 2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8"/>
                <a:gd name="T163" fmla="*/ 0 h 282"/>
                <a:gd name="T164" fmla="*/ 328 w 328"/>
                <a:gd name="T165" fmla="*/ 282 h 28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8" h="282">
                  <a:moveTo>
                    <a:pt x="62" y="240"/>
                  </a:moveTo>
                  <a:lnTo>
                    <a:pt x="61" y="240"/>
                  </a:lnTo>
                  <a:lnTo>
                    <a:pt x="59" y="235"/>
                  </a:lnTo>
                  <a:lnTo>
                    <a:pt x="56" y="231"/>
                  </a:lnTo>
                  <a:lnTo>
                    <a:pt x="54" y="221"/>
                  </a:lnTo>
                  <a:lnTo>
                    <a:pt x="43" y="197"/>
                  </a:lnTo>
                  <a:lnTo>
                    <a:pt x="35" y="196"/>
                  </a:lnTo>
                  <a:lnTo>
                    <a:pt x="27" y="186"/>
                  </a:lnTo>
                  <a:lnTo>
                    <a:pt x="24" y="186"/>
                  </a:lnTo>
                  <a:lnTo>
                    <a:pt x="11" y="175"/>
                  </a:lnTo>
                  <a:lnTo>
                    <a:pt x="5" y="175"/>
                  </a:lnTo>
                  <a:lnTo>
                    <a:pt x="0" y="172"/>
                  </a:lnTo>
                  <a:lnTo>
                    <a:pt x="8" y="164"/>
                  </a:lnTo>
                  <a:lnTo>
                    <a:pt x="11" y="154"/>
                  </a:lnTo>
                  <a:lnTo>
                    <a:pt x="15" y="165"/>
                  </a:lnTo>
                  <a:lnTo>
                    <a:pt x="21" y="162"/>
                  </a:lnTo>
                  <a:lnTo>
                    <a:pt x="42" y="165"/>
                  </a:lnTo>
                  <a:lnTo>
                    <a:pt x="50" y="156"/>
                  </a:lnTo>
                  <a:lnTo>
                    <a:pt x="38" y="151"/>
                  </a:lnTo>
                  <a:lnTo>
                    <a:pt x="46" y="149"/>
                  </a:lnTo>
                  <a:lnTo>
                    <a:pt x="50" y="148"/>
                  </a:lnTo>
                  <a:lnTo>
                    <a:pt x="51" y="143"/>
                  </a:lnTo>
                  <a:lnTo>
                    <a:pt x="59" y="141"/>
                  </a:lnTo>
                  <a:lnTo>
                    <a:pt x="54" y="138"/>
                  </a:lnTo>
                  <a:lnTo>
                    <a:pt x="48" y="141"/>
                  </a:lnTo>
                  <a:lnTo>
                    <a:pt x="46" y="137"/>
                  </a:lnTo>
                  <a:lnTo>
                    <a:pt x="48" y="133"/>
                  </a:lnTo>
                  <a:lnTo>
                    <a:pt x="46" y="132"/>
                  </a:lnTo>
                  <a:lnTo>
                    <a:pt x="54" y="114"/>
                  </a:lnTo>
                  <a:lnTo>
                    <a:pt x="51" y="111"/>
                  </a:lnTo>
                  <a:lnTo>
                    <a:pt x="43" y="108"/>
                  </a:lnTo>
                  <a:lnTo>
                    <a:pt x="43" y="105"/>
                  </a:lnTo>
                  <a:lnTo>
                    <a:pt x="38" y="100"/>
                  </a:lnTo>
                  <a:lnTo>
                    <a:pt x="27" y="94"/>
                  </a:lnTo>
                  <a:lnTo>
                    <a:pt x="21" y="94"/>
                  </a:lnTo>
                  <a:lnTo>
                    <a:pt x="15" y="92"/>
                  </a:lnTo>
                  <a:lnTo>
                    <a:pt x="15" y="87"/>
                  </a:lnTo>
                  <a:lnTo>
                    <a:pt x="19" y="81"/>
                  </a:lnTo>
                  <a:lnTo>
                    <a:pt x="37" y="89"/>
                  </a:lnTo>
                  <a:lnTo>
                    <a:pt x="42" y="89"/>
                  </a:lnTo>
                  <a:lnTo>
                    <a:pt x="48" y="94"/>
                  </a:lnTo>
                  <a:lnTo>
                    <a:pt x="56" y="92"/>
                  </a:lnTo>
                  <a:lnTo>
                    <a:pt x="56" y="97"/>
                  </a:lnTo>
                  <a:lnTo>
                    <a:pt x="64" y="97"/>
                  </a:lnTo>
                  <a:lnTo>
                    <a:pt x="67" y="103"/>
                  </a:lnTo>
                  <a:lnTo>
                    <a:pt x="78" y="111"/>
                  </a:lnTo>
                  <a:lnTo>
                    <a:pt x="91" y="102"/>
                  </a:lnTo>
                  <a:lnTo>
                    <a:pt x="86" y="102"/>
                  </a:lnTo>
                  <a:lnTo>
                    <a:pt x="80" y="105"/>
                  </a:lnTo>
                  <a:lnTo>
                    <a:pt x="77" y="100"/>
                  </a:lnTo>
                  <a:lnTo>
                    <a:pt x="69" y="90"/>
                  </a:lnTo>
                  <a:lnTo>
                    <a:pt x="72" y="87"/>
                  </a:lnTo>
                  <a:lnTo>
                    <a:pt x="78" y="86"/>
                  </a:lnTo>
                  <a:lnTo>
                    <a:pt x="81" y="87"/>
                  </a:lnTo>
                  <a:lnTo>
                    <a:pt x="99" y="86"/>
                  </a:lnTo>
                  <a:lnTo>
                    <a:pt x="99" y="84"/>
                  </a:lnTo>
                  <a:lnTo>
                    <a:pt x="97" y="78"/>
                  </a:lnTo>
                  <a:lnTo>
                    <a:pt x="93" y="79"/>
                  </a:lnTo>
                  <a:lnTo>
                    <a:pt x="89" y="76"/>
                  </a:lnTo>
                  <a:lnTo>
                    <a:pt x="91" y="73"/>
                  </a:lnTo>
                  <a:lnTo>
                    <a:pt x="91" y="70"/>
                  </a:lnTo>
                  <a:lnTo>
                    <a:pt x="89" y="71"/>
                  </a:lnTo>
                  <a:lnTo>
                    <a:pt x="91" y="67"/>
                  </a:lnTo>
                  <a:lnTo>
                    <a:pt x="80" y="55"/>
                  </a:lnTo>
                  <a:lnTo>
                    <a:pt x="75" y="54"/>
                  </a:lnTo>
                  <a:lnTo>
                    <a:pt x="67" y="57"/>
                  </a:lnTo>
                  <a:lnTo>
                    <a:pt x="62" y="54"/>
                  </a:lnTo>
                  <a:lnTo>
                    <a:pt x="53" y="52"/>
                  </a:lnTo>
                  <a:lnTo>
                    <a:pt x="50" y="51"/>
                  </a:lnTo>
                  <a:lnTo>
                    <a:pt x="45" y="39"/>
                  </a:lnTo>
                  <a:lnTo>
                    <a:pt x="32" y="35"/>
                  </a:lnTo>
                  <a:lnTo>
                    <a:pt x="43" y="27"/>
                  </a:lnTo>
                  <a:lnTo>
                    <a:pt x="45" y="31"/>
                  </a:lnTo>
                  <a:lnTo>
                    <a:pt x="51" y="43"/>
                  </a:lnTo>
                  <a:lnTo>
                    <a:pt x="58" y="43"/>
                  </a:lnTo>
                  <a:lnTo>
                    <a:pt x="53" y="36"/>
                  </a:lnTo>
                  <a:lnTo>
                    <a:pt x="56" y="36"/>
                  </a:lnTo>
                  <a:lnTo>
                    <a:pt x="59" y="33"/>
                  </a:lnTo>
                  <a:lnTo>
                    <a:pt x="56" y="28"/>
                  </a:lnTo>
                  <a:lnTo>
                    <a:pt x="59" y="19"/>
                  </a:lnTo>
                  <a:lnTo>
                    <a:pt x="66" y="33"/>
                  </a:lnTo>
                  <a:lnTo>
                    <a:pt x="64" y="41"/>
                  </a:lnTo>
                  <a:lnTo>
                    <a:pt x="74" y="46"/>
                  </a:lnTo>
                  <a:lnTo>
                    <a:pt x="72" y="41"/>
                  </a:lnTo>
                  <a:lnTo>
                    <a:pt x="77" y="41"/>
                  </a:lnTo>
                  <a:lnTo>
                    <a:pt x="80" y="38"/>
                  </a:lnTo>
                  <a:lnTo>
                    <a:pt x="70" y="33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7" y="25"/>
                  </a:lnTo>
                  <a:lnTo>
                    <a:pt x="78" y="11"/>
                  </a:lnTo>
                  <a:lnTo>
                    <a:pt x="77" y="12"/>
                  </a:lnTo>
                  <a:lnTo>
                    <a:pt x="81" y="19"/>
                  </a:lnTo>
                  <a:lnTo>
                    <a:pt x="83" y="19"/>
                  </a:lnTo>
                  <a:lnTo>
                    <a:pt x="85" y="11"/>
                  </a:lnTo>
                  <a:lnTo>
                    <a:pt x="88" y="17"/>
                  </a:lnTo>
                  <a:lnTo>
                    <a:pt x="88" y="9"/>
                  </a:lnTo>
                  <a:lnTo>
                    <a:pt x="93" y="9"/>
                  </a:lnTo>
                  <a:lnTo>
                    <a:pt x="99" y="20"/>
                  </a:lnTo>
                  <a:lnTo>
                    <a:pt x="93" y="28"/>
                  </a:lnTo>
                  <a:lnTo>
                    <a:pt x="93" y="30"/>
                  </a:lnTo>
                  <a:lnTo>
                    <a:pt x="96" y="33"/>
                  </a:lnTo>
                  <a:lnTo>
                    <a:pt x="101" y="31"/>
                  </a:lnTo>
                  <a:lnTo>
                    <a:pt x="101" y="39"/>
                  </a:lnTo>
                  <a:lnTo>
                    <a:pt x="97" y="46"/>
                  </a:lnTo>
                  <a:lnTo>
                    <a:pt x="104" y="43"/>
                  </a:lnTo>
                  <a:lnTo>
                    <a:pt x="102" y="49"/>
                  </a:lnTo>
                  <a:lnTo>
                    <a:pt x="110" y="44"/>
                  </a:lnTo>
                  <a:lnTo>
                    <a:pt x="112" y="36"/>
                  </a:lnTo>
                  <a:lnTo>
                    <a:pt x="113" y="33"/>
                  </a:lnTo>
                  <a:lnTo>
                    <a:pt x="109" y="19"/>
                  </a:lnTo>
                  <a:lnTo>
                    <a:pt x="115" y="16"/>
                  </a:lnTo>
                  <a:lnTo>
                    <a:pt x="115" y="22"/>
                  </a:lnTo>
                  <a:lnTo>
                    <a:pt x="118" y="24"/>
                  </a:lnTo>
                  <a:lnTo>
                    <a:pt x="121" y="24"/>
                  </a:lnTo>
                  <a:lnTo>
                    <a:pt x="120" y="16"/>
                  </a:lnTo>
                  <a:lnTo>
                    <a:pt x="121" y="14"/>
                  </a:lnTo>
                  <a:lnTo>
                    <a:pt x="118" y="11"/>
                  </a:lnTo>
                  <a:lnTo>
                    <a:pt x="112" y="11"/>
                  </a:lnTo>
                  <a:lnTo>
                    <a:pt x="109" y="6"/>
                  </a:lnTo>
                  <a:lnTo>
                    <a:pt x="113" y="4"/>
                  </a:lnTo>
                  <a:lnTo>
                    <a:pt x="115" y="0"/>
                  </a:lnTo>
                  <a:lnTo>
                    <a:pt x="120" y="3"/>
                  </a:lnTo>
                  <a:lnTo>
                    <a:pt x="121" y="1"/>
                  </a:lnTo>
                  <a:lnTo>
                    <a:pt x="121" y="9"/>
                  </a:lnTo>
                  <a:lnTo>
                    <a:pt x="126" y="9"/>
                  </a:lnTo>
                  <a:lnTo>
                    <a:pt x="126" y="14"/>
                  </a:lnTo>
                  <a:lnTo>
                    <a:pt x="129" y="14"/>
                  </a:lnTo>
                  <a:lnTo>
                    <a:pt x="128" y="25"/>
                  </a:lnTo>
                  <a:lnTo>
                    <a:pt x="132" y="31"/>
                  </a:lnTo>
                  <a:lnTo>
                    <a:pt x="132" y="38"/>
                  </a:lnTo>
                  <a:lnTo>
                    <a:pt x="132" y="47"/>
                  </a:lnTo>
                  <a:lnTo>
                    <a:pt x="136" y="52"/>
                  </a:lnTo>
                  <a:lnTo>
                    <a:pt x="137" y="59"/>
                  </a:lnTo>
                  <a:lnTo>
                    <a:pt x="129" y="59"/>
                  </a:lnTo>
                  <a:lnTo>
                    <a:pt x="132" y="65"/>
                  </a:lnTo>
                  <a:lnTo>
                    <a:pt x="128" y="73"/>
                  </a:lnTo>
                  <a:lnTo>
                    <a:pt x="125" y="73"/>
                  </a:lnTo>
                  <a:lnTo>
                    <a:pt x="123" y="75"/>
                  </a:lnTo>
                  <a:lnTo>
                    <a:pt x="118" y="76"/>
                  </a:lnTo>
                  <a:lnTo>
                    <a:pt x="115" y="68"/>
                  </a:lnTo>
                  <a:lnTo>
                    <a:pt x="113" y="75"/>
                  </a:lnTo>
                  <a:lnTo>
                    <a:pt x="117" y="82"/>
                  </a:lnTo>
                  <a:lnTo>
                    <a:pt x="113" y="87"/>
                  </a:lnTo>
                  <a:lnTo>
                    <a:pt x="118" y="86"/>
                  </a:lnTo>
                  <a:lnTo>
                    <a:pt x="115" y="92"/>
                  </a:lnTo>
                  <a:lnTo>
                    <a:pt x="110" y="94"/>
                  </a:lnTo>
                  <a:lnTo>
                    <a:pt x="113" y="98"/>
                  </a:lnTo>
                  <a:lnTo>
                    <a:pt x="105" y="111"/>
                  </a:lnTo>
                  <a:lnTo>
                    <a:pt x="113" y="106"/>
                  </a:lnTo>
                  <a:lnTo>
                    <a:pt x="117" y="102"/>
                  </a:lnTo>
                  <a:lnTo>
                    <a:pt x="123" y="105"/>
                  </a:lnTo>
                  <a:lnTo>
                    <a:pt x="131" y="94"/>
                  </a:lnTo>
                  <a:lnTo>
                    <a:pt x="137" y="90"/>
                  </a:lnTo>
                  <a:lnTo>
                    <a:pt x="140" y="94"/>
                  </a:lnTo>
                  <a:lnTo>
                    <a:pt x="137" y="106"/>
                  </a:lnTo>
                  <a:lnTo>
                    <a:pt x="144" y="103"/>
                  </a:lnTo>
                  <a:lnTo>
                    <a:pt x="156" y="90"/>
                  </a:lnTo>
                  <a:lnTo>
                    <a:pt x="166" y="70"/>
                  </a:lnTo>
                  <a:lnTo>
                    <a:pt x="171" y="71"/>
                  </a:lnTo>
                  <a:lnTo>
                    <a:pt x="172" y="75"/>
                  </a:lnTo>
                  <a:lnTo>
                    <a:pt x="172" y="100"/>
                  </a:lnTo>
                  <a:lnTo>
                    <a:pt x="169" y="106"/>
                  </a:lnTo>
                  <a:lnTo>
                    <a:pt x="172" y="108"/>
                  </a:lnTo>
                  <a:lnTo>
                    <a:pt x="175" y="108"/>
                  </a:lnTo>
                  <a:lnTo>
                    <a:pt x="187" y="95"/>
                  </a:lnTo>
                  <a:lnTo>
                    <a:pt x="188" y="90"/>
                  </a:lnTo>
                  <a:lnTo>
                    <a:pt x="195" y="92"/>
                  </a:lnTo>
                  <a:lnTo>
                    <a:pt x="196" y="95"/>
                  </a:lnTo>
                  <a:lnTo>
                    <a:pt x="203" y="92"/>
                  </a:lnTo>
                  <a:lnTo>
                    <a:pt x="212" y="92"/>
                  </a:lnTo>
                  <a:lnTo>
                    <a:pt x="209" y="97"/>
                  </a:lnTo>
                  <a:lnTo>
                    <a:pt x="211" y="97"/>
                  </a:lnTo>
                  <a:lnTo>
                    <a:pt x="211" y="102"/>
                  </a:lnTo>
                  <a:lnTo>
                    <a:pt x="212" y="105"/>
                  </a:lnTo>
                  <a:lnTo>
                    <a:pt x="209" y="111"/>
                  </a:lnTo>
                  <a:lnTo>
                    <a:pt x="211" y="118"/>
                  </a:lnTo>
                  <a:lnTo>
                    <a:pt x="206" y="137"/>
                  </a:lnTo>
                  <a:lnTo>
                    <a:pt x="215" y="124"/>
                  </a:lnTo>
                  <a:lnTo>
                    <a:pt x="220" y="106"/>
                  </a:lnTo>
                  <a:lnTo>
                    <a:pt x="223" y="102"/>
                  </a:lnTo>
                  <a:lnTo>
                    <a:pt x="226" y="102"/>
                  </a:lnTo>
                  <a:lnTo>
                    <a:pt x="231" y="106"/>
                  </a:lnTo>
                  <a:lnTo>
                    <a:pt x="233" y="114"/>
                  </a:lnTo>
                  <a:lnTo>
                    <a:pt x="233" y="122"/>
                  </a:lnTo>
                  <a:lnTo>
                    <a:pt x="238" y="124"/>
                  </a:lnTo>
                  <a:lnTo>
                    <a:pt x="241" y="124"/>
                  </a:lnTo>
                  <a:lnTo>
                    <a:pt x="247" y="121"/>
                  </a:lnTo>
                  <a:lnTo>
                    <a:pt x="249" y="118"/>
                  </a:lnTo>
                  <a:lnTo>
                    <a:pt x="255" y="121"/>
                  </a:lnTo>
                  <a:lnTo>
                    <a:pt x="254" y="126"/>
                  </a:lnTo>
                  <a:lnTo>
                    <a:pt x="258" y="129"/>
                  </a:lnTo>
                  <a:lnTo>
                    <a:pt x="265" y="129"/>
                  </a:lnTo>
                  <a:lnTo>
                    <a:pt x="271" y="130"/>
                  </a:lnTo>
                  <a:lnTo>
                    <a:pt x="279" y="114"/>
                  </a:lnTo>
                  <a:lnTo>
                    <a:pt x="281" y="110"/>
                  </a:lnTo>
                  <a:lnTo>
                    <a:pt x="285" y="113"/>
                  </a:lnTo>
                  <a:lnTo>
                    <a:pt x="292" y="110"/>
                  </a:lnTo>
                  <a:lnTo>
                    <a:pt x="295" y="113"/>
                  </a:lnTo>
                  <a:lnTo>
                    <a:pt x="293" y="121"/>
                  </a:lnTo>
                  <a:lnTo>
                    <a:pt x="298" y="127"/>
                  </a:lnTo>
                  <a:lnTo>
                    <a:pt x="295" y="133"/>
                  </a:lnTo>
                  <a:lnTo>
                    <a:pt x="292" y="135"/>
                  </a:lnTo>
                  <a:lnTo>
                    <a:pt x="297" y="145"/>
                  </a:lnTo>
                  <a:lnTo>
                    <a:pt x="298" y="148"/>
                  </a:lnTo>
                  <a:lnTo>
                    <a:pt x="301" y="145"/>
                  </a:lnTo>
                  <a:lnTo>
                    <a:pt x="303" y="141"/>
                  </a:lnTo>
                  <a:lnTo>
                    <a:pt x="311" y="145"/>
                  </a:lnTo>
                  <a:lnTo>
                    <a:pt x="317" y="141"/>
                  </a:lnTo>
                  <a:lnTo>
                    <a:pt x="320" y="141"/>
                  </a:lnTo>
                  <a:lnTo>
                    <a:pt x="327" y="143"/>
                  </a:lnTo>
                  <a:lnTo>
                    <a:pt x="328" y="148"/>
                  </a:lnTo>
                  <a:lnTo>
                    <a:pt x="319" y="146"/>
                  </a:lnTo>
                  <a:lnTo>
                    <a:pt x="303" y="156"/>
                  </a:lnTo>
                  <a:lnTo>
                    <a:pt x="301" y="161"/>
                  </a:lnTo>
                  <a:lnTo>
                    <a:pt x="303" y="164"/>
                  </a:lnTo>
                  <a:lnTo>
                    <a:pt x="313" y="164"/>
                  </a:lnTo>
                  <a:lnTo>
                    <a:pt x="309" y="175"/>
                  </a:lnTo>
                  <a:lnTo>
                    <a:pt x="301" y="181"/>
                  </a:lnTo>
                  <a:lnTo>
                    <a:pt x="298" y="186"/>
                  </a:lnTo>
                  <a:lnTo>
                    <a:pt x="311" y="191"/>
                  </a:lnTo>
                  <a:lnTo>
                    <a:pt x="308" y="196"/>
                  </a:lnTo>
                  <a:lnTo>
                    <a:pt x="306" y="200"/>
                  </a:lnTo>
                  <a:lnTo>
                    <a:pt x="313" y="207"/>
                  </a:lnTo>
                  <a:lnTo>
                    <a:pt x="317" y="200"/>
                  </a:lnTo>
                  <a:lnTo>
                    <a:pt x="317" y="205"/>
                  </a:lnTo>
                  <a:lnTo>
                    <a:pt x="316" y="221"/>
                  </a:lnTo>
                  <a:lnTo>
                    <a:pt x="311" y="228"/>
                  </a:lnTo>
                  <a:lnTo>
                    <a:pt x="306" y="229"/>
                  </a:lnTo>
                  <a:lnTo>
                    <a:pt x="306" y="239"/>
                  </a:lnTo>
                  <a:lnTo>
                    <a:pt x="309" y="240"/>
                  </a:lnTo>
                  <a:lnTo>
                    <a:pt x="313" y="237"/>
                  </a:lnTo>
                  <a:lnTo>
                    <a:pt x="308" y="245"/>
                  </a:lnTo>
                  <a:lnTo>
                    <a:pt x="303" y="251"/>
                  </a:lnTo>
                  <a:lnTo>
                    <a:pt x="298" y="251"/>
                  </a:lnTo>
                  <a:lnTo>
                    <a:pt x="293" y="256"/>
                  </a:lnTo>
                  <a:lnTo>
                    <a:pt x="292" y="256"/>
                  </a:lnTo>
                  <a:lnTo>
                    <a:pt x="285" y="259"/>
                  </a:lnTo>
                  <a:lnTo>
                    <a:pt x="273" y="258"/>
                  </a:lnTo>
                  <a:lnTo>
                    <a:pt x="269" y="261"/>
                  </a:lnTo>
                  <a:lnTo>
                    <a:pt x="266" y="258"/>
                  </a:lnTo>
                  <a:lnTo>
                    <a:pt x="266" y="261"/>
                  </a:lnTo>
                  <a:lnTo>
                    <a:pt x="262" y="263"/>
                  </a:lnTo>
                  <a:lnTo>
                    <a:pt x="265" y="266"/>
                  </a:lnTo>
                  <a:lnTo>
                    <a:pt x="273" y="264"/>
                  </a:lnTo>
                  <a:lnTo>
                    <a:pt x="250" y="279"/>
                  </a:lnTo>
                  <a:lnTo>
                    <a:pt x="242" y="277"/>
                  </a:lnTo>
                  <a:lnTo>
                    <a:pt x="236" y="282"/>
                  </a:lnTo>
                  <a:lnTo>
                    <a:pt x="233" y="274"/>
                  </a:lnTo>
                  <a:lnTo>
                    <a:pt x="234" y="271"/>
                  </a:lnTo>
                  <a:lnTo>
                    <a:pt x="234" y="266"/>
                  </a:lnTo>
                  <a:lnTo>
                    <a:pt x="231" y="263"/>
                  </a:lnTo>
                  <a:lnTo>
                    <a:pt x="225" y="269"/>
                  </a:lnTo>
                  <a:lnTo>
                    <a:pt x="174" y="279"/>
                  </a:lnTo>
                  <a:lnTo>
                    <a:pt x="168" y="274"/>
                  </a:lnTo>
                  <a:lnTo>
                    <a:pt x="161" y="272"/>
                  </a:lnTo>
                  <a:lnTo>
                    <a:pt x="161" y="269"/>
                  </a:lnTo>
                  <a:lnTo>
                    <a:pt x="156" y="269"/>
                  </a:lnTo>
                  <a:lnTo>
                    <a:pt x="153" y="271"/>
                  </a:lnTo>
                  <a:lnTo>
                    <a:pt x="150" y="275"/>
                  </a:lnTo>
                  <a:lnTo>
                    <a:pt x="140" y="272"/>
                  </a:lnTo>
                  <a:lnTo>
                    <a:pt x="115" y="279"/>
                  </a:lnTo>
                  <a:lnTo>
                    <a:pt x="101" y="275"/>
                  </a:lnTo>
                  <a:lnTo>
                    <a:pt x="94" y="277"/>
                  </a:lnTo>
                  <a:lnTo>
                    <a:pt x="88" y="269"/>
                  </a:lnTo>
                  <a:lnTo>
                    <a:pt x="83" y="269"/>
                  </a:lnTo>
                  <a:lnTo>
                    <a:pt x="80" y="259"/>
                  </a:lnTo>
                  <a:lnTo>
                    <a:pt x="75" y="255"/>
                  </a:lnTo>
                  <a:lnTo>
                    <a:pt x="69" y="243"/>
                  </a:lnTo>
                  <a:lnTo>
                    <a:pt x="62" y="24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8" name="Freeform 779">
              <a:extLst>
                <a:ext uri="{FF2B5EF4-FFF2-40B4-BE49-F238E27FC236}">
                  <a16:creationId xmlns:a16="http://schemas.microsoft.com/office/drawing/2014/main" id="{86C27C0F-024C-55D4-9C37-936651EDF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2256"/>
              <a:ext cx="461" cy="430"/>
            </a:xfrm>
            <a:custGeom>
              <a:avLst/>
              <a:gdLst>
                <a:gd name="T0" fmla="*/ 447 w 461"/>
                <a:gd name="T1" fmla="*/ 282 h 430"/>
                <a:gd name="T2" fmla="*/ 456 w 461"/>
                <a:gd name="T3" fmla="*/ 301 h 430"/>
                <a:gd name="T4" fmla="*/ 458 w 461"/>
                <a:gd name="T5" fmla="*/ 327 h 430"/>
                <a:gd name="T6" fmla="*/ 399 w 461"/>
                <a:gd name="T7" fmla="*/ 405 h 430"/>
                <a:gd name="T8" fmla="*/ 400 w 461"/>
                <a:gd name="T9" fmla="*/ 429 h 430"/>
                <a:gd name="T10" fmla="*/ 378 w 461"/>
                <a:gd name="T11" fmla="*/ 427 h 430"/>
                <a:gd name="T12" fmla="*/ 329 w 461"/>
                <a:gd name="T13" fmla="*/ 408 h 430"/>
                <a:gd name="T14" fmla="*/ 303 w 461"/>
                <a:gd name="T15" fmla="*/ 411 h 430"/>
                <a:gd name="T16" fmla="*/ 278 w 461"/>
                <a:gd name="T17" fmla="*/ 419 h 430"/>
                <a:gd name="T18" fmla="*/ 262 w 461"/>
                <a:gd name="T19" fmla="*/ 421 h 430"/>
                <a:gd name="T20" fmla="*/ 222 w 461"/>
                <a:gd name="T21" fmla="*/ 405 h 430"/>
                <a:gd name="T22" fmla="*/ 177 w 461"/>
                <a:gd name="T23" fmla="*/ 366 h 430"/>
                <a:gd name="T24" fmla="*/ 166 w 461"/>
                <a:gd name="T25" fmla="*/ 363 h 430"/>
                <a:gd name="T26" fmla="*/ 158 w 461"/>
                <a:gd name="T27" fmla="*/ 343 h 430"/>
                <a:gd name="T28" fmla="*/ 118 w 461"/>
                <a:gd name="T29" fmla="*/ 336 h 430"/>
                <a:gd name="T30" fmla="*/ 110 w 461"/>
                <a:gd name="T31" fmla="*/ 349 h 430"/>
                <a:gd name="T32" fmla="*/ 88 w 461"/>
                <a:gd name="T33" fmla="*/ 328 h 430"/>
                <a:gd name="T34" fmla="*/ 93 w 461"/>
                <a:gd name="T35" fmla="*/ 317 h 430"/>
                <a:gd name="T36" fmla="*/ 82 w 461"/>
                <a:gd name="T37" fmla="*/ 314 h 430"/>
                <a:gd name="T38" fmla="*/ 50 w 461"/>
                <a:gd name="T39" fmla="*/ 298 h 430"/>
                <a:gd name="T40" fmla="*/ 37 w 461"/>
                <a:gd name="T41" fmla="*/ 284 h 430"/>
                <a:gd name="T42" fmla="*/ 18 w 461"/>
                <a:gd name="T43" fmla="*/ 293 h 430"/>
                <a:gd name="T44" fmla="*/ 28 w 461"/>
                <a:gd name="T45" fmla="*/ 249 h 430"/>
                <a:gd name="T46" fmla="*/ 12 w 461"/>
                <a:gd name="T47" fmla="*/ 153 h 430"/>
                <a:gd name="T48" fmla="*/ 0 w 461"/>
                <a:gd name="T49" fmla="*/ 137 h 430"/>
                <a:gd name="T50" fmla="*/ 13 w 461"/>
                <a:gd name="T51" fmla="*/ 94 h 430"/>
                <a:gd name="T52" fmla="*/ 20 w 461"/>
                <a:gd name="T53" fmla="*/ 80 h 430"/>
                <a:gd name="T54" fmla="*/ 23 w 461"/>
                <a:gd name="T55" fmla="*/ 68 h 430"/>
                <a:gd name="T56" fmla="*/ 20 w 461"/>
                <a:gd name="T57" fmla="*/ 60 h 430"/>
                <a:gd name="T58" fmla="*/ 29 w 461"/>
                <a:gd name="T59" fmla="*/ 60 h 430"/>
                <a:gd name="T60" fmla="*/ 91 w 461"/>
                <a:gd name="T61" fmla="*/ 38 h 430"/>
                <a:gd name="T62" fmla="*/ 193 w 461"/>
                <a:gd name="T63" fmla="*/ 0 h 430"/>
                <a:gd name="T64" fmla="*/ 214 w 461"/>
                <a:gd name="T65" fmla="*/ 13 h 430"/>
                <a:gd name="T66" fmla="*/ 200 w 461"/>
                <a:gd name="T67" fmla="*/ 8 h 430"/>
                <a:gd name="T68" fmla="*/ 216 w 461"/>
                <a:gd name="T69" fmla="*/ 41 h 430"/>
                <a:gd name="T70" fmla="*/ 219 w 461"/>
                <a:gd name="T71" fmla="*/ 37 h 430"/>
                <a:gd name="T72" fmla="*/ 243 w 461"/>
                <a:gd name="T73" fmla="*/ 33 h 430"/>
                <a:gd name="T74" fmla="*/ 313 w 461"/>
                <a:gd name="T75" fmla="*/ 41 h 430"/>
                <a:gd name="T76" fmla="*/ 418 w 461"/>
                <a:gd name="T77" fmla="*/ 48 h 430"/>
                <a:gd name="T78" fmla="*/ 443 w 461"/>
                <a:gd name="T79" fmla="*/ 155 h 430"/>
                <a:gd name="T80" fmla="*/ 423 w 461"/>
                <a:gd name="T81" fmla="*/ 177 h 430"/>
                <a:gd name="T82" fmla="*/ 420 w 461"/>
                <a:gd name="T83" fmla="*/ 198 h 430"/>
                <a:gd name="T84" fmla="*/ 431 w 461"/>
                <a:gd name="T85" fmla="*/ 242 h 4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61"/>
                <a:gd name="T130" fmla="*/ 0 h 430"/>
                <a:gd name="T131" fmla="*/ 461 w 461"/>
                <a:gd name="T132" fmla="*/ 430 h 4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61" h="430">
                  <a:moveTo>
                    <a:pt x="431" y="242"/>
                  </a:moveTo>
                  <a:lnTo>
                    <a:pt x="447" y="282"/>
                  </a:lnTo>
                  <a:lnTo>
                    <a:pt x="456" y="292"/>
                  </a:lnTo>
                  <a:lnTo>
                    <a:pt x="456" y="301"/>
                  </a:lnTo>
                  <a:lnTo>
                    <a:pt x="461" y="314"/>
                  </a:lnTo>
                  <a:lnTo>
                    <a:pt x="458" y="327"/>
                  </a:lnTo>
                  <a:lnTo>
                    <a:pt x="426" y="352"/>
                  </a:lnTo>
                  <a:lnTo>
                    <a:pt x="399" y="405"/>
                  </a:lnTo>
                  <a:lnTo>
                    <a:pt x="399" y="417"/>
                  </a:lnTo>
                  <a:lnTo>
                    <a:pt x="400" y="429"/>
                  </a:lnTo>
                  <a:lnTo>
                    <a:pt x="392" y="430"/>
                  </a:lnTo>
                  <a:lnTo>
                    <a:pt x="378" y="427"/>
                  </a:lnTo>
                  <a:lnTo>
                    <a:pt x="351" y="406"/>
                  </a:lnTo>
                  <a:lnTo>
                    <a:pt x="329" y="408"/>
                  </a:lnTo>
                  <a:lnTo>
                    <a:pt x="313" y="417"/>
                  </a:lnTo>
                  <a:lnTo>
                    <a:pt x="303" y="411"/>
                  </a:lnTo>
                  <a:lnTo>
                    <a:pt x="286" y="411"/>
                  </a:lnTo>
                  <a:lnTo>
                    <a:pt x="278" y="419"/>
                  </a:lnTo>
                  <a:lnTo>
                    <a:pt x="270" y="424"/>
                  </a:lnTo>
                  <a:lnTo>
                    <a:pt x="262" y="421"/>
                  </a:lnTo>
                  <a:lnTo>
                    <a:pt x="241" y="398"/>
                  </a:lnTo>
                  <a:lnTo>
                    <a:pt x="222" y="405"/>
                  </a:lnTo>
                  <a:lnTo>
                    <a:pt x="195" y="392"/>
                  </a:lnTo>
                  <a:lnTo>
                    <a:pt x="177" y="366"/>
                  </a:lnTo>
                  <a:lnTo>
                    <a:pt x="169" y="362"/>
                  </a:lnTo>
                  <a:lnTo>
                    <a:pt x="166" y="363"/>
                  </a:lnTo>
                  <a:lnTo>
                    <a:pt x="158" y="357"/>
                  </a:lnTo>
                  <a:lnTo>
                    <a:pt x="158" y="343"/>
                  </a:lnTo>
                  <a:lnTo>
                    <a:pt x="120" y="331"/>
                  </a:lnTo>
                  <a:lnTo>
                    <a:pt x="118" y="336"/>
                  </a:lnTo>
                  <a:lnTo>
                    <a:pt x="120" y="343"/>
                  </a:lnTo>
                  <a:lnTo>
                    <a:pt x="110" y="349"/>
                  </a:lnTo>
                  <a:lnTo>
                    <a:pt x="104" y="346"/>
                  </a:lnTo>
                  <a:lnTo>
                    <a:pt x="88" y="328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1" y="315"/>
                  </a:lnTo>
                  <a:lnTo>
                    <a:pt x="82" y="314"/>
                  </a:lnTo>
                  <a:lnTo>
                    <a:pt x="74" y="303"/>
                  </a:lnTo>
                  <a:lnTo>
                    <a:pt x="50" y="298"/>
                  </a:lnTo>
                  <a:lnTo>
                    <a:pt x="45" y="290"/>
                  </a:lnTo>
                  <a:lnTo>
                    <a:pt x="37" y="284"/>
                  </a:lnTo>
                  <a:lnTo>
                    <a:pt x="23" y="296"/>
                  </a:lnTo>
                  <a:lnTo>
                    <a:pt x="18" y="293"/>
                  </a:lnTo>
                  <a:lnTo>
                    <a:pt x="28" y="253"/>
                  </a:lnTo>
                  <a:lnTo>
                    <a:pt x="28" y="249"/>
                  </a:lnTo>
                  <a:lnTo>
                    <a:pt x="15" y="233"/>
                  </a:lnTo>
                  <a:lnTo>
                    <a:pt x="12" y="153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10" y="118"/>
                  </a:lnTo>
                  <a:lnTo>
                    <a:pt x="13" y="94"/>
                  </a:lnTo>
                  <a:lnTo>
                    <a:pt x="7" y="73"/>
                  </a:lnTo>
                  <a:lnTo>
                    <a:pt x="20" y="80"/>
                  </a:lnTo>
                  <a:lnTo>
                    <a:pt x="23" y="75"/>
                  </a:lnTo>
                  <a:lnTo>
                    <a:pt x="23" y="68"/>
                  </a:lnTo>
                  <a:lnTo>
                    <a:pt x="13" y="65"/>
                  </a:lnTo>
                  <a:lnTo>
                    <a:pt x="20" y="60"/>
                  </a:lnTo>
                  <a:lnTo>
                    <a:pt x="28" y="57"/>
                  </a:lnTo>
                  <a:lnTo>
                    <a:pt x="29" y="60"/>
                  </a:lnTo>
                  <a:lnTo>
                    <a:pt x="39" y="51"/>
                  </a:lnTo>
                  <a:lnTo>
                    <a:pt x="91" y="38"/>
                  </a:lnTo>
                  <a:lnTo>
                    <a:pt x="118" y="17"/>
                  </a:lnTo>
                  <a:lnTo>
                    <a:pt x="193" y="0"/>
                  </a:lnTo>
                  <a:lnTo>
                    <a:pt x="209" y="6"/>
                  </a:lnTo>
                  <a:lnTo>
                    <a:pt x="214" y="13"/>
                  </a:lnTo>
                  <a:lnTo>
                    <a:pt x="214" y="17"/>
                  </a:lnTo>
                  <a:lnTo>
                    <a:pt x="200" y="8"/>
                  </a:lnTo>
                  <a:lnTo>
                    <a:pt x="209" y="40"/>
                  </a:lnTo>
                  <a:lnTo>
                    <a:pt x="216" y="41"/>
                  </a:lnTo>
                  <a:lnTo>
                    <a:pt x="216" y="40"/>
                  </a:lnTo>
                  <a:lnTo>
                    <a:pt x="219" y="37"/>
                  </a:lnTo>
                  <a:lnTo>
                    <a:pt x="222" y="38"/>
                  </a:lnTo>
                  <a:lnTo>
                    <a:pt x="243" y="33"/>
                  </a:lnTo>
                  <a:lnTo>
                    <a:pt x="249" y="29"/>
                  </a:lnTo>
                  <a:lnTo>
                    <a:pt x="313" y="41"/>
                  </a:lnTo>
                  <a:lnTo>
                    <a:pt x="391" y="32"/>
                  </a:lnTo>
                  <a:lnTo>
                    <a:pt x="418" y="48"/>
                  </a:lnTo>
                  <a:lnTo>
                    <a:pt x="443" y="140"/>
                  </a:lnTo>
                  <a:lnTo>
                    <a:pt x="443" y="155"/>
                  </a:lnTo>
                  <a:lnTo>
                    <a:pt x="434" y="169"/>
                  </a:lnTo>
                  <a:lnTo>
                    <a:pt x="423" y="177"/>
                  </a:lnTo>
                  <a:lnTo>
                    <a:pt x="415" y="188"/>
                  </a:lnTo>
                  <a:lnTo>
                    <a:pt x="420" y="198"/>
                  </a:lnTo>
                  <a:lnTo>
                    <a:pt x="432" y="207"/>
                  </a:lnTo>
                  <a:lnTo>
                    <a:pt x="431" y="24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89" name="Freeform 780">
              <a:extLst>
                <a:ext uri="{FF2B5EF4-FFF2-40B4-BE49-F238E27FC236}">
                  <a16:creationId xmlns:a16="http://schemas.microsoft.com/office/drawing/2014/main" id="{548BBBD2-4FBA-C901-151E-796093736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2256"/>
              <a:ext cx="461" cy="430"/>
            </a:xfrm>
            <a:custGeom>
              <a:avLst/>
              <a:gdLst>
                <a:gd name="T0" fmla="*/ 447 w 461"/>
                <a:gd name="T1" fmla="*/ 282 h 430"/>
                <a:gd name="T2" fmla="*/ 456 w 461"/>
                <a:gd name="T3" fmla="*/ 301 h 430"/>
                <a:gd name="T4" fmla="*/ 458 w 461"/>
                <a:gd name="T5" fmla="*/ 327 h 430"/>
                <a:gd name="T6" fmla="*/ 399 w 461"/>
                <a:gd name="T7" fmla="*/ 405 h 430"/>
                <a:gd name="T8" fmla="*/ 400 w 461"/>
                <a:gd name="T9" fmla="*/ 429 h 430"/>
                <a:gd name="T10" fmla="*/ 378 w 461"/>
                <a:gd name="T11" fmla="*/ 427 h 430"/>
                <a:gd name="T12" fmla="*/ 329 w 461"/>
                <a:gd name="T13" fmla="*/ 408 h 430"/>
                <a:gd name="T14" fmla="*/ 303 w 461"/>
                <a:gd name="T15" fmla="*/ 411 h 430"/>
                <a:gd name="T16" fmla="*/ 278 w 461"/>
                <a:gd name="T17" fmla="*/ 419 h 430"/>
                <a:gd name="T18" fmla="*/ 262 w 461"/>
                <a:gd name="T19" fmla="*/ 421 h 430"/>
                <a:gd name="T20" fmla="*/ 222 w 461"/>
                <a:gd name="T21" fmla="*/ 405 h 430"/>
                <a:gd name="T22" fmla="*/ 177 w 461"/>
                <a:gd name="T23" fmla="*/ 366 h 430"/>
                <a:gd name="T24" fmla="*/ 166 w 461"/>
                <a:gd name="T25" fmla="*/ 363 h 430"/>
                <a:gd name="T26" fmla="*/ 158 w 461"/>
                <a:gd name="T27" fmla="*/ 343 h 430"/>
                <a:gd name="T28" fmla="*/ 118 w 461"/>
                <a:gd name="T29" fmla="*/ 336 h 430"/>
                <a:gd name="T30" fmla="*/ 110 w 461"/>
                <a:gd name="T31" fmla="*/ 349 h 430"/>
                <a:gd name="T32" fmla="*/ 88 w 461"/>
                <a:gd name="T33" fmla="*/ 328 h 430"/>
                <a:gd name="T34" fmla="*/ 93 w 461"/>
                <a:gd name="T35" fmla="*/ 317 h 430"/>
                <a:gd name="T36" fmla="*/ 82 w 461"/>
                <a:gd name="T37" fmla="*/ 314 h 430"/>
                <a:gd name="T38" fmla="*/ 50 w 461"/>
                <a:gd name="T39" fmla="*/ 298 h 430"/>
                <a:gd name="T40" fmla="*/ 37 w 461"/>
                <a:gd name="T41" fmla="*/ 284 h 430"/>
                <a:gd name="T42" fmla="*/ 18 w 461"/>
                <a:gd name="T43" fmla="*/ 293 h 430"/>
                <a:gd name="T44" fmla="*/ 28 w 461"/>
                <a:gd name="T45" fmla="*/ 249 h 430"/>
                <a:gd name="T46" fmla="*/ 12 w 461"/>
                <a:gd name="T47" fmla="*/ 153 h 430"/>
                <a:gd name="T48" fmla="*/ 0 w 461"/>
                <a:gd name="T49" fmla="*/ 137 h 430"/>
                <a:gd name="T50" fmla="*/ 13 w 461"/>
                <a:gd name="T51" fmla="*/ 94 h 430"/>
                <a:gd name="T52" fmla="*/ 20 w 461"/>
                <a:gd name="T53" fmla="*/ 80 h 430"/>
                <a:gd name="T54" fmla="*/ 23 w 461"/>
                <a:gd name="T55" fmla="*/ 68 h 430"/>
                <a:gd name="T56" fmla="*/ 20 w 461"/>
                <a:gd name="T57" fmla="*/ 60 h 430"/>
                <a:gd name="T58" fmla="*/ 29 w 461"/>
                <a:gd name="T59" fmla="*/ 60 h 430"/>
                <a:gd name="T60" fmla="*/ 91 w 461"/>
                <a:gd name="T61" fmla="*/ 38 h 430"/>
                <a:gd name="T62" fmla="*/ 193 w 461"/>
                <a:gd name="T63" fmla="*/ 0 h 430"/>
                <a:gd name="T64" fmla="*/ 214 w 461"/>
                <a:gd name="T65" fmla="*/ 13 h 430"/>
                <a:gd name="T66" fmla="*/ 200 w 461"/>
                <a:gd name="T67" fmla="*/ 8 h 430"/>
                <a:gd name="T68" fmla="*/ 216 w 461"/>
                <a:gd name="T69" fmla="*/ 41 h 430"/>
                <a:gd name="T70" fmla="*/ 219 w 461"/>
                <a:gd name="T71" fmla="*/ 37 h 430"/>
                <a:gd name="T72" fmla="*/ 243 w 461"/>
                <a:gd name="T73" fmla="*/ 33 h 430"/>
                <a:gd name="T74" fmla="*/ 313 w 461"/>
                <a:gd name="T75" fmla="*/ 41 h 430"/>
                <a:gd name="T76" fmla="*/ 418 w 461"/>
                <a:gd name="T77" fmla="*/ 48 h 430"/>
                <a:gd name="T78" fmla="*/ 443 w 461"/>
                <a:gd name="T79" fmla="*/ 155 h 430"/>
                <a:gd name="T80" fmla="*/ 423 w 461"/>
                <a:gd name="T81" fmla="*/ 177 h 430"/>
                <a:gd name="T82" fmla="*/ 420 w 461"/>
                <a:gd name="T83" fmla="*/ 198 h 430"/>
                <a:gd name="T84" fmla="*/ 431 w 461"/>
                <a:gd name="T85" fmla="*/ 242 h 4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61"/>
                <a:gd name="T130" fmla="*/ 0 h 430"/>
                <a:gd name="T131" fmla="*/ 461 w 461"/>
                <a:gd name="T132" fmla="*/ 430 h 4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61" h="430">
                  <a:moveTo>
                    <a:pt x="431" y="242"/>
                  </a:moveTo>
                  <a:lnTo>
                    <a:pt x="447" y="282"/>
                  </a:lnTo>
                  <a:lnTo>
                    <a:pt x="456" y="292"/>
                  </a:lnTo>
                  <a:lnTo>
                    <a:pt x="456" y="301"/>
                  </a:lnTo>
                  <a:lnTo>
                    <a:pt x="461" y="314"/>
                  </a:lnTo>
                  <a:lnTo>
                    <a:pt x="458" y="327"/>
                  </a:lnTo>
                  <a:lnTo>
                    <a:pt x="426" y="352"/>
                  </a:lnTo>
                  <a:lnTo>
                    <a:pt x="399" y="405"/>
                  </a:lnTo>
                  <a:lnTo>
                    <a:pt x="399" y="417"/>
                  </a:lnTo>
                  <a:lnTo>
                    <a:pt x="400" y="429"/>
                  </a:lnTo>
                  <a:lnTo>
                    <a:pt x="392" y="430"/>
                  </a:lnTo>
                  <a:lnTo>
                    <a:pt x="378" y="427"/>
                  </a:lnTo>
                  <a:lnTo>
                    <a:pt x="351" y="406"/>
                  </a:lnTo>
                  <a:lnTo>
                    <a:pt x="329" y="408"/>
                  </a:lnTo>
                  <a:lnTo>
                    <a:pt x="313" y="417"/>
                  </a:lnTo>
                  <a:lnTo>
                    <a:pt x="303" y="411"/>
                  </a:lnTo>
                  <a:lnTo>
                    <a:pt x="286" y="411"/>
                  </a:lnTo>
                  <a:lnTo>
                    <a:pt x="278" y="419"/>
                  </a:lnTo>
                  <a:lnTo>
                    <a:pt x="270" y="424"/>
                  </a:lnTo>
                  <a:lnTo>
                    <a:pt x="262" y="421"/>
                  </a:lnTo>
                  <a:lnTo>
                    <a:pt x="241" y="398"/>
                  </a:lnTo>
                  <a:lnTo>
                    <a:pt x="222" y="405"/>
                  </a:lnTo>
                  <a:lnTo>
                    <a:pt x="195" y="392"/>
                  </a:lnTo>
                  <a:lnTo>
                    <a:pt x="177" y="366"/>
                  </a:lnTo>
                  <a:lnTo>
                    <a:pt x="169" y="362"/>
                  </a:lnTo>
                  <a:lnTo>
                    <a:pt x="166" y="363"/>
                  </a:lnTo>
                  <a:lnTo>
                    <a:pt x="158" y="357"/>
                  </a:lnTo>
                  <a:lnTo>
                    <a:pt x="158" y="343"/>
                  </a:lnTo>
                  <a:lnTo>
                    <a:pt x="120" y="331"/>
                  </a:lnTo>
                  <a:lnTo>
                    <a:pt x="118" y="336"/>
                  </a:lnTo>
                  <a:lnTo>
                    <a:pt x="120" y="343"/>
                  </a:lnTo>
                  <a:lnTo>
                    <a:pt x="110" y="349"/>
                  </a:lnTo>
                  <a:lnTo>
                    <a:pt x="104" y="346"/>
                  </a:lnTo>
                  <a:lnTo>
                    <a:pt x="88" y="328"/>
                  </a:lnTo>
                  <a:lnTo>
                    <a:pt x="93" y="320"/>
                  </a:lnTo>
                  <a:lnTo>
                    <a:pt x="93" y="317"/>
                  </a:lnTo>
                  <a:lnTo>
                    <a:pt x="91" y="315"/>
                  </a:lnTo>
                  <a:lnTo>
                    <a:pt x="82" y="314"/>
                  </a:lnTo>
                  <a:lnTo>
                    <a:pt x="74" y="303"/>
                  </a:lnTo>
                  <a:lnTo>
                    <a:pt x="50" y="298"/>
                  </a:lnTo>
                  <a:lnTo>
                    <a:pt x="45" y="290"/>
                  </a:lnTo>
                  <a:lnTo>
                    <a:pt x="37" y="284"/>
                  </a:lnTo>
                  <a:lnTo>
                    <a:pt x="23" y="296"/>
                  </a:lnTo>
                  <a:lnTo>
                    <a:pt x="18" y="293"/>
                  </a:lnTo>
                  <a:lnTo>
                    <a:pt x="28" y="253"/>
                  </a:lnTo>
                  <a:lnTo>
                    <a:pt x="28" y="249"/>
                  </a:lnTo>
                  <a:lnTo>
                    <a:pt x="15" y="233"/>
                  </a:lnTo>
                  <a:lnTo>
                    <a:pt x="12" y="153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10" y="118"/>
                  </a:lnTo>
                  <a:lnTo>
                    <a:pt x="13" y="94"/>
                  </a:lnTo>
                  <a:lnTo>
                    <a:pt x="7" y="73"/>
                  </a:lnTo>
                  <a:lnTo>
                    <a:pt x="20" y="80"/>
                  </a:lnTo>
                  <a:lnTo>
                    <a:pt x="23" y="75"/>
                  </a:lnTo>
                  <a:lnTo>
                    <a:pt x="23" y="68"/>
                  </a:lnTo>
                  <a:lnTo>
                    <a:pt x="13" y="65"/>
                  </a:lnTo>
                  <a:lnTo>
                    <a:pt x="20" y="60"/>
                  </a:lnTo>
                  <a:lnTo>
                    <a:pt x="28" y="57"/>
                  </a:lnTo>
                  <a:lnTo>
                    <a:pt x="29" y="60"/>
                  </a:lnTo>
                  <a:lnTo>
                    <a:pt x="39" y="51"/>
                  </a:lnTo>
                  <a:lnTo>
                    <a:pt x="91" y="38"/>
                  </a:lnTo>
                  <a:lnTo>
                    <a:pt x="118" y="17"/>
                  </a:lnTo>
                  <a:lnTo>
                    <a:pt x="193" y="0"/>
                  </a:lnTo>
                  <a:lnTo>
                    <a:pt x="209" y="6"/>
                  </a:lnTo>
                  <a:lnTo>
                    <a:pt x="214" y="13"/>
                  </a:lnTo>
                  <a:lnTo>
                    <a:pt x="214" y="17"/>
                  </a:lnTo>
                  <a:lnTo>
                    <a:pt x="200" y="8"/>
                  </a:lnTo>
                  <a:lnTo>
                    <a:pt x="209" y="40"/>
                  </a:lnTo>
                  <a:lnTo>
                    <a:pt x="216" y="41"/>
                  </a:lnTo>
                  <a:lnTo>
                    <a:pt x="216" y="40"/>
                  </a:lnTo>
                  <a:lnTo>
                    <a:pt x="219" y="37"/>
                  </a:lnTo>
                  <a:lnTo>
                    <a:pt x="222" y="38"/>
                  </a:lnTo>
                  <a:lnTo>
                    <a:pt x="243" y="33"/>
                  </a:lnTo>
                  <a:lnTo>
                    <a:pt x="249" y="29"/>
                  </a:lnTo>
                  <a:lnTo>
                    <a:pt x="313" y="41"/>
                  </a:lnTo>
                  <a:lnTo>
                    <a:pt x="391" y="32"/>
                  </a:lnTo>
                  <a:lnTo>
                    <a:pt x="418" y="48"/>
                  </a:lnTo>
                  <a:lnTo>
                    <a:pt x="443" y="140"/>
                  </a:lnTo>
                  <a:lnTo>
                    <a:pt x="443" y="155"/>
                  </a:lnTo>
                  <a:lnTo>
                    <a:pt x="434" y="169"/>
                  </a:lnTo>
                  <a:lnTo>
                    <a:pt x="423" y="177"/>
                  </a:lnTo>
                  <a:lnTo>
                    <a:pt x="415" y="188"/>
                  </a:lnTo>
                  <a:lnTo>
                    <a:pt x="420" y="198"/>
                  </a:lnTo>
                  <a:lnTo>
                    <a:pt x="432" y="207"/>
                  </a:lnTo>
                  <a:lnTo>
                    <a:pt x="431" y="242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0" name="Freeform 781">
              <a:extLst>
                <a:ext uri="{FF2B5EF4-FFF2-40B4-BE49-F238E27FC236}">
                  <a16:creationId xmlns:a16="http://schemas.microsoft.com/office/drawing/2014/main" id="{383DAE0B-E34C-4D64-9213-296EA21BA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07"/>
              <a:ext cx="309" cy="174"/>
            </a:xfrm>
            <a:custGeom>
              <a:avLst/>
              <a:gdLst>
                <a:gd name="T0" fmla="*/ 0 w 309"/>
                <a:gd name="T1" fmla="*/ 145 h 174"/>
                <a:gd name="T2" fmla="*/ 14 w 309"/>
                <a:gd name="T3" fmla="*/ 85 h 174"/>
                <a:gd name="T4" fmla="*/ 30 w 309"/>
                <a:gd name="T5" fmla="*/ 45 h 174"/>
                <a:gd name="T6" fmla="*/ 62 w 309"/>
                <a:gd name="T7" fmla="*/ 31 h 174"/>
                <a:gd name="T8" fmla="*/ 88 w 309"/>
                <a:gd name="T9" fmla="*/ 67 h 174"/>
                <a:gd name="T10" fmla="*/ 92 w 309"/>
                <a:gd name="T11" fmla="*/ 72 h 174"/>
                <a:gd name="T12" fmla="*/ 110 w 309"/>
                <a:gd name="T13" fmla="*/ 83 h 174"/>
                <a:gd name="T14" fmla="*/ 126 w 309"/>
                <a:gd name="T15" fmla="*/ 78 h 174"/>
                <a:gd name="T16" fmla="*/ 129 w 309"/>
                <a:gd name="T17" fmla="*/ 86 h 174"/>
                <a:gd name="T18" fmla="*/ 137 w 309"/>
                <a:gd name="T19" fmla="*/ 64 h 174"/>
                <a:gd name="T20" fmla="*/ 139 w 309"/>
                <a:gd name="T21" fmla="*/ 13 h 174"/>
                <a:gd name="T22" fmla="*/ 153 w 309"/>
                <a:gd name="T23" fmla="*/ 4 h 174"/>
                <a:gd name="T24" fmla="*/ 185 w 309"/>
                <a:gd name="T25" fmla="*/ 2 h 174"/>
                <a:gd name="T26" fmla="*/ 206 w 309"/>
                <a:gd name="T27" fmla="*/ 11 h 174"/>
                <a:gd name="T28" fmla="*/ 228 w 309"/>
                <a:gd name="T29" fmla="*/ 31 h 174"/>
                <a:gd name="T30" fmla="*/ 239 w 309"/>
                <a:gd name="T31" fmla="*/ 27 h 174"/>
                <a:gd name="T32" fmla="*/ 263 w 309"/>
                <a:gd name="T33" fmla="*/ 27 h 174"/>
                <a:gd name="T34" fmla="*/ 277 w 309"/>
                <a:gd name="T35" fmla="*/ 40 h 174"/>
                <a:gd name="T36" fmla="*/ 282 w 309"/>
                <a:gd name="T37" fmla="*/ 50 h 174"/>
                <a:gd name="T38" fmla="*/ 285 w 309"/>
                <a:gd name="T39" fmla="*/ 75 h 174"/>
                <a:gd name="T40" fmla="*/ 290 w 309"/>
                <a:gd name="T41" fmla="*/ 85 h 174"/>
                <a:gd name="T42" fmla="*/ 309 w 309"/>
                <a:gd name="T43" fmla="*/ 129 h 174"/>
                <a:gd name="T44" fmla="*/ 288 w 309"/>
                <a:gd name="T45" fmla="*/ 144 h 174"/>
                <a:gd name="T46" fmla="*/ 282 w 309"/>
                <a:gd name="T47" fmla="*/ 161 h 174"/>
                <a:gd name="T48" fmla="*/ 263 w 309"/>
                <a:gd name="T49" fmla="*/ 160 h 174"/>
                <a:gd name="T50" fmla="*/ 256 w 309"/>
                <a:gd name="T51" fmla="*/ 169 h 174"/>
                <a:gd name="T52" fmla="*/ 234 w 309"/>
                <a:gd name="T53" fmla="*/ 168 h 174"/>
                <a:gd name="T54" fmla="*/ 198 w 309"/>
                <a:gd name="T55" fmla="*/ 141 h 174"/>
                <a:gd name="T56" fmla="*/ 180 w 309"/>
                <a:gd name="T57" fmla="*/ 139 h 174"/>
                <a:gd name="T58" fmla="*/ 166 w 309"/>
                <a:gd name="T59" fmla="*/ 118 h 174"/>
                <a:gd name="T60" fmla="*/ 151 w 309"/>
                <a:gd name="T61" fmla="*/ 131 h 174"/>
                <a:gd name="T62" fmla="*/ 116 w 309"/>
                <a:gd name="T63" fmla="*/ 126 h 174"/>
                <a:gd name="T64" fmla="*/ 92 w 309"/>
                <a:gd name="T65" fmla="*/ 128 h 174"/>
                <a:gd name="T66" fmla="*/ 81 w 309"/>
                <a:gd name="T67" fmla="*/ 129 h 174"/>
                <a:gd name="T68" fmla="*/ 68 w 309"/>
                <a:gd name="T69" fmla="*/ 126 h 174"/>
                <a:gd name="T70" fmla="*/ 22 w 309"/>
                <a:gd name="T71" fmla="*/ 141 h 174"/>
                <a:gd name="T72" fmla="*/ 11 w 309"/>
                <a:gd name="T73" fmla="*/ 155 h 1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9"/>
                <a:gd name="T112" fmla="*/ 0 h 174"/>
                <a:gd name="T113" fmla="*/ 309 w 309"/>
                <a:gd name="T114" fmla="*/ 174 h 17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9" h="174">
                  <a:moveTo>
                    <a:pt x="3" y="153"/>
                  </a:moveTo>
                  <a:lnTo>
                    <a:pt x="0" y="145"/>
                  </a:lnTo>
                  <a:lnTo>
                    <a:pt x="3" y="107"/>
                  </a:lnTo>
                  <a:lnTo>
                    <a:pt x="14" y="85"/>
                  </a:lnTo>
                  <a:lnTo>
                    <a:pt x="19" y="64"/>
                  </a:lnTo>
                  <a:lnTo>
                    <a:pt x="30" y="45"/>
                  </a:lnTo>
                  <a:lnTo>
                    <a:pt x="37" y="39"/>
                  </a:lnTo>
                  <a:lnTo>
                    <a:pt x="62" y="31"/>
                  </a:lnTo>
                  <a:lnTo>
                    <a:pt x="83" y="55"/>
                  </a:lnTo>
                  <a:lnTo>
                    <a:pt x="88" y="67"/>
                  </a:lnTo>
                  <a:lnTo>
                    <a:pt x="89" y="59"/>
                  </a:lnTo>
                  <a:lnTo>
                    <a:pt x="92" y="72"/>
                  </a:lnTo>
                  <a:lnTo>
                    <a:pt x="97" y="78"/>
                  </a:lnTo>
                  <a:lnTo>
                    <a:pt x="110" y="83"/>
                  </a:lnTo>
                  <a:lnTo>
                    <a:pt x="115" y="83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9" y="86"/>
                  </a:lnTo>
                  <a:lnTo>
                    <a:pt x="131" y="75"/>
                  </a:lnTo>
                  <a:lnTo>
                    <a:pt x="137" y="64"/>
                  </a:lnTo>
                  <a:lnTo>
                    <a:pt x="134" y="18"/>
                  </a:lnTo>
                  <a:lnTo>
                    <a:pt x="139" y="13"/>
                  </a:lnTo>
                  <a:lnTo>
                    <a:pt x="145" y="11"/>
                  </a:lnTo>
                  <a:lnTo>
                    <a:pt x="153" y="4"/>
                  </a:lnTo>
                  <a:lnTo>
                    <a:pt x="172" y="0"/>
                  </a:lnTo>
                  <a:lnTo>
                    <a:pt x="185" y="2"/>
                  </a:lnTo>
                  <a:lnTo>
                    <a:pt x="194" y="8"/>
                  </a:lnTo>
                  <a:lnTo>
                    <a:pt x="206" y="11"/>
                  </a:lnTo>
                  <a:lnTo>
                    <a:pt x="210" y="18"/>
                  </a:lnTo>
                  <a:lnTo>
                    <a:pt x="228" y="31"/>
                  </a:lnTo>
                  <a:lnTo>
                    <a:pt x="234" y="31"/>
                  </a:lnTo>
                  <a:lnTo>
                    <a:pt x="239" y="27"/>
                  </a:lnTo>
                  <a:lnTo>
                    <a:pt x="250" y="24"/>
                  </a:lnTo>
                  <a:lnTo>
                    <a:pt x="263" y="27"/>
                  </a:lnTo>
                  <a:lnTo>
                    <a:pt x="271" y="37"/>
                  </a:lnTo>
                  <a:lnTo>
                    <a:pt x="277" y="40"/>
                  </a:lnTo>
                  <a:lnTo>
                    <a:pt x="280" y="45"/>
                  </a:lnTo>
                  <a:lnTo>
                    <a:pt x="282" y="50"/>
                  </a:lnTo>
                  <a:lnTo>
                    <a:pt x="279" y="74"/>
                  </a:lnTo>
                  <a:lnTo>
                    <a:pt x="285" y="75"/>
                  </a:lnTo>
                  <a:lnTo>
                    <a:pt x="290" y="78"/>
                  </a:lnTo>
                  <a:lnTo>
                    <a:pt x="290" y="85"/>
                  </a:lnTo>
                  <a:lnTo>
                    <a:pt x="307" y="110"/>
                  </a:lnTo>
                  <a:lnTo>
                    <a:pt x="309" y="129"/>
                  </a:lnTo>
                  <a:lnTo>
                    <a:pt x="301" y="129"/>
                  </a:lnTo>
                  <a:lnTo>
                    <a:pt x="288" y="144"/>
                  </a:lnTo>
                  <a:lnTo>
                    <a:pt x="288" y="150"/>
                  </a:lnTo>
                  <a:lnTo>
                    <a:pt x="282" y="161"/>
                  </a:lnTo>
                  <a:lnTo>
                    <a:pt x="276" y="163"/>
                  </a:lnTo>
                  <a:lnTo>
                    <a:pt x="263" y="160"/>
                  </a:lnTo>
                  <a:lnTo>
                    <a:pt x="258" y="163"/>
                  </a:lnTo>
                  <a:lnTo>
                    <a:pt x="256" y="169"/>
                  </a:lnTo>
                  <a:lnTo>
                    <a:pt x="252" y="174"/>
                  </a:lnTo>
                  <a:lnTo>
                    <a:pt x="234" y="168"/>
                  </a:lnTo>
                  <a:lnTo>
                    <a:pt x="218" y="152"/>
                  </a:lnTo>
                  <a:lnTo>
                    <a:pt x="198" y="141"/>
                  </a:lnTo>
                  <a:lnTo>
                    <a:pt x="185" y="141"/>
                  </a:lnTo>
                  <a:lnTo>
                    <a:pt x="180" y="139"/>
                  </a:lnTo>
                  <a:lnTo>
                    <a:pt x="170" y="123"/>
                  </a:lnTo>
                  <a:lnTo>
                    <a:pt x="166" y="118"/>
                  </a:lnTo>
                  <a:lnTo>
                    <a:pt x="161" y="121"/>
                  </a:lnTo>
                  <a:lnTo>
                    <a:pt x="151" y="131"/>
                  </a:lnTo>
                  <a:lnTo>
                    <a:pt x="140" y="134"/>
                  </a:lnTo>
                  <a:lnTo>
                    <a:pt x="116" y="126"/>
                  </a:lnTo>
                  <a:lnTo>
                    <a:pt x="99" y="126"/>
                  </a:lnTo>
                  <a:lnTo>
                    <a:pt x="92" y="128"/>
                  </a:lnTo>
                  <a:lnTo>
                    <a:pt x="86" y="126"/>
                  </a:lnTo>
                  <a:lnTo>
                    <a:pt x="81" y="129"/>
                  </a:lnTo>
                  <a:lnTo>
                    <a:pt x="75" y="129"/>
                  </a:lnTo>
                  <a:lnTo>
                    <a:pt x="68" y="126"/>
                  </a:lnTo>
                  <a:lnTo>
                    <a:pt x="51" y="128"/>
                  </a:lnTo>
                  <a:lnTo>
                    <a:pt x="22" y="141"/>
                  </a:lnTo>
                  <a:lnTo>
                    <a:pt x="16" y="152"/>
                  </a:lnTo>
                  <a:lnTo>
                    <a:pt x="11" y="155"/>
                  </a:lnTo>
                  <a:lnTo>
                    <a:pt x="3" y="15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1" name="Freeform 782">
              <a:extLst>
                <a:ext uri="{FF2B5EF4-FFF2-40B4-BE49-F238E27FC236}">
                  <a16:creationId xmlns:a16="http://schemas.microsoft.com/office/drawing/2014/main" id="{A91DB729-EB4A-4505-2C57-3F6B04EEE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" y="2007"/>
              <a:ext cx="309" cy="174"/>
            </a:xfrm>
            <a:custGeom>
              <a:avLst/>
              <a:gdLst>
                <a:gd name="T0" fmla="*/ 0 w 309"/>
                <a:gd name="T1" fmla="*/ 145 h 174"/>
                <a:gd name="T2" fmla="*/ 14 w 309"/>
                <a:gd name="T3" fmla="*/ 85 h 174"/>
                <a:gd name="T4" fmla="*/ 30 w 309"/>
                <a:gd name="T5" fmla="*/ 45 h 174"/>
                <a:gd name="T6" fmla="*/ 62 w 309"/>
                <a:gd name="T7" fmla="*/ 31 h 174"/>
                <a:gd name="T8" fmla="*/ 88 w 309"/>
                <a:gd name="T9" fmla="*/ 67 h 174"/>
                <a:gd name="T10" fmla="*/ 92 w 309"/>
                <a:gd name="T11" fmla="*/ 72 h 174"/>
                <a:gd name="T12" fmla="*/ 110 w 309"/>
                <a:gd name="T13" fmla="*/ 83 h 174"/>
                <a:gd name="T14" fmla="*/ 126 w 309"/>
                <a:gd name="T15" fmla="*/ 78 h 174"/>
                <a:gd name="T16" fmla="*/ 129 w 309"/>
                <a:gd name="T17" fmla="*/ 86 h 174"/>
                <a:gd name="T18" fmla="*/ 137 w 309"/>
                <a:gd name="T19" fmla="*/ 64 h 174"/>
                <a:gd name="T20" fmla="*/ 139 w 309"/>
                <a:gd name="T21" fmla="*/ 13 h 174"/>
                <a:gd name="T22" fmla="*/ 153 w 309"/>
                <a:gd name="T23" fmla="*/ 4 h 174"/>
                <a:gd name="T24" fmla="*/ 185 w 309"/>
                <a:gd name="T25" fmla="*/ 2 h 174"/>
                <a:gd name="T26" fmla="*/ 206 w 309"/>
                <a:gd name="T27" fmla="*/ 11 h 174"/>
                <a:gd name="T28" fmla="*/ 228 w 309"/>
                <a:gd name="T29" fmla="*/ 31 h 174"/>
                <a:gd name="T30" fmla="*/ 239 w 309"/>
                <a:gd name="T31" fmla="*/ 27 h 174"/>
                <a:gd name="T32" fmla="*/ 263 w 309"/>
                <a:gd name="T33" fmla="*/ 27 h 174"/>
                <a:gd name="T34" fmla="*/ 277 w 309"/>
                <a:gd name="T35" fmla="*/ 40 h 174"/>
                <a:gd name="T36" fmla="*/ 282 w 309"/>
                <a:gd name="T37" fmla="*/ 50 h 174"/>
                <a:gd name="T38" fmla="*/ 285 w 309"/>
                <a:gd name="T39" fmla="*/ 75 h 174"/>
                <a:gd name="T40" fmla="*/ 290 w 309"/>
                <a:gd name="T41" fmla="*/ 85 h 174"/>
                <a:gd name="T42" fmla="*/ 309 w 309"/>
                <a:gd name="T43" fmla="*/ 129 h 174"/>
                <a:gd name="T44" fmla="*/ 288 w 309"/>
                <a:gd name="T45" fmla="*/ 144 h 174"/>
                <a:gd name="T46" fmla="*/ 282 w 309"/>
                <a:gd name="T47" fmla="*/ 161 h 174"/>
                <a:gd name="T48" fmla="*/ 263 w 309"/>
                <a:gd name="T49" fmla="*/ 160 h 174"/>
                <a:gd name="T50" fmla="*/ 256 w 309"/>
                <a:gd name="T51" fmla="*/ 169 h 174"/>
                <a:gd name="T52" fmla="*/ 234 w 309"/>
                <a:gd name="T53" fmla="*/ 168 h 174"/>
                <a:gd name="T54" fmla="*/ 198 w 309"/>
                <a:gd name="T55" fmla="*/ 141 h 174"/>
                <a:gd name="T56" fmla="*/ 180 w 309"/>
                <a:gd name="T57" fmla="*/ 139 h 174"/>
                <a:gd name="T58" fmla="*/ 166 w 309"/>
                <a:gd name="T59" fmla="*/ 118 h 174"/>
                <a:gd name="T60" fmla="*/ 151 w 309"/>
                <a:gd name="T61" fmla="*/ 131 h 174"/>
                <a:gd name="T62" fmla="*/ 116 w 309"/>
                <a:gd name="T63" fmla="*/ 126 h 174"/>
                <a:gd name="T64" fmla="*/ 92 w 309"/>
                <a:gd name="T65" fmla="*/ 128 h 174"/>
                <a:gd name="T66" fmla="*/ 81 w 309"/>
                <a:gd name="T67" fmla="*/ 129 h 174"/>
                <a:gd name="T68" fmla="*/ 68 w 309"/>
                <a:gd name="T69" fmla="*/ 126 h 174"/>
                <a:gd name="T70" fmla="*/ 22 w 309"/>
                <a:gd name="T71" fmla="*/ 141 h 174"/>
                <a:gd name="T72" fmla="*/ 11 w 309"/>
                <a:gd name="T73" fmla="*/ 155 h 1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9"/>
                <a:gd name="T112" fmla="*/ 0 h 174"/>
                <a:gd name="T113" fmla="*/ 309 w 309"/>
                <a:gd name="T114" fmla="*/ 174 h 17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9" h="174">
                  <a:moveTo>
                    <a:pt x="3" y="153"/>
                  </a:moveTo>
                  <a:lnTo>
                    <a:pt x="0" y="145"/>
                  </a:lnTo>
                  <a:lnTo>
                    <a:pt x="3" y="107"/>
                  </a:lnTo>
                  <a:lnTo>
                    <a:pt x="14" y="85"/>
                  </a:lnTo>
                  <a:lnTo>
                    <a:pt x="19" y="64"/>
                  </a:lnTo>
                  <a:lnTo>
                    <a:pt x="30" y="45"/>
                  </a:lnTo>
                  <a:lnTo>
                    <a:pt x="37" y="39"/>
                  </a:lnTo>
                  <a:lnTo>
                    <a:pt x="62" y="31"/>
                  </a:lnTo>
                  <a:lnTo>
                    <a:pt x="83" y="55"/>
                  </a:lnTo>
                  <a:lnTo>
                    <a:pt x="88" y="67"/>
                  </a:lnTo>
                  <a:lnTo>
                    <a:pt x="89" y="59"/>
                  </a:lnTo>
                  <a:lnTo>
                    <a:pt x="92" y="72"/>
                  </a:lnTo>
                  <a:lnTo>
                    <a:pt x="97" y="78"/>
                  </a:lnTo>
                  <a:lnTo>
                    <a:pt x="110" y="83"/>
                  </a:lnTo>
                  <a:lnTo>
                    <a:pt x="115" y="83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9" y="86"/>
                  </a:lnTo>
                  <a:lnTo>
                    <a:pt x="131" y="75"/>
                  </a:lnTo>
                  <a:lnTo>
                    <a:pt x="137" y="64"/>
                  </a:lnTo>
                  <a:lnTo>
                    <a:pt x="134" y="18"/>
                  </a:lnTo>
                  <a:lnTo>
                    <a:pt x="139" y="13"/>
                  </a:lnTo>
                  <a:lnTo>
                    <a:pt x="145" y="11"/>
                  </a:lnTo>
                  <a:lnTo>
                    <a:pt x="153" y="4"/>
                  </a:lnTo>
                  <a:lnTo>
                    <a:pt x="172" y="0"/>
                  </a:lnTo>
                  <a:lnTo>
                    <a:pt x="185" y="2"/>
                  </a:lnTo>
                  <a:lnTo>
                    <a:pt x="194" y="8"/>
                  </a:lnTo>
                  <a:lnTo>
                    <a:pt x="206" y="11"/>
                  </a:lnTo>
                  <a:lnTo>
                    <a:pt x="210" y="18"/>
                  </a:lnTo>
                  <a:lnTo>
                    <a:pt x="228" y="31"/>
                  </a:lnTo>
                  <a:lnTo>
                    <a:pt x="234" y="31"/>
                  </a:lnTo>
                  <a:lnTo>
                    <a:pt x="239" y="27"/>
                  </a:lnTo>
                  <a:lnTo>
                    <a:pt x="250" y="24"/>
                  </a:lnTo>
                  <a:lnTo>
                    <a:pt x="263" y="27"/>
                  </a:lnTo>
                  <a:lnTo>
                    <a:pt x="271" y="37"/>
                  </a:lnTo>
                  <a:lnTo>
                    <a:pt x="277" y="40"/>
                  </a:lnTo>
                  <a:lnTo>
                    <a:pt x="280" y="45"/>
                  </a:lnTo>
                  <a:lnTo>
                    <a:pt x="282" y="50"/>
                  </a:lnTo>
                  <a:lnTo>
                    <a:pt x="279" y="74"/>
                  </a:lnTo>
                  <a:lnTo>
                    <a:pt x="285" y="75"/>
                  </a:lnTo>
                  <a:lnTo>
                    <a:pt x="290" y="78"/>
                  </a:lnTo>
                  <a:lnTo>
                    <a:pt x="290" y="85"/>
                  </a:lnTo>
                  <a:lnTo>
                    <a:pt x="307" y="110"/>
                  </a:lnTo>
                  <a:lnTo>
                    <a:pt x="309" y="129"/>
                  </a:lnTo>
                  <a:lnTo>
                    <a:pt x="301" y="129"/>
                  </a:lnTo>
                  <a:lnTo>
                    <a:pt x="288" y="144"/>
                  </a:lnTo>
                  <a:lnTo>
                    <a:pt x="288" y="150"/>
                  </a:lnTo>
                  <a:lnTo>
                    <a:pt x="282" y="161"/>
                  </a:lnTo>
                  <a:lnTo>
                    <a:pt x="276" y="163"/>
                  </a:lnTo>
                  <a:lnTo>
                    <a:pt x="263" y="160"/>
                  </a:lnTo>
                  <a:lnTo>
                    <a:pt x="258" y="163"/>
                  </a:lnTo>
                  <a:lnTo>
                    <a:pt x="256" y="169"/>
                  </a:lnTo>
                  <a:lnTo>
                    <a:pt x="252" y="174"/>
                  </a:lnTo>
                  <a:lnTo>
                    <a:pt x="234" y="168"/>
                  </a:lnTo>
                  <a:lnTo>
                    <a:pt x="218" y="152"/>
                  </a:lnTo>
                  <a:lnTo>
                    <a:pt x="198" y="141"/>
                  </a:lnTo>
                  <a:lnTo>
                    <a:pt x="185" y="141"/>
                  </a:lnTo>
                  <a:lnTo>
                    <a:pt x="180" y="139"/>
                  </a:lnTo>
                  <a:lnTo>
                    <a:pt x="170" y="123"/>
                  </a:lnTo>
                  <a:lnTo>
                    <a:pt x="166" y="118"/>
                  </a:lnTo>
                  <a:lnTo>
                    <a:pt x="161" y="121"/>
                  </a:lnTo>
                  <a:lnTo>
                    <a:pt x="151" y="131"/>
                  </a:lnTo>
                  <a:lnTo>
                    <a:pt x="140" y="134"/>
                  </a:lnTo>
                  <a:lnTo>
                    <a:pt x="116" y="126"/>
                  </a:lnTo>
                  <a:lnTo>
                    <a:pt x="99" y="126"/>
                  </a:lnTo>
                  <a:lnTo>
                    <a:pt x="92" y="128"/>
                  </a:lnTo>
                  <a:lnTo>
                    <a:pt x="86" y="126"/>
                  </a:lnTo>
                  <a:lnTo>
                    <a:pt x="81" y="129"/>
                  </a:lnTo>
                  <a:lnTo>
                    <a:pt x="75" y="129"/>
                  </a:lnTo>
                  <a:lnTo>
                    <a:pt x="68" y="126"/>
                  </a:lnTo>
                  <a:lnTo>
                    <a:pt x="51" y="128"/>
                  </a:lnTo>
                  <a:lnTo>
                    <a:pt x="22" y="141"/>
                  </a:lnTo>
                  <a:lnTo>
                    <a:pt x="16" y="152"/>
                  </a:lnTo>
                  <a:lnTo>
                    <a:pt x="11" y="155"/>
                  </a:lnTo>
                  <a:lnTo>
                    <a:pt x="3" y="15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2" name="Freeform 783">
              <a:extLst>
                <a:ext uri="{FF2B5EF4-FFF2-40B4-BE49-F238E27FC236}">
                  <a16:creationId xmlns:a16="http://schemas.microsoft.com/office/drawing/2014/main" id="{0EA966E7-8778-A129-BDAB-DAC5921D5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1523"/>
              <a:ext cx="11" cy="9"/>
            </a:xfrm>
            <a:custGeom>
              <a:avLst/>
              <a:gdLst>
                <a:gd name="T0" fmla="*/ 11 w 11"/>
                <a:gd name="T1" fmla="*/ 8 h 9"/>
                <a:gd name="T2" fmla="*/ 9 w 11"/>
                <a:gd name="T3" fmla="*/ 6 h 9"/>
                <a:gd name="T4" fmla="*/ 1 w 11"/>
                <a:gd name="T5" fmla="*/ 0 h 9"/>
                <a:gd name="T6" fmla="*/ 0 w 11"/>
                <a:gd name="T7" fmla="*/ 1 h 9"/>
                <a:gd name="T8" fmla="*/ 0 w 11"/>
                <a:gd name="T9" fmla="*/ 5 h 9"/>
                <a:gd name="T10" fmla="*/ 4 w 11"/>
                <a:gd name="T11" fmla="*/ 8 h 9"/>
                <a:gd name="T12" fmla="*/ 8 w 11"/>
                <a:gd name="T13" fmla="*/ 9 h 9"/>
                <a:gd name="T14" fmla="*/ 11 w 11"/>
                <a:gd name="T15" fmla="*/ 8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9"/>
                <a:gd name="T26" fmla="*/ 11 w 11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9">
                  <a:moveTo>
                    <a:pt x="11" y="8"/>
                  </a:moveTo>
                  <a:lnTo>
                    <a:pt x="9" y="6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5"/>
                  </a:lnTo>
                  <a:lnTo>
                    <a:pt x="4" y="8"/>
                  </a:lnTo>
                  <a:lnTo>
                    <a:pt x="8" y="9"/>
                  </a:lnTo>
                  <a:lnTo>
                    <a:pt x="11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3" name="Freeform 784">
              <a:extLst>
                <a:ext uri="{FF2B5EF4-FFF2-40B4-BE49-F238E27FC236}">
                  <a16:creationId xmlns:a16="http://schemas.microsoft.com/office/drawing/2014/main" id="{52C9249E-ACFE-7F3E-2B08-04FAB628A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1523"/>
              <a:ext cx="11" cy="9"/>
            </a:xfrm>
            <a:custGeom>
              <a:avLst/>
              <a:gdLst>
                <a:gd name="T0" fmla="*/ 11 w 11"/>
                <a:gd name="T1" fmla="*/ 8 h 9"/>
                <a:gd name="T2" fmla="*/ 9 w 11"/>
                <a:gd name="T3" fmla="*/ 6 h 9"/>
                <a:gd name="T4" fmla="*/ 1 w 11"/>
                <a:gd name="T5" fmla="*/ 0 h 9"/>
                <a:gd name="T6" fmla="*/ 0 w 11"/>
                <a:gd name="T7" fmla="*/ 1 h 9"/>
                <a:gd name="T8" fmla="*/ 0 w 11"/>
                <a:gd name="T9" fmla="*/ 5 h 9"/>
                <a:gd name="T10" fmla="*/ 4 w 11"/>
                <a:gd name="T11" fmla="*/ 8 h 9"/>
                <a:gd name="T12" fmla="*/ 8 w 11"/>
                <a:gd name="T13" fmla="*/ 9 h 9"/>
                <a:gd name="T14" fmla="*/ 11 w 11"/>
                <a:gd name="T15" fmla="*/ 8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9"/>
                <a:gd name="T26" fmla="*/ 11 w 11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9">
                  <a:moveTo>
                    <a:pt x="11" y="8"/>
                  </a:moveTo>
                  <a:lnTo>
                    <a:pt x="9" y="6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5"/>
                  </a:lnTo>
                  <a:lnTo>
                    <a:pt x="4" y="8"/>
                  </a:lnTo>
                  <a:lnTo>
                    <a:pt x="8" y="9"/>
                  </a:lnTo>
                  <a:lnTo>
                    <a:pt x="11" y="8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4" name="Freeform 785">
              <a:extLst>
                <a:ext uri="{FF2B5EF4-FFF2-40B4-BE49-F238E27FC236}">
                  <a16:creationId xmlns:a16="http://schemas.microsoft.com/office/drawing/2014/main" id="{536DC2EA-7188-1513-CF75-A1E1A3989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1515"/>
              <a:ext cx="12" cy="29"/>
            </a:xfrm>
            <a:custGeom>
              <a:avLst/>
              <a:gdLst>
                <a:gd name="T0" fmla="*/ 9 w 12"/>
                <a:gd name="T1" fmla="*/ 29 h 29"/>
                <a:gd name="T2" fmla="*/ 11 w 12"/>
                <a:gd name="T3" fmla="*/ 29 h 29"/>
                <a:gd name="T4" fmla="*/ 12 w 12"/>
                <a:gd name="T5" fmla="*/ 22 h 29"/>
                <a:gd name="T6" fmla="*/ 11 w 12"/>
                <a:gd name="T7" fmla="*/ 6 h 29"/>
                <a:gd name="T8" fmla="*/ 6 w 12"/>
                <a:gd name="T9" fmla="*/ 0 h 29"/>
                <a:gd name="T10" fmla="*/ 1 w 12"/>
                <a:gd name="T11" fmla="*/ 5 h 29"/>
                <a:gd name="T12" fmla="*/ 0 w 12"/>
                <a:gd name="T13" fmla="*/ 8 h 29"/>
                <a:gd name="T14" fmla="*/ 6 w 12"/>
                <a:gd name="T15" fmla="*/ 14 h 29"/>
                <a:gd name="T16" fmla="*/ 8 w 12"/>
                <a:gd name="T17" fmla="*/ 21 h 29"/>
                <a:gd name="T18" fmla="*/ 6 w 12"/>
                <a:gd name="T19" fmla="*/ 25 h 29"/>
                <a:gd name="T20" fmla="*/ 6 w 12"/>
                <a:gd name="T21" fmla="*/ 27 h 29"/>
                <a:gd name="T22" fmla="*/ 9 w 12"/>
                <a:gd name="T23" fmla="*/ 29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29"/>
                <a:gd name="T38" fmla="*/ 12 w 12"/>
                <a:gd name="T39" fmla="*/ 29 h 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29">
                  <a:moveTo>
                    <a:pt x="9" y="29"/>
                  </a:moveTo>
                  <a:lnTo>
                    <a:pt x="11" y="29"/>
                  </a:lnTo>
                  <a:lnTo>
                    <a:pt x="12" y="22"/>
                  </a:lnTo>
                  <a:lnTo>
                    <a:pt x="11" y="6"/>
                  </a:lnTo>
                  <a:lnTo>
                    <a:pt x="6" y="0"/>
                  </a:lnTo>
                  <a:lnTo>
                    <a:pt x="1" y="5"/>
                  </a:lnTo>
                  <a:lnTo>
                    <a:pt x="0" y="8"/>
                  </a:lnTo>
                  <a:lnTo>
                    <a:pt x="6" y="14"/>
                  </a:lnTo>
                  <a:lnTo>
                    <a:pt x="8" y="21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9" y="29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5" name="Freeform 786">
              <a:extLst>
                <a:ext uri="{FF2B5EF4-FFF2-40B4-BE49-F238E27FC236}">
                  <a16:creationId xmlns:a16="http://schemas.microsoft.com/office/drawing/2014/main" id="{9BD40B6C-89A7-8FDD-8B3B-58F4B05D0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1515"/>
              <a:ext cx="12" cy="29"/>
            </a:xfrm>
            <a:custGeom>
              <a:avLst/>
              <a:gdLst>
                <a:gd name="T0" fmla="*/ 9 w 12"/>
                <a:gd name="T1" fmla="*/ 29 h 29"/>
                <a:gd name="T2" fmla="*/ 11 w 12"/>
                <a:gd name="T3" fmla="*/ 29 h 29"/>
                <a:gd name="T4" fmla="*/ 12 w 12"/>
                <a:gd name="T5" fmla="*/ 22 h 29"/>
                <a:gd name="T6" fmla="*/ 11 w 12"/>
                <a:gd name="T7" fmla="*/ 6 h 29"/>
                <a:gd name="T8" fmla="*/ 6 w 12"/>
                <a:gd name="T9" fmla="*/ 0 h 29"/>
                <a:gd name="T10" fmla="*/ 1 w 12"/>
                <a:gd name="T11" fmla="*/ 5 h 29"/>
                <a:gd name="T12" fmla="*/ 0 w 12"/>
                <a:gd name="T13" fmla="*/ 8 h 29"/>
                <a:gd name="T14" fmla="*/ 6 w 12"/>
                <a:gd name="T15" fmla="*/ 14 h 29"/>
                <a:gd name="T16" fmla="*/ 8 w 12"/>
                <a:gd name="T17" fmla="*/ 21 h 29"/>
                <a:gd name="T18" fmla="*/ 6 w 12"/>
                <a:gd name="T19" fmla="*/ 25 h 29"/>
                <a:gd name="T20" fmla="*/ 6 w 12"/>
                <a:gd name="T21" fmla="*/ 27 h 29"/>
                <a:gd name="T22" fmla="*/ 9 w 12"/>
                <a:gd name="T23" fmla="*/ 29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29"/>
                <a:gd name="T38" fmla="*/ 12 w 12"/>
                <a:gd name="T39" fmla="*/ 29 h 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29">
                  <a:moveTo>
                    <a:pt x="9" y="29"/>
                  </a:moveTo>
                  <a:lnTo>
                    <a:pt x="11" y="29"/>
                  </a:lnTo>
                  <a:lnTo>
                    <a:pt x="12" y="22"/>
                  </a:lnTo>
                  <a:lnTo>
                    <a:pt x="11" y="6"/>
                  </a:lnTo>
                  <a:lnTo>
                    <a:pt x="6" y="0"/>
                  </a:lnTo>
                  <a:lnTo>
                    <a:pt x="1" y="5"/>
                  </a:lnTo>
                  <a:lnTo>
                    <a:pt x="0" y="8"/>
                  </a:lnTo>
                  <a:lnTo>
                    <a:pt x="6" y="14"/>
                  </a:lnTo>
                  <a:lnTo>
                    <a:pt x="8" y="21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9" y="29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6" name="Freeform 787">
              <a:extLst>
                <a:ext uri="{FF2B5EF4-FFF2-40B4-BE49-F238E27FC236}">
                  <a16:creationId xmlns:a16="http://schemas.microsoft.com/office/drawing/2014/main" id="{33E42337-22B9-FE0F-BDD9-885571F09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" y="1516"/>
              <a:ext cx="8" cy="21"/>
            </a:xfrm>
            <a:custGeom>
              <a:avLst/>
              <a:gdLst>
                <a:gd name="T0" fmla="*/ 5 w 8"/>
                <a:gd name="T1" fmla="*/ 21 h 21"/>
                <a:gd name="T2" fmla="*/ 7 w 8"/>
                <a:gd name="T3" fmla="*/ 21 h 21"/>
                <a:gd name="T4" fmla="*/ 8 w 8"/>
                <a:gd name="T5" fmla="*/ 20 h 21"/>
                <a:gd name="T6" fmla="*/ 7 w 8"/>
                <a:gd name="T7" fmla="*/ 8 h 21"/>
                <a:gd name="T8" fmla="*/ 3 w 8"/>
                <a:gd name="T9" fmla="*/ 7 h 21"/>
                <a:gd name="T10" fmla="*/ 2 w 8"/>
                <a:gd name="T11" fmla="*/ 0 h 21"/>
                <a:gd name="T12" fmla="*/ 0 w 8"/>
                <a:gd name="T13" fmla="*/ 0 h 21"/>
                <a:gd name="T14" fmla="*/ 0 w 8"/>
                <a:gd name="T15" fmla="*/ 7 h 21"/>
                <a:gd name="T16" fmla="*/ 2 w 8"/>
                <a:gd name="T17" fmla="*/ 10 h 21"/>
                <a:gd name="T18" fmla="*/ 2 w 8"/>
                <a:gd name="T19" fmla="*/ 20 h 21"/>
                <a:gd name="T20" fmla="*/ 5 w 8"/>
                <a:gd name="T21" fmla="*/ 21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21"/>
                <a:gd name="T35" fmla="*/ 8 w 8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21">
                  <a:moveTo>
                    <a:pt x="5" y="21"/>
                  </a:moveTo>
                  <a:lnTo>
                    <a:pt x="7" y="21"/>
                  </a:lnTo>
                  <a:lnTo>
                    <a:pt x="8" y="20"/>
                  </a:lnTo>
                  <a:lnTo>
                    <a:pt x="7" y="8"/>
                  </a:lnTo>
                  <a:lnTo>
                    <a:pt x="3" y="7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2" y="10"/>
                  </a:lnTo>
                  <a:lnTo>
                    <a:pt x="2" y="20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7" name="Freeform 788">
              <a:extLst>
                <a:ext uri="{FF2B5EF4-FFF2-40B4-BE49-F238E27FC236}">
                  <a16:creationId xmlns:a16="http://schemas.microsoft.com/office/drawing/2014/main" id="{97F86BFE-8256-5801-CCE3-18BB9A9A6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" y="1516"/>
              <a:ext cx="8" cy="21"/>
            </a:xfrm>
            <a:custGeom>
              <a:avLst/>
              <a:gdLst>
                <a:gd name="T0" fmla="*/ 5 w 8"/>
                <a:gd name="T1" fmla="*/ 21 h 21"/>
                <a:gd name="T2" fmla="*/ 7 w 8"/>
                <a:gd name="T3" fmla="*/ 21 h 21"/>
                <a:gd name="T4" fmla="*/ 8 w 8"/>
                <a:gd name="T5" fmla="*/ 20 h 21"/>
                <a:gd name="T6" fmla="*/ 7 w 8"/>
                <a:gd name="T7" fmla="*/ 8 h 21"/>
                <a:gd name="T8" fmla="*/ 3 w 8"/>
                <a:gd name="T9" fmla="*/ 7 h 21"/>
                <a:gd name="T10" fmla="*/ 2 w 8"/>
                <a:gd name="T11" fmla="*/ 0 h 21"/>
                <a:gd name="T12" fmla="*/ 0 w 8"/>
                <a:gd name="T13" fmla="*/ 0 h 21"/>
                <a:gd name="T14" fmla="*/ 0 w 8"/>
                <a:gd name="T15" fmla="*/ 7 h 21"/>
                <a:gd name="T16" fmla="*/ 2 w 8"/>
                <a:gd name="T17" fmla="*/ 10 h 21"/>
                <a:gd name="T18" fmla="*/ 2 w 8"/>
                <a:gd name="T19" fmla="*/ 20 h 21"/>
                <a:gd name="T20" fmla="*/ 5 w 8"/>
                <a:gd name="T21" fmla="*/ 21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21"/>
                <a:gd name="T35" fmla="*/ 8 w 8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21">
                  <a:moveTo>
                    <a:pt x="5" y="21"/>
                  </a:moveTo>
                  <a:lnTo>
                    <a:pt x="7" y="21"/>
                  </a:lnTo>
                  <a:lnTo>
                    <a:pt x="8" y="20"/>
                  </a:lnTo>
                  <a:lnTo>
                    <a:pt x="7" y="8"/>
                  </a:lnTo>
                  <a:lnTo>
                    <a:pt x="3" y="7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2" y="10"/>
                  </a:lnTo>
                  <a:lnTo>
                    <a:pt x="2" y="20"/>
                  </a:lnTo>
                  <a:lnTo>
                    <a:pt x="5" y="21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8" name="Freeform 789">
              <a:extLst>
                <a:ext uri="{FF2B5EF4-FFF2-40B4-BE49-F238E27FC236}">
                  <a16:creationId xmlns:a16="http://schemas.microsoft.com/office/drawing/2014/main" id="{EDB9525D-4537-CF7F-523C-BD64E707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1521"/>
              <a:ext cx="9" cy="10"/>
            </a:xfrm>
            <a:custGeom>
              <a:avLst/>
              <a:gdLst>
                <a:gd name="T0" fmla="*/ 8 w 9"/>
                <a:gd name="T1" fmla="*/ 5 h 10"/>
                <a:gd name="T2" fmla="*/ 9 w 9"/>
                <a:gd name="T3" fmla="*/ 5 h 10"/>
                <a:gd name="T4" fmla="*/ 1 w 9"/>
                <a:gd name="T5" fmla="*/ 0 h 10"/>
                <a:gd name="T6" fmla="*/ 0 w 9"/>
                <a:gd name="T7" fmla="*/ 2 h 10"/>
                <a:gd name="T8" fmla="*/ 0 w 9"/>
                <a:gd name="T9" fmla="*/ 7 h 10"/>
                <a:gd name="T10" fmla="*/ 1 w 9"/>
                <a:gd name="T11" fmla="*/ 10 h 10"/>
                <a:gd name="T12" fmla="*/ 5 w 9"/>
                <a:gd name="T13" fmla="*/ 10 h 10"/>
                <a:gd name="T14" fmla="*/ 8 w 9"/>
                <a:gd name="T15" fmla="*/ 5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0"/>
                <a:gd name="T26" fmla="*/ 9 w 9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0">
                  <a:moveTo>
                    <a:pt x="8" y="5"/>
                  </a:moveTo>
                  <a:lnTo>
                    <a:pt x="9" y="5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99" name="Freeform 790">
              <a:extLst>
                <a:ext uri="{FF2B5EF4-FFF2-40B4-BE49-F238E27FC236}">
                  <a16:creationId xmlns:a16="http://schemas.microsoft.com/office/drawing/2014/main" id="{762E24AF-4498-9D56-35B0-43105BEED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1521"/>
              <a:ext cx="9" cy="10"/>
            </a:xfrm>
            <a:custGeom>
              <a:avLst/>
              <a:gdLst>
                <a:gd name="T0" fmla="*/ 8 w 9"/>
                <a:gd name="T1" fmla="*/ 5 h 10"/>
                <a:gd name="T2" fmla="*/ 9 w 9"/>
                <a:gd name="T3" fmla="*/ 5 h 10"/>
                <a:gd name="T4" fmla="*/ 1 w 9"/>
                <a:gd name="T5" fmla="*/ 0 h 10"/>
                <a:gd name="T6" fmla="*/ 0 w 9"/>
                <a:gd name="T7" fmla="*/ 2 h 10"/>
                <a:gd name="T8" fmla="*/ 0 w 9"/>
                <a:gd name="T9" fmla="*/ 7 h 10"/>
                <a:gd name="T10" fmla="*/ 1 w 9"/>
                <a:gd name="T11" fmla="*/ 10 h 10"/>
                <a:gd name="T12" fmla="*/ 5 w 9"/>
                <a:gd name="T13" fmla="*/ 10 h 10"/>
                <a:gd name="T14" fmla="*/ 8 w 9"/>
                <a:gd name="T15" fmla="*/ 5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0"/>
                <a:gd name="T26" fmla="*/ 9 w 9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0">
                  <a:moveTo>
                    <a:pt x="8" y="5"/>
                  </a:moveTo>
                  <a:lnTo>
                    <a:pt x="9" y="5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8" y="5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0" name="Freeform 791">
              <a:extLst>
                <a:ext uri="{FF2B5EF4-FFF2-40B4-BE49-F238E27FC236}">
                  <a16:creationId xmlns:a16="http://schemas.microsoft.com/office/drawing/2014/main" id="{30A86725-5F85-78B2-69E7-F652F4CF1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" y="1548"/>
              <a:ext cx="8" cy="13"/>
            </a:xfrm>
            <a:custGeom>
              <a:avLst/>
              <a:gdLst>
                <a:gd name="T0" fmla="*/ 5 w 8"/>
                <a:gd name="T1" fmla="*/ 12 h 13"/>
                <a:gd name="T2" fmla="*/ 8 w 8"/>
                <a:gd name="T3" fmla="*/ 7 h 13"/>
                <a:gd name="T4" fmla="*/ 8 w 8"/>
                <a:gd name="T5" fmla="*/ 4 h 13"/>
                <a:gd name="T6" fmla="*/ 5 w 8"/>
                <a:gd name="T7" fmla="*/ 0 h 13"/>
                <a:gd name="T8" fmla="*/ 2 w 8"/>
                <a:gd name="T9" fmla="*/ 2 h 13"/>
                <a:gd name="T10" fmla="*/ 0 w 8"/>
                <a:gd name="T11" fmla="*/ 4 h 13"/>
                <a:gd name="T12" fmla="*/ 2 w 8"/>
                <a:gd name="T13" fmla="*/ 5 h 13"/>
                <a:gd name="T14" fmla="*/ 4 w 8"/>
                <a:gd name="T15" fmla="*/ 10 h 13"/>
                <a:gd name="T16" fmla="*/ 4 w 8"/>
                <a:gd name="T17" fmla="*/ 13 h 13"/>
                <a:gd name="T18" fmla="*/ 5 w 8"/>
                <a:gd name="T19" fmla="*/ 1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3"/>
                <a:gd name="T32" fmla="*/ 8 w 8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3">
                  <a:moveTo>
                    <a:pt x="5" y="12"/>
                  </a:moveTo>
                  <a:lnTo>
                    <a:pt x="8" y="7"/>
                  </a:lnTo>
                  <a:lnTo>
                    <a:pt x="8" y="4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5"/>
                  </a:lnTo>
                  <a:lnTo>
                    <a:pt x="4" y="10"/>
                  </a:lnTo>
                  <a:lnTo>
                    <a:pt x="4" y="13"/>
                  </a:lnTo>
                  <a:lnTo>
                    <a:pt x="5" y="1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1" name="Freeform 792">
              <a:extLst>
                <a:ext uri="{FF2B5EF4-FFF2-40B4-BE49-F238E27FC236}">
                  <a16:creationId xmlns:a16="http://schemas.microsoft.com/office/drawing/2014/main" id="{5365999B-7DD8-DBE6-265E-B90B7AF6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" y="1548"/>
              <a:ext cx="8" cy="13"/>
            </a:xfrm>
            <a:custGeom>
              <a:avLst/>
              <a:gdLst>
                <a:gd name="T0" fmla="*/ 5 w 8"/>
                <a:gd name="T1" fmla="*/ 12 h 13"/>
                <a:gd name="T2" fmla="*/ 8 w 8"/>
                <a:gd name="T3" fmla="*/ 7 h 13"/>
                <a:gd name="T4" fmla="*/ 8 w 8"/>
                <a:gd name="T5" fmla="*/ 4 h 13"/>
                <a:gd name="T6" fmla="*/ 5 w 8"/>
                <a:gd name="T7" fmla="*/ 0 h 13"/>
                <a:gd name="T8" fmla="*/ 2 w 8"/>
                <a:gd name="T9" fmla="*/ 2 h 13"/>
                <a:gd name="T10" fmla="*/ 0 w 8"/>
                <a:gd name="T11" fmla="*/ 4 h 13"/>
                <a:gd name="T12" fmla="*/ 2 w 8"/>
                <a:gd name="T13" fmla="*/ 5 h 13"/>
                <a:gd name="T14" fmla="*/ 4 w 8"/>
                <a:gd name="T15" fmla="*/ 10 h 13"/>
                <a:gd name="T16" fmla="*/ 4 w 8"/>
                <a:gd name="T17" fmla="*/ 13 h 13"/>
                <a:gd name="T18" fmla="*/ 5 w 8"/>
                <a:gd name="T19" fmla="*/ 1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3"/>
                <a:gd name="T32" fmla="*/ 8 w 8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3">
                  <a:moveTo>
                    <a:pt x="5" y="12"/>
                  </a:moveTo>
                  <a:lnTo>
                    <a:pt x="8" y="7"/>
                  </a:lnTo>
                  <a:lnTo>
                    <a:pt x="8" y="4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5"/>
                  </a:lnTo>
                  <a:lnTo>
                    <a:pt x="4" y="10"/>
                  </a:lnTo>
                  <a:lnTo>
                    <a:pt x="4" y="13"/>
                  </a:lnTo>
                  <a:lnTo>
                    <a:pt x="5" y="12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2" name="Freeform 793">
              <a:extLst>
                <a:ext uri="{FF2B5EF4-FFF2-40B4-BE49-F238E27FC236}">
                  <a16:creationId xmlns:a16="http://schemas.microsoft.com/office/drawing/2014/main" id="{1AA7D73A-A23C-7A60-ED6D-B05DD4CAA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" y="1563"/>
              <a:ext cx="8" cy="19"/>
            </a:xfrm>
            <a:custGeom>
              <a:avLst/>
              <a:gdLst>
                <a:gd name="T0" fmla="*/ 6 w 8"/>
                <a:gd name="T1" fmla="*/ 3 h 19"/>
                <a:gd name="T2" fmla="*/ 6 w 8"/>
                <a:gd name="T3" fmla="*/ 0 h 19"/>
                <a:gd name="T4" fmla="*/ 3 w 8"/>
                <a:gd name="T5" fmla="*/ 3 h 19"/>
                <a:gd name="T6" fmla="*/ 0 w 8"/>
                <a:gd name="T7" fmla="*/ 14 h 19"/>
                <a:gd name="T8" fmla="*/ 2 w 8"/>
                <a:gd name="T9" fmla="*/ 17 h 19"/>
                <a:gd name="T10" fmla="*/ 3 w 8"/>
                <a:gd name="T11" fmla="*/ 19 h 19"/>
                <a:gd name="T12" fmla="*/ 5 w 8"/>
                <a:gd name="T13" fmla="*/ 19 h 19"/>
                <a:gd name="T14" fmla="*/ 6 w 8"/>
                <a:gd name="T15" fmla="*/ 16 h 19"/>
                <a:gd name="T16" fmla="*/ 8 w 8"/>
                <a:gd name="T17" fmla="*/ 11 h 19"/>
                <a:gd name="T18" fmla="*/ 6 w 8"/>
                <a:gd name="T19" fmla="*/ 3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9"/>
                <a:gd name="T32" fmla="*/ 8 w 8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9">
                  <a:moveTo>
                    <a:pt x="6" y="3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6" y="16"/>
                  </a:lnTo>
                  <a:lnTo>
                    <a:pt x="8" y="11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3" name="Freeform 794">
              <a:extLst>
                <a:ext uri="{FF2B5EF4-FFF2-40B4-BE49-F238E27FC236}">
                  <a16:creationId xmlns:a16="http://schemas.microsoft.com/office/drawing/2014/main" id="{13FE42D3-C001-70BF-3A91-F03C1169A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" y="1563"/>
              <a:ext cx="8" cy="19"/>
            </a:xfrm>
            <a:custGeom>
              <a:avLst/>
              <a:gdLst>
                <a:gd name="T0" fmla="*/ 6 w 8"/>
                <a:gd name="T1" fmla="*/ 3 h 19"/>
                <a:gd name="T2" fmla="*/ 6 w 8"/>
                <a:gd name="T3" fmla="*/ 0 h 19"/>
                <a:gd name="T4" fmla="*/ 3 w 8"/>
                <a:gd name="T5" fmla="*/ 3 h 19"/>
                <a:gd name="T6" fmla="*/ 0 w 8"/>
                <a:gd name="T7" fmla="*/ 14 h 19"/>
                <a:gd name="T8" fmla="*/ 2 w 8"/>
                <a:gd name="T9" fmla="*/ 17 h 19"/>
                <a:gd name="T10" fmla="*/ 3 w 8"/>
                <a:gd name="T11" fmla="*/ 19 h 19"/>
                <a:gd name="T12" fmla="*/ 5 w 8"/>
                <a:gd name="T13" fmla="*/ 19 h 19"/>
                <a:gd name="T14" fmla="*/ 6 w 8"/>
                <a:gd name="T15" fmla="*/ 16 h 19"/>
                <a:gd name="T16" fmla="*/ 8 w 8"/>
                <a:gd name="T17" fmla="*/ 11 h 19"/>
                <a:gd name="T18" fmla="*/ 6 w 8"/>
                <a:gd name="T19" fmla="*/ 3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9"/>
                <a:gd name="T32" fmla="*/ 8 w 8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9">
                  <a:moveTo>
                    <a:pt x="6" y="3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6" y="16"/>
                  </a:lnTo>
                  <a:lnTo>
                    <a:pt x="8" y="11"/>
                  </a:lnTo>
                  <a:lnTo>
                    <a:pt x="6" y="3"/>
                  </a:lnTo>
                </a:path>
              </a:pathLst>
            </a:custGeom>
            <a:solidFill>
              <a:schemeClr val="tx2"/>
            </a:solidFill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4" name="Freeform 795">
              <a:extLst>
                <a:ext uri="{FF2B5EF4-FFF2-40B4-BE49-F238E27FC236}">
                  <a16:creationId xmlns:a16="http://schemas.microsoft.com/office/drawing/2014/main" id="{F48971B8-11AB-EF34-50DC-C062967CA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" y="2216"/>
              <a:ext cx="15" cy="22"/>
            </a:xfrm>
            <a:custGeom>
              <a:avLst/>
              <a:gdLst>
                <a:gd name="T0" fmla="*/ 15 w 15"/>
                <a:gd name="T1" fmla="*/ 22 h 22"/>
                <a:gd name="T2" fmla="*/ 15 w 15"/>
                <a:gd name="T3" fmla="*/ 10 h 22"/>
                <a:gd name="T4" fmla="*/ 9 w 15"/>
                <a:gd name="T5" fmla="*/ 3 h 22"/>
                <a:gd name="T6" fmla="*/ 3 w 15"/>
                <a:gd name="T7" fmla="*/ 0 h 22"/>
                <a:gd name="T8" fmla="*/ 0 w 15"/>
                <a:gd name="T9" fmla="*/ 14 h 22"/>
                <a:gd name="T10" fmla="*/ 3 w 15"/>
                <a:gd name="T11" fmla="*/ 18 h 22"/>
                <a:gd name="T12" fmla="*/ 8 w 15"/>
                <a:gd name="T13" fmla="*/ 21 h 22"/>
                <a:gd name="T14" fmla="*/ 15 w 15"/>
                <a:gd name="T15" fmla="*/ 22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2"/>
                <a:gd name="T26" fmla="*/ 15 w 15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2">
                  <a:moveTo>
                    <a:pt x="15" y="22"/>
                  </a:moveTo>
                  <a:lnTo>
                    <a:pt x="15" y="10"/>
                  </a:lnTo>
                  <a:lnTo>
                    <a:pt x="9" y="3"/>
                  </a:lnTo>
                  <a:lnTo>
                    <a:pt x="3" y="0"/>
                  </a:lnTo>
                  <a:lnTo>
                    <a:pt x="0" y="14"/>
                  </a:lnTo>
                  <a:lnTo>
                    <a:pt x="3" y="18"/>
                  </a:lnTo>
                  <a:lnTo>
                    <a:pt x="8" y="21"/>
                  </a:lnTo>
                  <a:lnTo>
                    <a:pt x="15" y="22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5" name="Freeform 796">
              <a:extLst>
                <a:ext uri="{FF2B5EF4-FFF2-40B4-BE49-F238E27FC236}">
                  <a16:creationId xmlns:a16="http://schemas.microsoft.com/office/drawing/2014/main" id="{E9C1157F-B2EA-3311-BAAF-7EF2F95DC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" y="2216"/>
              <a:ext cx="15" cy="22"/>
            </a:xfrm>
            <a:custGeom>
              <a:avLst/>
              <a:gdLst>
                <a:gd name="T0" fmla="*/ 15 w 15"/>
                <a:gd name="T1" fmla="*/ 22 h 22"/>
                <a:gd name="T2" fmla="*/ 15 w 15"/>
                <a:gd name="T3" fmla="*/ 10 h 22"/>
                <a:gd name="T4" fmla="*/ 9 w 15"/>
                <a:gd name="T5" fmla="*/ 3 h 22"/>
                <a:gd name="T6" fmla="*/ 3 w 15"/>
                <a:gd name="T7" fmla="*/ 0 h 22"/>
                <a:gd name="T8" fmla="*/ 0 w 15"/>
                <a:gd name="T9" fmla="*/ 14 h 22"/>
                <a:gd name="T10" fmla="*/ 3 w 15"/>
                <a:gd name="T11" fmla="*/ 18 h 22"/>
                <a:gd name="T12" fmla="*/ 8 w 15"/>
                <a:gd name="T13" fmla="*/ 21 h 22"/>
                <a:gd name="T14" fmla="*/ 15 w 15"/>
                <a:gd name="T15" fmla="*/ 22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2"/>
                <a:gd name="T26" fmla="*/ 15 w 15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2">
                  <a:moveTo>
                    <a:pt x="15" y="22"/>
                  </a:moveTo>
                  <a:lnTo>
                    <a:pt x="15" y="10"/>
                  </a:lnTo>
                  <a:lnTo>
                    <a:pt x="9" y="3"/>
                  </a:lnTo>
                  <a:lnTo>
                    <a:pt x="3" y="0"/>
                  </a:lnTo>
                  <a:lnTo>
                    <a:pt x="0" y="14"/>
                  </a:lnTo>
                  <a:lnTo>
                    <a:pt x="3" y="18"/>
                  </a:lnTo>
                  <a:lnTo>
                    <a:pt x="8" y="21"/>
                  </a:lnTo>
                  <a:lnTo>
                    <a:pt x="15" y="22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6" name="Freeform 797">
              <a:extLst>
                <a:ext uri="{FF2B5EF4-FFF2-40B4-BE49-F238E27FC236}">
                  <a16:creationId xmlns:a16="http://schemas.microsoft.com/office/drawing/2014/main" id="{9332A57F-E6AC-DB74-5873-456AA0C20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2229"/>
              <a:ext cx="16" cy="30"/>
            </a:xfrm>
            <a:custGeom>
              <a:avLst/>
              <a:gdLst>
                <a:gd name="T0" fmla="*/ 3 w 16"/>
                <a:gd name="T1" fmla="*/ 0 h 30"/>
                <a:gd name="T2" fmla="*/ 6 w 16"/>
                <a:gd name="T3" fmla="*/ 0 h 30"/>
                <a:gd name="T4" fmla="*/ 8 w 16"/>
                <a:gd name="T5" fmla="*/ 1 h 30"/>
                <a:gd name="T6" fmla="*/ 9 w 16"/>
                <a:gd name="T7" fmla="*/ 5 h 30"/>
                <a:gd name="T8" fmla="*/ 16 w 16"/>
                <a:gd name="T9" fmla="*/ 9 h 30"/>
                <a:gd name="T10" fmla="*/ 16 w 16"/>
                <a:gd name="T11" fmla="*/ 14 h 30"/>
                <a:gd name="T12" fmla="*/ 11 w 16"/>
                <a:gd name="T13" fmla="*/ 17 h 30"/>
                <a:gd name="T14" fmla="*/ 8 w 16"/>
                <a:gd name="T15" fmla="*/ 30 h 30"/>
                <a:gd name="T16" fmla="*/ 5 w 16"/>
                <a:gd name="T17" fmla="*/ 27 h 30"/>
                <a:gd name="T18" fmla="*/ 6 w 16"/>
                <a:gd name="T19" fmla="*/ 16 h 30"/>
                <a:gd name="T20" fmla="*/ 5 w 16"/>
                <a:gd name="T21" fmla="*/ 14 h 30"/>
                <a:gd name="T22" fmla="*/ 3 w 16"/>
                <a:gd name="T23" fmla="*/ 9 h 30"/>
                <a:gd name="T24" fmla="*/ 1 w 16"/>
                <a:gd name="T25" fmla="*/ 8 h 30"/>
                <a:gd name="T26" fmla="*/ 0 w 16"/>
                <a:gd name="T27" fmla="*/ 1 h 30"/>
                <a:gd name="T28" fmla="*/ 0 w 16"/>
                <a:gd name="T29" fmla="*/ 0 h 30"/>
                <a:gd name="T30" fmla="*/ 3 w 16"/>
                <a:gd name="T31" fmla="*/ 0 h 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"/>
                <a:gd name="T49" fmla="*/ 0 h 30"/>
                <a:gd name="T50" fmla="*/ 16 w 16"/>
                <a:gd name="T51" fmla="*/ 30 h 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" h="30">
                  <a:moveTo>
                    <a:pt x="3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5"/>
                  </a:lnTo>
                  <a:lnTo>
                    <a:pt x="16" y="9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8" y="30"/>
                  </a:lnTo>
                  <a:lnTo>
                    <a:pt x="5" y="27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7" name="Freeform 798">
              <a:extLst>
                <a:ext uri="{FF2B5EF4-FFF2-40B4-BE49-F238E27FC236}">
                  <a16:creationId xmlns:a16="http://schemas.microsoft.com/office/drawing/2014/main" id="{772E9FA3-2380-2309-C065-55AF93F0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2229"/>
              <a:ext cx="16" cy="30"/>
            </a:xfrm>
            <a:custGeom>
              <a:avLst/>
              <a:gdLst>
                <a:gd name="T0" fmla="*/ 3 w 16"/>
                <a:gd name="T1" fmla="*/ 0 h 30"/>
                <a:gd name="T2" fmla="*/ 6 w 16"/>
                <a:gd name="T3" fmla="*/ 0 h 30"/>
                <a:gd name="T4" fmla="*/ 8 w 16"/>
                <a:gd name="T5" fmla="*/ 1 h 30"/>
                <a:gd name="T6" fmla="*/ 9 w 16"/>
                <a:gd name="T7" fmla="*/ 5 h 30"/>
                <a:gd name="T8" fmla="*/ 16 w 16"/>
                <a:gd name="T9" fmla="*/ 9 h 30"/>
                <a:gd name="T10" fmla="*/ 16 w 16"/>
                <a:gd name="T11" fmla="*/ 14 h 30"/>
                <a:gd name="T12" fmla="*/ 11 w 16"/>
                <a:gd name="T13" fmla="*/ 17 h 30"/>
                <a:gd name="T14" fmla="*/ 8 w 16"/>
                <a:gd name="T15" fmla="*/ 30 h 30"/>
                <a:gd name="T16" fmla="*/ 5 w 16"/>
                <a:gd name="T17" fmla="*/ 27 h 30"/>
                <a:gd name="T18" fmla="*/ 6 w 16"/>
                <a:gd name="T19" fmla="*/ 16 h 30"/>
                <a:gd name="T20" fmla="*/ 5 w 16"/>
                <a:gd name="T21" fmla="*/ 14 h 30"/>
                <a:gd name="T22" fmla="*/ 3 w 16"/>
                <a:gd name="T23" fmla="*/ 9 h 30"/>
                <a:gd name="T24" fmla="*/ 1 w 16"/>
                <a:gd name="T25" fmla="*/ 8 h 30"/>
                <a:gd name="T26" fmla="*/ 0 w 16"/>
                <a:gd name="T27" fmla="*/ 1 h 30"/>
                <a:gd name="T28" fmla="*/ 0 w 16"/>
                <a:gd name="T29" fmla="*/ 0 h 30"/>
                <a:gd name="T30" fmla="*/ 3 w 16"/>
                <a:gd name="T31" fmla="*/ 0 h 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"/>
                <a:gd name="T49" fmla="*/ 0 h 30"/>
                <a:gd name="T50" fmla="*/ 16 w 16"/>
                <a:gd name="T51" fmla="*/ 30 h 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" h="30">
                  <a:moveTo>
                    <a:pt x="3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5"/>
                  </a:lnTo>
                  <a:lnTo>
                    <a:pt x="16" y="9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8" y="30"/>
                  </a:lnTo>
                  <a:lnTo>
                    <a:pt x="5" y="27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8" name="Freeform 799">
              <a:extLst>
                <a:ext uri="{FF2B5EF4-FFF2-40B4-BE49-F238E27FC236}">
                  <a16:creationId xmlns:a16="http://schemas.microsoft.com/office/drawing/2014/main" id="{40D41C42-F7AB-13A6-BB53-1F6D67ABF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2226"/>
              <a:ext cx="33" cy="27"/>
            </a:xfrm>
            <a:custGeom>
              <a:avLst/>
              <a:gdLst>
                <a:gd name="T0" fmla="*/ 11 w 33"/>
                <a:gd name="T1" fmla="*/ 0 h 27"/>
                <a:gd name="T2" fmla="*/ 13 w 33"/>
                <a:gd name="T3" fmla="*/ 1 h 27"/>
                <a:gd name="T4" fmla="*/ 14 w 33"/>
                <a:gd name="T5" fmla="*/ 4 h 27"/>
                <a:gd name="T6" fmla="*/ 18 w 33"/>
                <a:gd name="T7" fmla="*/ 6 h 27"/>
                <a:gd name="T8" fmla="*/ 19 w 33"/>
                <a:gd name="T9" fmla="*/ 9 h 27"/>
                <a:gd name="T10" fmla="*/ 22 w 33"/>
                <a:gd name="T11" fmla="*/ 11 h 27"/>
                <a:gd name="T12" fmla="*/ 22 w 33"/>
                <a:gd name="T13" fmla="*/ 9 h 27"/>
                <a:gd name="T14" fmla="*/ 25 w 33"/>
                <a:gd name="T15" fmla="*/ 9 h 27"/>
                <a:gd name="T16" fmla="*/ 25 w 33"/>
                <a:gd name="T17" fmla="*/ 8 h 27"/>
                <a:gd name="T18" fmla="*/ 29 w 33"/>
                <a:gd name="T19" fmla="*/ 8 h 27"/>
                <a:gd name="T20" fmla="*/ 29 w 33"/>
                <a:gd name="T21" fmla="*/ 11 h 27"/>
                <a:gd name="T22" fmla="*/ 30 w 33"/>
                <a:gd name="T23" fmla="*/ 14 h 27"/>
                <a:gd name="T24" fmla="*/ 33 w 33"/>
                <a:gd name="T25" fmla="*/ 25 h 27"/>
                <a:gd name="T26" fmla="*/ 29 w 33"/>
                <a:gd name="T27" fmla="*/ 25 h 27"/>
                <a:gd name="T28" fmla="*/ 22 w 33"/>
                <a:gd name="T29" fmla="*/ 24 h 27"/>
                <a:gd name="T30" fmla="*/ 19 w 33"/>
                <a:gd name="T31" fmla="*/ 25 h 27"/>
                <a:gd name="T32" fmla="*/ 16 w 33"/>
                <a:gd name="T33" fmla="*/ 27 h 27"/>
                <a:gd name="T34" fmla="*/ 10 w 33"/>
                <a:gd name="T35" fmla="*/ 19 h 27"/>
                <a:gd name="T36" fmla="*/ 2 w 33"/>
                <a:gd name="T37" fmla="*/ 14 h 27"/>
                <a:gd name="T38" fmla="*/ 0 w 33"/>
                <a:gd name="T39" fmla="*/ 9 h 27"/>
                <a:gd name="T40" fmla="*/ 2 w 33"/>
                <a:gd name="T41" fmla="*/ 11 h 27"/>
                <a:gd name="T42" fmla="*/ 5 w 33"/>
                <a:gd name="T43" fmla="*/ 8 h 27"/>
                <a:gd name="T44" fmla="*/ 3 w 33"/>
                <a:gd name="T45" fmla="*/ 6 h 27"/>
                <a:gd name="T46" fmla="*/ 2 w 33"/>
                <a:gd name="T47" fmla="*/ 3 h 27"/>
                <a:gd name="T48" fmla="*/ 5 w 33"/>
                <a:gd name="T49" fmla="*/ 1 h 27"/>
                <a:gd name="T50" fmla="*/ 11 w 33"/>
                <a:gd name="T51" fmla="*/ 1 h 27"/>
                <a:gd name="T52" fmla="*/ 11 w 33"/>
                <a:gd name="T53" fmla="*/ 0 h 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27"/>
                <a:gd name="T83" fmla="*/ 33 w 33"/>
                <a:gd name="T84" fmla="*/ 27 h 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27">
                  <a:moveTo>
                    <a:pt x="11" y="0"/>
                  </a:moveTo>
                  <a:lnTo>
                    <a:pt x="13" y="1"/>
                  </a:lnTo>
                  <a:lnTo>
                    <a:pt x="14" y="4"/>
                  </a:lnTo>
                  <a:lnTo>
                    <a:pt x="18" y="6"/>
                  </a:lnTo>
                  <a:lnTo>
                    <a:pt x="19" y="9"/>
                  </a:lnTo>
                  <a:lnTo>
                    <a:pt x="22" y="11"/>
                  </a:lnTo>
                  <a:lnTo>
                    <a:pt x="22" y="9"/>
                  </a:lnTo>
                  <a:lnTo>
                    <a:pt x="25" y="9"/>
                  </a:lnTo>
                  <a:lnTo>
                    <a:pt x="25" y="8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2" y="24"/>
                  </a:lnTo>
                  <a:lnTo>
                    <a:pt x="19" y="25"/>
                  </a:lnTo>
                  <a:lnTo>
                    <a:pt x="16" y="27"/>
                  </a:lnTo>
                  <a:lnTo>
                    <a:pt x="10" y="19"/>
                  </a:lnTo>
                  <a:lnTo>
                    <a:pt x="2" y="14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8"/>
                  </a:lnTo>
                  <a:lnTo>
                    <a:pt x="3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09" name="Freeform 800">
              <a:extLst>
                <a:ext uri="{FF2B5EF4-FFF2-40B4-BE49-F238E27FC236}">
                  <a16:creationId xmlns:a16="http://schemas.microsoft.com/office/drawing/2014/main" id="{1A79AE92-77C7-8CEA-B780-F99AAEBA3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2226"/>
              <a:ext cx="33" cy="27"/>
            </a:xfrm>
            <a:custGeom>
              <a:avLst/>
              <a:gdLst>
                <a:gd name="T0" fmla="*/ 11 w 33"/>
                <a:gd name="T1" fmla="*/ 0 h 27"/>
                <a:gd name="T2" fmla="*/ 13 w 33"/>
                <a:gd name="T3" fmla="*/ 1 h 27"/>
                <a:gd name="T4" fmla="*/ 14 w 33"/>
                <a:gd name="T5" fmla="*/ 4 h 27"/>
                <a:gd name="T6" fmla="*/ 18 w 33"/>
                <a:gd name="T7" fmla="*/ 6 h 27"/>
                <a:gd name="T8" fmla="*/ 19 w 33"/>
                <a:gd name="T9" fmla="*/ 9 h 27"/>
                <a:gd name="T10" fmla="*/ 22 w 33"/>
                <a:gd name="T11" fmla="*/ 11 h 27"/>
                <a:gd name="T12" fmla="*/ 22 w 33"/>
                <a:gd name="T13" fmla="*/ 9 h 27"/>
                <a:gd name="T14" fmla="*/ 25 w 33"/>
                <a:gd name="T15" fmla="*/ 9 h 27"/>
                <a:gd name="T16" fmla="*/ 25 w 33"/>
                <a:gd name="T17" fmla="*/ 8 h 27"/>
                <a:gd name="T18" fmla="*/ 29 w 33"/>
                <a:gd name="T19" fmla="*/ 8 h 27"/>
                <a:gd name="T20" fmla="*/ 29 w 33"/>
                <a:gd name="T21" fmla="*/ 11 h 27"/>
                <a:gd name="T22" fmla="*/ 30 w 33"/>
                <a:gd name="T23" fmla="*/ 14 h 27"/>
                <a:gd name="T24" fmla="*/ 33 w 33"/>
                <a:gd name="T25" fmla="*/ 25 h 27"/>
                <a:gd name="T26" fmla="*/ 29 w 33"/>
                <a:gd name="T27" fmla="*/ 25 h 27"/>
                <a:gd name="T28" fmla="*/ 22 w 33"/>
                <a:gd name="T29" fmla="*/ 24 h 27"/>
                <a:gd name="T30" fmla="*/ 19 w 33"/>
                <a:gd name="T31" fmla="*/ 25 h 27"/>
                <a:gd name="T32" fmla="*/ 16 w 33"/>
                <a:gd name="T33" fmla="*/ 27 h 27"/>
                <a:gd name="T34" fmla="*/ 10 w 33"/>
                <a:gd name="T35" fmla="*/ 19 h 27"/>
                <a:gd name="T36" fmla="*/ 2 w 33"/>
                <a:gd name="T37" fmla="*/ 14 h 27"/>
                <a:gd name="T38" fmla="*/ 0 w 33"/>
                <a:gd name="T39" fmla="*/ 9 h 27"/>
                <a:gd name="T40" fmla="*/ 2 w 33"/>
                <a:gd name="T41" fmla="*/ 11 h 27"/>
                <a:gd name="T42" fmla="*/ 5 w 33"/>
                <a:gd name="T43" fmla="*/ 8 h 27"/>
                <a:gd name="T44" fmla="*/ 3 w 33"/>
                <a:gd name="T45" fmla="*/ 6 h 27"/>
                <a:gd name="T46" fmla="*/ 2 w 33"/>
                <a:gd name="T47" fmla="*/ 3 h 27"/>
                <a:gd name="T48" fmla="*/ 5 w 33"/>
                <a:gd name="T49" fmla="*/ 1 h 27"/>
                <a:gd name="T50" fmla="*/ 11 w 33"/>
                <a:gd name="T51" fmla="*/ 1 h 27"/>
                <a:gd name="T52" fmla="*/ 11 w 33"/>
                <a:gd name="T53" fmla="*/ 0 h 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27"/>
                <a:gd name="T83" fmla="*/ 33 w 33"/>
                <a:gd name="T84" fmla="*/ 27 h 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27">
                  <a:moveTo>
                    <a:pt x="11" y="0"/>
                  </a:moveTo>
                  <a:lnTo>
                    <a:pt x="13" y="1"/>
                  </a:lnTo>
                  <a:lnTo>
                    <a:pt x="14" y="4"/>
                  </a:lnTo>
                  <a:lnTo>
                    <a:pt x="18" y="6"/>
                  </a:lnTo>
                  <a:lnTo>
                    <a:pt x="19" y="9"/>
                  </a:lnTo>
                  <a:lnTo>
                    <a:pt x="22" y="11"/>
                  </a:lnTo>
                  <a:lnTo>
                    <a:pt x="22" y="9"/>
                  </a:lnTo>
                  <a:lnTo>
                    <a:pt x="25" y="9"/>
                  </a:lnTo>
                  <a:lnTo>
                    <a:pt x="25" y="8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2" y="24"/>
                  </a:lnTo>
                  <a:lnTo>
                    <a:pt x="19" y="25"/>
                  </a:lnTo>
                  <a:lnTo>
                    <a:pt x="16" y="27"/>
                  </a:lnTo>
                  <a:lnTo>
                    <a:pt x="10" y="19"/>
                  </a:lnTo>
                  <a:lnTo>
                    <a:pt x="2" y="14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8"/>
                  </a:lnTo>
                  <a:lnTo>
                    <a:pt x="3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11" y="1"/>
                  </a:lnTo>
                  <a:lnTo>
                    <a:pt x="11" y="0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0" name="Freeform 801">
              <a:extLst>
                <a:ext uri="{FF2B5EF4-FFF2-40B4-BE49-F238E27FC236}">
                  <a16:creationId xmlns:a16="http://schemas.microsoft.com/office/drawing/2014/main" id="{36A63456-FA26-9902-74ED-B635F5CF1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" y="2173"/>
              <a:ext cx="46" cy="45"/>
            </a:xfrm>
            <a:custGeom>
              <a:avLst/>
              <a:gdLst>
                <a:gd name="T0" fmla="*/ 13 w 46"/>
                <a:gd name="T1" fmla="*/ 3 h 45"/>
                <a:gd name="T2" fmla="*/ 16 w 46"/>
                <a:gd name="T3" fmla="*/ 2 h 45"/>
                <a:gd name="T4" fmla="*/ 27 w 46"/>
                <a:gd name="T5" fmla="*/ 2 h 45"/>
                <a:gd name="T6" fmla="*/ 32 w 46"/>
                <a:gd name="T7" fmla="*/ 6 h 45"/>
                <a:gd name="T8" fmla="*/ 34 w 46"/>
                <a:gd name="T9" fmla="*/ 6 h 45"/>
                <a:gd name="T10" fmla="*/ 35 w 46"/>
                <a:gd name="T11" fmla="*/ 2 h 45"/>
                <a:gd name="T12" fmla="*/ 37 w 46"/>
                <a:gd name="T13" fmla="*/ 0 h 45"/>
                <a:gd name="T14" fmla="*/ 42 w 46"/>
                <a:gd name="T15" fmla="*/ 11 h 45"/>
                <a:gd name="T16" fmla="*/ 40 w 46"/>
                <a:gd name="T17" fmla="*/ 18 h 45"/>
                <a:gd name="T18" fmla="*/ 42 w 46"/>
                <a:gd name="T19" fmla="*/ 22 h 45"/>
                <a:gd name="T20" fmla="*/ 42 w 46"/>
                <a:gd name="T21" fmla="*/ 26 h 45"/>
                <a:gd name="T22" fmla="*/ 46 w 46"/>
                <a:gd name="T23" fmla="*/ 27 h 45"/>
                <a:gd name="T24" fmla="*/ 46 w 46"/>
                <a:gd name="T25" fmla="*/ 29 h 45"/>
                <a:gd name="T26" fmla="*/ 43 w 46"/>
                <a:gd name="T27" fmla="*/ 27 h 45"/>
                <a:gd name="T28" fmla="*/ 40 w 46"/>
                <a:gd name="T29" fmla="*/ 42 h 45"/>
                <a:gd name="T30" fmla="*/ 34 w 46"/>
                <a:gd name="T31" fmla="*/ 42 h 45"/>
                <a:gd name="T32" fmla="*/ 29 w 46"/>
                <a:gd name="T33" fmla="*/ 45 h 45"/>
                <a:gd name="T34" fmla="*/ 24 w 46"/>
                <a:gd name="T35" fmla="*/ 43 h 45"/>
                <a:gd name="T36" fmla="*/ 19 w 46"/>
                <a:gd name="T37" fmla="*/ 38 h 45"/>
                <a:gd name="T38" fmla="*/ 11 w 46"/>
                <a:gd name="T39" fmla="*/ 38 h 45"/>
                <a:gd name="T40" fmla="*/ 11 w 46"/>
                <a:gd name="T41" fmla="*/ 35 h 45"/>
                <a:gd name="T42" fmla="*/ 15 w 46"/>
                <a:gd name="T43" fmla="*/ 32 h 45"/>
                <a:gd name="T44" fmla="*/ 11 w 46"/>
                <a:gd name="T45" fmla="*/ 32 h 45"/>
                <a:gd name="T46" fmla="*/ 3 w 46"/>
                <a:gd name="T47" fmla="*/ 27 h 45"/>
                <a:gd name="T48" fmla="*/ 3 w 46"/>
                <a:gd name="T49" fmla="*/ 21 h 45"/>
                <a:gd name="T50" fmla="*/ 0 w 46"/>
                <a:gd name="T51" fmla="*/ 18 h 45"/>
                <a:gd name="T52" fmla="*/ 2 w 46"/>
                <a:gd name="T53" fmla="*/ 14 h 45"/>
                <a:gd name="T54" fmla="*/ 0 w 46"/>
                <a:gd name="T55" fmla="*/ 10 h 45"/>
                <a:gd name="T56" fmla="*/ 0 w 46"/>
                <a:gd name="T57" fmla="*/ 10 h 45"/>
                <a:gd name="T58" fmla="*/ 0 w 46"/>
                <a:gd name="T59" fmla="*/ 8 h 45"/>
                <a:gd name="T60" fmla="*/ 0 w 46"/>
                <a:gd name="T61" fmla="*/ 5 h 45"/>
                <a:gd name="T62" fmla="*/ 0 w 46"/>
                <a:gd name="T63" fmla="*/ 3 h 45"/>
                <a:gd name="T64" fmla="*/ 3 w 46"/>
                <a:gd name="T65" fmla="*/ 3 h 45"/>
                <a:gd name="T66" fmla="*/ 8 w 46"/>
                <a:gd name="T67" fmla="*/ 6 h 45"/>
                <a:gd name="T68" fmla="*/ 13 w 46"/>
                <a:gd name="T69" fmla="*/ 3 h 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"/>
                <a:gd name="T106" fmla="*/ 0 h 45"/>
                <a:gd name="T107" fmla="*/ 46 w 46"/>
                <a:gd name="T108" fmla="*/ 45 h 4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" h="45">
                  <a:moveTo>
                    <a:pt x="13" y="3"/>
                  </a:moveTo>
                  <a:lnTo>
                    <a:pt x="16" y="2"/>
                  </a:lnTo>
                  <a:lnTo>
                    <a:pt x="27" y="2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5" y="2"/>
                  </a:lnTo>
                  <a:lnTo>
                    <a:pt x="37" y="0"/>
                  </a:lnTo>
                  <a:lnTo>
                    <a:pt x="42" y="11"/>
                  </a:lnTo>
                  <a:lnTo>
                    <a:pt x="40" y="18"/>
                  </a:lnTo>
                  <a:lnTo>
                    <a:pt x="42" y="22"/>
                  </a:lnTo>
                  <a:lnTo>
                    <a:pt x="42" y="26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3" y="27"/>
                  </a:lnTo>
                  <a:lnTo>
                    <a:pt x="40" y="42"/>
                  </a:lnTo>
                  <a:lnTo>
                    <a:pt x="34" y="42"/>
                  </a:lnTo>
                  <a:lnTo>
                    <a:pt x="29" y="45"/>
                  </a:lnTo>
                  <a:lnTo>
                    <a:pt x="24" y="43"/>
                  </a:lnTo>
                  <a:lnTo>
                    <a:pt x="19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5" y="32"/>
                  </a:lnTo>
                  <a:lnTo>
                    <a:pt x="11" y="32"/>
                  </a:lnTo>
                  <a:lnTo>
                    <a:pt x="3" y="27"/>
                  </a:lnTo>
                  <a:lnTo>
                    <a:pt x="3" y="21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8" y="6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1" name="Freeform 802">
              <a:extLst>
                <a:ext uri="{FF2B5EF4-FFF2-40B4-BE49-F238E27FC236}">
                  <a16:creationId xmlns:a16="http://schemas.microsoft.com/office/drawing/2014/main" id="{EB63F89D-4137-92E9-D360-758F36B28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" y="2173"/>
              <a:ext cx="46" cy="45"/>
            </a:xfrm>
            <a:custGeom>
              <a:avLst/>
              <a:gdLst>
                <a:gd name="T0" fmla="*/ 13 w 46"/>
                <a:gd name="T1" fmla="*/ 3 h 45"/>
                <a:gd name="T2" fmla="*/ 16 w 46"/>
                <a:gd name="T3" fmla="*/ 2 h 45"/>
                <a:gd name="T4" fmla="*/ 27 w 46"/>
                <a:gd name="T5" fmla="*/ 2 h 45"/>
                <a:gd name="T6" fmla="*/ 32 w 46"/>
                <a:gd name="T7" fmla="*/ 6 h 45"/>
                <a:gd name="T8" fmla="*/ 34 w 46"/>
                <a:gd name="T9" fmla="*/ 6 h 45"/>
                <a:gd name="T10" fmla="*/ 35 w 46"/>
                <a:gd name="T11" fmla="*/ 2 h 45"/>
                <a:gd name="T12" fmla="*/ 37 w 46"/>
                <a:gd name="T13" fmla="*/ 0 h 45"/>
                <a:gd name="T14" fmla="*/ 42 w 46"/>
                <a:gd name="T15" fmla="*/ 11 h 45"/>
                <a:gd name="T16" fmla="*/ 40 w 46"/>
                <a:gd name="T17" fmla="*/ 18 h 45"/>
                <a:gd name="T18" fmla="*/ 42 w 46"/>
                <a:gd name="T19" fmla="*/ 22 h 45"/>
                <a:gd name="T20" fmla="*/ 42 w 46"/>
                <a:gd name="T21" fmla="*/ 26 h 45"/>
                <a:gd name="T22" fmla="*/ 46 w 46"/>
                <a:gd name="T23" fmla="*/ 27 h 45"/>
                <a:gd name="T24" fmla="*/ 46 w 46"/>
                <a:gd name="T25" fmla="*/ 29 h 45"/>
                <a:gd name="T26" fmla="*/ 43 w 46"/>
                <a:gd name="T27" fmla="*/ 27 h 45"/>
                <a:gd name="T28" fmla="*/ 40 w 46"/>
                <a:gd name="T29" fmla="*/ 42 h 45"/>
                <a:gd name="T30" fmla="*/ 34 w 46"/>
                <a:gd name="T31" fmla="*/ 42 h 45"/>
                <a:gd name="T32" fmla="*/ 29 w 46"/>
                <a:gd name="T33" fmla="*/ 45 h 45"/>
                <a:gd name="T34" fmla="*/ 24 w 46"/>
                <a:gd name="T35" fmla="*/ 43 h 45"/>
                <a:gd name="T36" fmla="*/ 19 w 46"/>
                <a:gd name="T37" fmla="*/ 38 h 45"/>
                <a:gd name="T38" fmla="*/ 11 w 46"/>
                <a:gd name="T39" fmla="*/ 38 h 45"/>
                <a:gd name="T40" fmla="*/ 11 w 46"/>
                <a:gd name="T41" fmla="*/ 35 h 45"/>
                <a:gd name="T42" fmla="*/ 15 w 46"/>
                <a:gd name="T43" fmla="*/ 32 h 45"/>
                <a:gd name="T44" fmla="*/ 11 w 46"/>
                <a:gd name="T45" fmla="*/ 32 h 45"/>
                <a:gd name="T46" fmla="*/ 3 w 46"/>
                <a:gd name="T47" fmla="*/ 27 h 45"/>
                <a:gd name="T48" fmla="*/ 3 w 46"/>
                <a:gd name="T49" fmla="*/ 21 h 45"/>
                <a:gd name="T50" fmla="*/ 0 w 46"/>
                <a:gd name="T51" fmla="*/ 18 h 45"/>
                <a:gd name="T52" fmla="*/ 2 w 46"/>
                <a:gd name="T53" fmla="*/ 14 h 45"/>
                <a:gd name="T54" fmla="*/ 0 w 46"/>
                <a:gd name="T55" fmla="*/ 10 h 45"/>
                <a:gd name="T56" fmla="*/ 0 w 46"/>
                <a:gd name="T57" fmla="*/ 10 h 45"/>
                <a:gd name="T58" fmla="*/ 0 w 46"/>
                <a:gd name="T59" fmla="*/ 8 h 45"/>
                <a:gd name="T60" fmla="*/ 0 w 46"/>
                <a:gd name="T61" fmla="*/ 5 h 45"/>
                <a:gd name="T62" fmla="*/ 0 w 46"/>
                <a:gd name="T63" fmla="*/ 3 h 45"/>
                <a:gd name="T64" fmla="*/ 3 w 46"/>
                <a:gd name="T65" fmla="*/ 3 h 45"/>
                <a:gd name="T66" fmla="*/ 8 w 46"/>
                <a:gd name="T67" fmla="*/ 6 h 45"/>
                <a:gd name="T68" fmla="*/ 13 w 46"/>
                <a:gd name="T69" fmla="*/ 3 h 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"/>
                <a:gd name="T106" fmla="*/ 0 h 45"/>
                <a:gd name="T107" fmla="*/ 46 w 46"/>
                <a:gd name="T108" fmla="*/ 45 h 4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" h="45">
                  <a:moveTo>
                    <a:pt x="13" y="3"/>
                  </a:moveTo>
                  <a:lnTo>
                    <a:pt x="16" y="2"/>
                  </a:lnTo>
                  <a:lnTo>
                    <a:pt x="27" y="2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5" y="2"/>
                  </a:lnTo>
                  <a:lnTo>
                    <a:pt x="37" y="0"/>
                  </a:lnTo>
                  <a:lnTo>
                    <a:pt x="42" y="11"/>
                  </a:lnTo>
                  <a:lnTo>
                    <a:pt x="40" y="18"/>
                  </a:lnTo>
                  <a:lnTo>
                    <a:pt x="42" y="22"/>
                  </a:lnTo>
                  <a:lnTo>
                    <a:pt x="42" y="26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3" y="27"/>
                  </a:lnTo>
                  <a:lnTo>
                    <a:pt x="40" y="42"/>
                  </a:lnTo>
                  <a:lnTo>
                    <a:pt x="34" y="42"/>
                  </a:lnTo>
                  <a:lnTo>
                    <a:pt x="29" y="45"/>
                  </a:lnTo>
                  <a:lnTo>
                    <a:pt x="24" y="43"/>
                  </a:lnTo>
                  <a:lnTo>
                    <a:pt x="19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5" y="32"/>
                  </a:lnTo>
                  <a:lnTo>
                    <a:pt x="11" y="32"/>
                  </a:lnTo>
                  <a:lnTo>
                    <a:pt x="3" y="27"/>
                  </a:lnTo>
                  <a:lnTo>
                    <a:pt x="3" y="21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8" y="6"/>
                  </a:lnTo>
                  <a:lnTo>
                    <a:pt x="13" y="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2" name="Freeform 803">
              <a:extLst>
                <a:ext uri="{FF2B5EF4-FFF2-40B4-BE49-F238E27FC236}">
                  <a16:creationId xmlns:a16="http://schemas.microsoft.com/office/drawing/2014/main" id="{F0F9CFC3-D45C-DB24-F6D5-FC892133B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" y="2210"/>
              <a:ext cx="16" cy="32"/>
            </a:xfrm>
            <a:custGeom>
              <a:avLst/>
              <a:gdLst>
                <a:gd name="T0" fmla="*/ 11 w 16"/>
                <a:gd name="T1" fmla="*/ 8 h 32"/>
                <a:gd name="T2" fmla="*/ 13 w 16"/>
                <a:gd name="T3" fmla="*/ 1 h 32"/>
                <a:gd name="T4" fmla="*/ 14 w 16"/>
                <a:gd name="T5" fmla="*/ 0 h 32"/>
                <a:gd name="T6" fmla="*/ 16 w 16"/>
                <a:gd name="T7" fmla="*/ 0 h 32"/>
                <a:gd name="T8" fmla="*/ 16 w 16"/>
                <a:gd name="T9" fmla="*/ 11 h 32"/>
                <a:gd name="T10" fmla="*/ 10 w 16"/>
                <a:gd name="T11" fmla="*/ 17 h 32"/>
                <a:gd name="T12" fmla="*/ 10 w 16"/>
                <a:gd name="T13" fmla="*/ 22 h 32"/>
                <a:gd name="T14" fmla="*/ 6 w 16"/>
                <a:gd name="T15" fmla="*/ 25 h 32"/>
                <a:gd name="T16" fmla="*/ 5 w 16"/>
                <a:gd name="T17" fmla="*/ 30 h 32"/>
                <a:gd name="T18" fmla="*/ 2 w 16"/>
                <a:gd name="T19" fmla="*/ 32 h 32"/>
                <a:gd name="T20" fmla="*/ 3 w 16"/>
                <a:gd name="T21" fmla="*/ 25 h 32"/>
                <a:gd name="T22" fmla="*/ 0 w 16"/>
                <a:gd name="T23" fmla="*/ 20 h 32"/>
                <a:gd name="T24" fmla="*/ 2 w 16"/>
                <a:gd name="T25" fmla="*/ 20 h 32"/>
                <a:gd name="T26" fmla="*/ 8 w 16"/>
                <a:gd name="T27" fmla="*/ 8 h 32"/>
                <a:gd name="T28" fmla="*/ 11 w 16"/>
                <a:gd name="T29" fmla="*/ 8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"/>
                <a:gd name="T46" fmla="*/ 0 h 32"/>
                <a:gd name="T47" fmla="*/ 16 w 16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" h="32">
                  <a:moveTo>
                    <a:pt x="11" y="8"/>
                  </a:moveTo>
                  <a:lnTo>
                    <a:pt x="13" y="1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11"/>
                  </a:lnTo>
                  <a:lnTo>
                    <a:pt x="10" y="17"/>
                  </a:lnTo>
                  <a:lnTo>
                    <a:pt x="10" y="22"/>
                  </a:lnTo>
                  <a:lnTo>
                    <a:pt x="6" y="25"/>
                  </a:lnTo>
                  <a:lnTo>
                    <a:pt x="5" y="30"/>
                  </a:lnTo>
                  <a:lnTo>
                    <a:pt x="2" y="32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8" y="8"/>
                  </a:lnTo>
                  <a:lnTo>
                    <a:pt x="11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3" name="Freeform 804">
              <a:extLst>
                <a:ext uri="{FF2B5EF4-FFF2-40B4-BE49-F238E27FC236}">
                  <a16:creationId xmlns:a16="http://schemas.microsoft.com/office/drawing/2014/main" id="{8944E5E7-E95E-FC83-A278-4D1A55E73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" y="2210"/>
              <a:ext cx="16" cy="32"/>
            </a:xfrm>
            <a:custGeom>
              <a:avLst/>
              <a:gdLst>
                <a:gd name="T0" fmla="*/ 11 w 16"/>
                <a:gd name="T1" fmla="*/ 8 h 32"/>
                <a:gd name="T2" fmla="*/ 13 w 16"/>
                <a:gd name="T3" fmla="*/ 1 h 32"/>
                <a:gd name="T4" fmla="*/ 14 w 16"/>
                <a:gd name="T5" fmla="*/ 0 h 32"/>
                <a:gd name="T6" fmla="*/ 16 w 16"/>
                <a:gd name="T7" fmla="*/ 0 h 32"/>
                <a:gd name="T8" fmla="*/ 16 w 16"/>
                <a:gd name="T9" fmla="*/ 11 h 32"/>
                <a:gd name="T10" fmla="*/ 10 w 16"/>
                <a:gd name="T11" fmla="*/ 17 h 32"/>
                <a:gd name="T12" fmla="*/ 10 w 16"/>
                <a:gd name="T13" fmla="*/ 22 h 32"/>
                <a:gd name="T14" fmla="*/ 6 w 16"/>
                <a:gd name="T15" fmla="*/ 25 h 32"/>
                <a:gd name="T16" fmla="*/ 5 w 16"/>
                <a:gd name="T17" fmla="*/ 30 h 32"/>
                <a:gd name="T18" fmla="*/ 2 w 16"/>
                <a:gd name="T19" fmla="*/ 32 h 32"/>
                <a:gd name="T20" fmla="*/ 3 w 16"/>
                <a:gd name="T21" fmla="*/ 25 h 32"/>
                <a:gd name="T22" fmla="*/ 0 w 16"/>
                <a:gd name="T23" fmla="*/ 20 h 32"/>
                <a:gd name="T24" fmla="*/ 2 w 16"/>
                <a:gd name="T25" fmla="*/ 20 h 32"/>
                <a:gd name="T26" fmla="*/ 8 w 16"/>
                <a:gd name="T27" fmla="*/ 8 h 32"/>
                <a:gd name="T28" fmla="*/ 11 w 16"/>
                <a:gd name="T29" fmla="*/ 8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"/>
                <a:gd name="T46" fmla="*/ 0 h 32"/>
                <a:gd name="T47" fmla="*/ 16 w 16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" h="32">
                  <a:moveTo>
                    <a:pt x="11" y="8"/>
                  </a:moveTo>
                  <a:lnTo>
                    <a:pt x="13" y="1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11"/>
                  </a:lnTo>
                  <a:lnTo>
                    <a:pt x="10" y="17"/>
                  </a:lnTo>
                  <a:lnTo>
                    <a:pt x="10" y="22"/>
                  </a:lnTo>
                  <a:lnTo>
                    <a:pt x="6" y="25"/>
                  </a:lnTo>
                  <a:lnTo>
                    <a:pt x="5" y="30"/>
                  </a:lnTo>
                  <a:lnTo>
                    <a:pt x="2" y="32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8" y="8"/>
                  </a:lnTo>
                  <a:lnTo>
                    <a:pt x="11" y="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4" name="Freeform 805">
              <a:extLst>
                <a:ext uri="{FF2B5EF4-FFF2-40B4-BE49-F238E27FC236}">
                  <a16:creationId xmlns:a16="http://schemas.microsoft.com/office/drawing/2014/main" id="{F65406B2-CCA8-EF11-95E6-FB4EAECDE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2143"/>
              <a:ext cx="73" cy="86"/>
            </a:xfrm>
            <a:custGeom>
              <a:avLst/>
              <a:gdLst>
                <a:gd name="T0" fmla="*/ 40 w 73"/>
                <a:gd name="T1" fmla="*/ 11 h 86"/>
                <a:gd name="T2" fmla="*/ 36 w 73"/>
                <a:gd name="T3" fmla="*/ 16 h 86"/>
                <a:gd name="T4" fmla="*/ 33 w 73"/>
                <a:gd name="T5" fmla="*/ 22 h 86"/>
                <a:gd name="T6" fmla="*/ 35 w 73"/>
                <a:gd name="T7" fmla="*/ 22 h 86"/>
                <a:gd name="T8" fmla="*/ 38 w 73"/>
                <a:gd name="T9" fmla="*/ 30 h 86"/>
                <a:gd name="T10" fmla="*/ 43 w 73"/>
                <a:gd name="T11" fmla="*/ 22 h 86"/>
                <a:gd name="T12" fmla="*/ 43 w 73"/>
                <a:gd name="T13" fmla="*/ 17 h 86"/>
                <a:gd name="T14" fmla="*/ 44 w 73"/>
                <a:gd name="T15" fmla="*/ 16 h 86"/>
                <a:gd name="T16" fmla="*/ 46 w 73"/>
                <a:gd name="T17" fmla="*/ 28 h 86"/>
                <a:gd name="T18" fmla="*/ 43 w 73"/>
                <a:gd name="T19" fmla="*/ 32 h 86"/>
                <a:gd name="T20" fmla="*/ 44 w 73"/>
                <a:gd name="T21" fmla="*/ 33 h 86"/>
                <a:gd name="T22" fmla="*/ 49 w 73"/>
                <a:gd name="T23" fmla="*/ 16 h 86"/>
                <a:gd name="T24" fmla="*/ 44 w 73"/>
                <a:gd name="T25" fmla="*/ 13 h 86"/>
                <a:gd name="T26" fmla="*/ 49 w 73"/>
                <a:gd name="T27" fmla="*/ 3 h 86"/>
                <a:gd name="T28" fmla="*/ 59 w 73"/>
                <a:gd name="T29" fmla="*/ 0 h 86"/>
                <a:gd name="T30" fmla="*/ 67 w 73"/>
                <a:gd name="T31" fmla="*/ 6 h 86"/>
                <a:gd name="T32" fmla="*/ 71 w 73"/>
                <a:gd name="T33" fmla="*/ 17 h 86"/>
                <a:gd name="T34" fmla="*/ 71 w 73"/>
                <a:gd name="T35" fmla="*/ 24 h 86"/>
                <a:gd name="T36" fmla="*/ 71 w 73"/>
                <a:gd name="T37" fmla="*/ 30 h 86"/>
                <a:gd name="T38" fmla="*/ 68 w 73"/>
                <a:gd name="T39" fmla="*/ 36 h 86"/>
                <a:gd name="T40" fmla="*/ 62 w 73"/>
                <a:gd name="T41" fmla="*/ 40 h 86"/>
                <a:gd name="T42" fmla="*/ 52 w 73"/>
                <a:gd name="T43" fmla="*/ 52 h 86"/>
                <a:gd name="T44" fmla="*/ 60 w 73"/>
                <a:gd name="T45" fmla="*/ 60 h 86"/>
                <a:gd name="T46" fmla="*/ 48 w 73"/>
                <a:gd name="T47" fmla="*/ 68 h 86"/>
                <a:gd name="T48" fmla="*/ 46 w 73"/>
                <a:gd name="T49" fmla="*/ 75 h 86"/>
                <a:gd name="T50" fmla="*/ 48 w 73"/>
                <a:gd name="T51" fmla="*/ 78 h 86"/>
                <a:gd name="T52" fmla="*/ 46 w 73"/>
                <a:gd name="T53" fmla="*/ 79 h 86"/>
                <a:gd name="T54" fmla="*/ 41 w 73"/>
                <a:gd name="T55" fmla="*/ 86 h 86"/>
                <a:gd name="T56" fmla="*/ 28 w 73"/>
                <a:gd name="T57" fmla="*/ 79 h 86"/>
                <a:gd name="T58" fmla="*/ 25 w 73"/>
                <a:gd name="T59" fmla="*/ 76 h 86"/>
                <a:gd name="T60" fmla="*/ 28 w 73"/>
                <a:gd name="T61" fmla="*/ 73 h 86"/>
                <a:gd name="T62" fmla="*/ 30 w 73"/>
                <a:gd name="T63" fmla="*/ 70 h 86"/>
                <a:gd name="T64" fmla="*/ 9 w 73"/>
                <a:gd name="T65" fmla="*/ 65 h 86"/>
                <a:gd name="T66" fmla="*/ 6 w 73"/>
                <a:gd name="T67" fmla="*/ 57 h 86"/>
                <a:gd name="T68" fmla="*/ 5 w 73"/>
                <a:gd name="T69" fmla="*/ 52 h 86"/>
                <a:gd name="T70" fmla="*/ 9 w 73"/>
                <a:gd name="T71" fmla="*/ 35 h 86"/>
                <a:gd name="T72" fmla="*/ 3 w 73"/>
                <a:gd name="T73" fmla="*/ 32 h 86"/>
                <a:gd name="T74" fmla="*/ 5 w 73"/>
                <a:gd name="T75" fmla="*/ 28 h 86"/>
                <a:gd name="T76" fmla="*/ 0 w 73"/>
                <a:gd name="T77" fmla="*/ 25 h 86"/>
                <a:gd name="T78" fmla="*/ 14 w 73"/>
                <a:gd name="T79" fmla="*/ 25 h 86"/>
                <a:gd name="T80" fmla="*/ 20 w 73"/>
                <a:gd name="T81" fmla="*/ 17 h 86"/>
                <a:gd name="T82" fmla="*/ 27 w 73"/>
                <a:gd name="T83" fmla="*/ 17 h 86"/>
                <a:gd name="T84" fmla="*/ 22 w 73"/>
                <a:gd name="T85" fmla="*/ 8 h 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3"/>
                <a:gd name="T130" fmla="*/ 0 h 86"/>
                <a:gd name="T131" fmla="*/ 73 w 73"/>
                <a:gd name="T132" fmla="*/ 86 h 8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3" h="86">
                  <a:moveTo>
                    <a:pt x="22" y="8"/>
                  </a:moveTo>
                  <a:lnTo>
                    <a:pt x="40" y="11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3" y="24"/>
                  </a:lnTo>
                  <a:lnTo>
                    <a:pt x="35" y="22"/>
                  </a:lnTo>
                  <a:lnTo>
                    <a:pt x="35" y="33"/>
                  </a:lnTo>
                  <a:lnTo>
                    <a:pt x="38" y="30"/>
                  </a:lnTo>
                  <a:lnTo>
                    <a:pt x="41" y="22"/>
                  </a:lnTo>
                  <a:lnTo>
                    <a:pt x="43" y="22"/>
                  </a:lnTo>
                  <a:lnTo>
                    <a:pt x="43" y="17"/>
                  </a:lnTo>
                  <a:lnTo>
                    <a:pt x="43" y="16"/>
                  </a:lnTo>
                  <a:lnTo>
                    <a:pt x="44" y="16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4" y="28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9" y="16"/>
                  </a:lnTo>
                  <a:lnTo>
                    <a:pt x="48" y="13"/>
                  </a:lnTo>
                  <a:lnTo>
                    <a:pt x="44" y="13"/>
                  </a:lnTo>
                  <a:lnTo>
                    <a:pt x="44" y="9"/>
                  </a:lnTo>
                  <a:lnTo>
                    <a:pt x="49" y="3"/>
                  </a:lnTo>
                  <a:lnTo>
                    <a:pt x="57" y="1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7" y="6"/>
                  </a:lnTo>
                  <a:lnTo>
                    <a:pt x="70" y="16"/>
                  </a:lnTo>
                  <a:lnTo>
                    <a:pt x="71" y="17"/>
                  </a:lnTo>
                  <a:lnTo>
                    <a:pt x="70" y="21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1" y="30"/>
                  </a:lnTo>
                  <a:lnTo>
                    <a:pt x="73" y="38"/>
                  </a:lnTo>
                  <a:lnTo>
                    <a:pt x="68" y="36"/>
                  </a:lnTo>
                  <a:lnTo>
                    <a:pt x="65" y="40"/>
                  </a:lnTo>
                  <a:lnTo>
                    <a:pt x="62" y="40"/>
                  </a:lnTo>
                  <a:lnTo>
                    <a:pt x="54" y="48"/>
                  </a:lnTo>
                  <a:lnTo>
                    <a:pt x="52" y="52"/>
                  </a:lnTo>
                  <a:lnTo>
                    <a:pt x="59" y="54"/>
                  </a:lnTo>
                  <a:lnTo>
                    <a:pt x="60" y="60"/>
                  </a:lnTo>
                  <a:lnTo>
                    <a:pt x="60" y="67"/>
                  </a:lnTo>
                  <a:lnTo>
                    <a:pt x="48" y="68"/>
                  </a:lnTo>
                  <a:lnTo>
                    <a:pt x="46" y="72"/>
                  </a:lnTo>
                  <a:lnTo>
                    <a:pt x="46" y="75"/>
                  </a:lnTo>
                  <a:lnTo>
                    <a:pt x="48" y="75"/>
                  </a:lnTo>
                  <a:lnTo>
                    <a:pt x="48" y="78"/>
                  </a:lnTo>
                  <a:lnTo>
                    <a:pt x="46" y="79"/>
                  </a:lnTo>
                  <a:lnTo>
                    <a:pt x="46" y="84"/>
                  </a:lnTo>
                  <a:lnTo>
                    <a:pt x="41" y="86"/>
                  </a:lnTo>
                  <a:lnTo>
                    <a:pt x="40" y="83"/>
                  </a:lnTo>
                  <a:lnTo>
                    <a:pt x="28" y="79"/>
                  </a:lnTo>
                  <a:lnTo>
                    <a:pt x="25" y="76"/>
                  </a:lnTo>
                  <a:lnTo>
                    <a:pt x="28" y="78"/>
                  </a:lnTo>
                  <a:lnTo>
                    <a:pt x="28" y="73"/>
                  </a:lnTo>
                  <a:lnTo>
                    <a:pt x="30" y="73"/>
                  </a:lnTo>
                  <a:lnTo>
                    <a:pt x="30" y="70"/>
                  </a:lnTo>
                  <a:lnTo>
                    <a:pt x="20" y="67"/>
                  </a:lnTo>
                  <a:lnTo>
                    <a:pt x="9" y="65"/>
                  </a:lnTo>
                  <a:lnTo>
                    <a:pt x="11" y="59"/>
                  </a:lnTo>
                  <a:lnTo>
                    <a:pt x="6" y="57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6" y="52"/>
                  </a:lnTo>
                  <a:lnTo>
                    <a:pt x="9" y="35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5" y="28"/>
                  </a:lnTo>
                  <a:lnTo>
                    <a:pt x="0" y="25"/>
                  </a:lnTo>
                  <a:lnTo>
                    <a:pt x="3" y="24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20" y="17"/>
                  </a:lnTo>
                  <a:lnTo>
                    <a:pt x="24" y="19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2" y="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5" name="Freeform 806">
              <a:extLst>
                <a:ext uri="{FF2B5EF4-FFF2-40B4-BE49-F238E27FC236}">
                  <a16:creationId xmlns:a16="http://schemas.microsoft.com/office/drawing/2014/main" id="{9EE3A3F9-09CD-667F-2B67-69B6F52B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2143"/>
              <a:ext cx="73" cy="86"/>
            </a:xfrm>
            <a:custGeom>
              <a:avLst/>
              <a:gdLst>
                <a:gd name="T0" fmla="*/ 40 w 73"/>
                <a:gd name="T1" fmla="*/ 11 h 86"/>
                <a:gd name="T2" fmla="*/ 36 w 73"/>
                <a:gd name="T3" fmla="*/ 16 h 86"/>
                <a:gd name="T4" fmla="*/ 33 w 73"/>
                <a:gd name="T5" fmla="*/ 22 h 86"/>
                <a:gd name="T6" fmla="*/ 35 w 73"/>
                <a:gd name="T7" fmla="*/ 22 h 86"/>
                <a:gd name="T8" fmla="*/ 38 w 73"/>
                <a:gd name="T9" fmla="*/ 30 h 86"/>
                <a:gd name="T10" fmla="*/ 43 w 73"/>
                <a:gd name="T11" fmla="*/ 22 h 86"/>
                <a:gd name="T12" fmla="*/ 43 w 73"/>
                <a:gd name="T13" fmla="*/ 17 h 86"/>
                <a:gd name="T14" fmla="*/ 44 w 73"/>
                <a:gd name="T15" fmla="*/ 16 h 86"/>
                <a:gd name="T16" fmla="*/ 46 w 73"/>
                <a:gd name="T17" fmla="*/ 28 h 86"/>
                <a:gd name="T18" fmla="*/ 43 w 73"/>
                <a:gd name="T19" fmla="*/ 32 h 86"/>
                <a:gd name="T20" fmla="*/ 44 w 73"/>
                <a:gd name="T21" fmla="*/ 33 h 86"/>
                <a:gd name="T22" fmla="*/ 49 w 73"/>
                <a:gd name="T23" fmla="*/ 16 h 86"/>
                <a:gd name="T24" fmla="*/ 44 w 73"/>
                <a:gd name="T25" fmla="*/ 13 h 86"/>
                <a:gd name="T26" fmla="*/ 49 w 73"/>
                <a:gd name="T27" fmla="*/ 3 h 86"/>
                <a:gd name="T28" fmla="*/ 59 w 73"/>
                <a:gd name="T29" fmla="*/ 0 h 86"/>
                <a:gd name="T30" fmla="*/ 67 w 73"/>
                <a:gd name="T31" fmla="*/ 6 h 86"/>
                <a:gd name="T32" fmla="*/ 71 w 73"/>
                <a:gd name="T33" fmla="*/ 17 h 86"/>
                <a:gd name="T34" fmla="*/ 71 w 73"/>
                <a:gd name="T35" fmla="*/ 24 h 86"/>
                <a:gd name="T36" fmla="*/ 71 w 73"/>
                <a:gd name="T37" fmla="*/ 30 h 86"/>
                <a:gd name="T38" fmla="*/ 68 w 73"/>
                <a:gd name="T39" fmla="*/ 36 h 86"/>
                <a:gd name="T40" fmla="*/ 62 w 73"/>
                <a:gd name="T41" fmla="*/ 40 h 86"/>
                <a:gd name="T42" fmla="*/ 52 w 73"/>
                <a:gd name="T43" fmla="*/ 52 h 86"/>
                <a:gd name="T44" fmla="*/ 60 w 73"/>
                <a:gd name="T45" fmla="*/ 60 h 86"/>
                <a:gd name="T46" fmla="*/ 48 w 73"/>
                <a:gd name="T47" fmla="*/ 68 h 86"/>
                <a:gd name="T48" fmla="*/ 46 w 73"/>
                <a:gd name="T49" fmla="*/ 75 h 86"/>
                <a:gd name="T50" fmla="*/ 48 w 73"/>
                <a:gd name="T51" fmla="*/ 78 h 86"/>
                <a:gd name="T52" fmla="*/ 46 w 73"/>
                <a:gd name="T53" fmla="*/ 79 h 86"/>
                <a:gd name="T54" fmla="*/ 41 w 73"/>
                <a:gd name="T55" fmla="*/ 86 h 86"/>
                <a:gd name="T56" fmla="*/ 28 w 73"/>
                <a:gd name="T57" fmla="*/ 79 h 86"/>
                <a:gd name="T58" fmla="*/ 25 w 73"/>
                <a:gd name="T59" fmla="*/ 76 h 86"/>
                <a:gd name="T60" fmla="*/ 28 w 73"/>
                <a:gd name="T61" fmla="*/ 73 h 86"/>
                <a:gd name="T62" fmla="*/ 30 w 73"/>
                <a:gd name="T63" fmla="*/ 70 h 86"/>
                <a:gd name="T64" fmla="*/ 9 w 73"/>
                <a:gd name="T65" fmla="*/ 65 h 86"/>
                <a:gd name="T66" fmla="*/ 6 w 73"/>
                <a:gd name="T67" fmla="*/ 57 h 86"/>
                <a:gd name="T68" fmla="*/ 5 w 73"/>
                <a:gd name="T69" fmla="*/ 52 h 86"/>
                <a:gd name="T70" fmla="*/ 9 w 73"/>
                <a:gd name="T71" fmla="*/ 35 h 86"/>
                <a:gd name="T72" fmla="*/ 3 w 73"/>
                <a:gd name="T73" fmla="*/ 32 h 86"/>
                <a:gd name="T74" fmla="*/ 5 w 73"/>
                <a:gd name="T75" fmla="*/ 28 h 86"/>
                <a:gd name="T76" fmla="*/ 0 w 73"/>
                <a:gd name="T77" fmla="*/ 25 h 86"/>
                <a:gd name="T78" fmla="*/ 14 w 73"/>
                <a:gd name="T79" fmla="*/ 25 h 86"/>
                <a:gd name="T80" fmla="*/ 20 w 73"/>
                <a:gd name="T81" fmla="*/ 17 h 86"/>
                <a:gd name="T82" fmla="*/ 27 w 73"/>
                <a:gd name="T83" fmla="*/ 17 h 86"/>
                <a:gd name="T84" fmla="*/ 22 w 73"/>
                <a:gd name="T85" fmla="*/ 8 h 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3"/>
                <a:gd name="T130" fmla="*/ 0 h 86"/>
                <a:gd name="T131" fmla="*/ 73 w 73"/>
                <a:gd name="T132" fmla="*/ 86 h 8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3" h="86">
                  <a:moveTo>
                    <a:pt x="22" y="8"/>
                  </a:moveTo>
                  <a:lnTo>
                    <a:pt x="40" y="11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3" y="24"/>
                  </a:lnTo>
                  <a:lnTo>
                    <a:pt x="35" y="22"/>
                  </a:lnTo>
                  <a:lnTo>
                    <a:pt x="35" y="33"/>
                  </a:lnTo>
                  <a:lnTo>
                    <a:pt x="38" y="30"/>
                  </a:lnTo>
                  <a:lnTo>
                    <a:pt x="41" y="22"/>
                  </a:lnTo>
                  <a:lnTo>
                    <a:pt x="43" y="22"/>
                  </a:lnTo>
                  <a:lnTo>
                    <a:pt x="43" y="17"/>
                  </a:lnTo>
                  <a:lnTo>
                    <a:pt x="43" y="16"/>
                  </a:lnTo>
                  <a:lnTo>
                    <a:pt x="44" y="16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4" y="28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9" y="16"/>
                  </a:lnTo>
                  <a:lnTo>
                    <a:pt x="48" y="13"/>
                  </a:lnTo>
                  <a:lnTo>
                    <a:pt x="44" y="13"/>
                  </a:lnTo>
                  <a:lnTo>
                    <a:pt x="44" y="9"/>
                  </a:lnTo>
                  <a:lnTo>
                    <a:pt x="49" y="3"/>
                  </a:lnTo>
                  <a:lnTo>
                    <a:pt x="57" y="1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7" y="6"/>
                  </a:lnTo>
                  <a:lnTo>
                    <a:pt x="70" y="16"/>
                  </a:lnTo>
                  <a:lnTo>
                    <a:pt x="71" y="17"/>
                  </a:lnTo>
                  <a:lnTo>
                    <a:pt x="70" y="21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1" y="30"/>
                  </a:lnTo>
                  <a:lnTo>
                    <a:pt x="73" y="38"/>
                  </a:lnTo>
                  <a:lnTo>
                    <a:pt x="68" y="36"/>
                  </a:lnTo>
                  <a:lnTo>
                    <a:pt x="65" y="40"/>
                  </a:lnTo>
                  <a:lnTo>
                    <a:pt x="62" y="40"/>
                  </a:lnTo>
                  <a:lnTo>
                    <a:pt x="54" y="48"/>
                  </a:lnTo>
                  <a:lnTo>
                    <a:pt x="52" y="52"/>
                  </a:lnTo>
                  <a:lnTo>
                    <a:pt x="59" y="54"/>
                  </a:lnTo>
                  <a:lnTo>
                    <a:pt x="60" y="60"/>
                  </a:lnTo>
                  <a:lnTo>
                    <a:pt x="60" y="67"/>
                  </a:lnTo>
                  <a:lnTo>
                    <a:pt x="48" y="68"/>
                  </a:lnTo>
                  <a:lnTo>
                    <a:pt x="46" y="72"/>
                  </a:lnTo>
                  <a:lnTo>
                    <a:pt x="46" y="75"/>
                  </a:lnTo>
                  <a:lnTo>
                    <a:pt x="48" y="75"/>
                  </a:lnTo>
                  <a:lnTo>
                    <a:pt x="48" y="78"/>
                  </a:lnTo>
                  <a:lnTo>
                    <a:pt x="46" y="79"/>
                  </a:lnTo>
                  <a:lnTo>
                    <a:pt x="46" y="84"/>
                  </a:lnTo>
                  <a:lnTo>
                    <a:pt x="41" y="86"/>
                  </a:lnTo>
                  <a:lnTo>
                    <a:pt x="40" y="83"/>
                  </a:lnTo>
                  <a:lnTo>
                    <a:pt x="28" y="79"/>
                  </a:lnTo>
                  <a:lnTo>
                    <a:pt x="25" y="76"/>
                  </a:lnTo>
                  <a:lnTo>
                    <a:pt x="28" y="78"/>
                  </a:lnTo>
                  <a:lnTo>
                    <a:pt x="28" y="73"/>
                  </a:lnTo>
                  <a:lnTo>
                    <a:pt x="30" y="73"/>
                  </a:lnTo>
                  <a:lnTo>
                    <a:pt x="30" y="70"/>
                  </a:lnTo>
                  <a:lnTo>
                    <a:pt x="20" y="67"/>
                  </a:lnTo>
                  <a:lnTo>
                    <a:pt x="9" y="65"/>
                  </a:lnTo>
                  <a:lnTo>
                    <a:pt x="11" y="59"/>
                  </a:lnTo>
                  <a:lnTo>
                    <a:pt x="6" y="57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6" y="52"/>
                  </a:lnTo>
                  <a:lnTo>
                    <a:pt x="9" y="35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5" y="28"/>
                  </a:lnTo>
                  <a:lnTo>
                    <a:pt x="0" y="25"/>
                  </a:lnTo>
                  <a:lnTo>
                    <a:pt x="3" y="24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20" y="17"/>
                  </a:lnTo>
                  <a:lnTo>
                    <a:pt x="24" y="19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2" y="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6" name="Freeform 807">
              <a:extLst>
                <a:ext uri="{FF2B5EF4-FFF2-40B4-BE49-F238E27FC236}">
                  <a16:creationId xmlns:a16="http://schemas.microsoft.com/office/drawing/2014/main" id="{1F1B35D6-AEA9-D4FC-82DD-0CF4A77D2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2015"/>
              <a:ext cx="124" cy="209"/>
            </a:xfrm>
            <a:custGeom>
              <a:avLst/>
              <a:gdLst>
                <a:gd name="T0" fmla="*/ 22 w 124"/>
                <a:gd name="T1" fmla="*/ 201 h 209"/>
                <a:gd name="T2" fmla="*/ 51 w 124"/>
                <a:gd name="T3" fmla="*/ 206 h 209"/>
                <a:gd name="T4" fmla="*/ 54 w 124"/>
                <a:gd name="T5" fmla="*/ 204 h 209"/>
                <a:gd name="T6" fmla="*/ 59 w 124"/>
                <a:gd name="T7" fmla="*/ 207 h 209"/>
                <a:gd name="T8" fmla="*/ 57 w 124"/>
                <a:gd name="T9" fmla="*/ 201 h 209"/>
                <a:gd name="T10" fmla="*/ 49 w 124"/>
                <a:gd name="T11" fmla="*/ 196 h 209"/>
                <a:gd name="T12" fmla="*/ 59 w 124"/>
                <a:gd name="T13" fmla="*/ 182 h 209"/>
                <a:gd name="T14" fmla="*/ 57 w 124"/>
                <a:gd name="T15" fmla="*/ 179 h 209"/>
                <a:gd name="T16" fmla="*/ 61 w 124"/>
                <a:gd name="T17" fmla="*/ 164 h 209"/>
                <a:gd name="T18" fmla="*/ 67 w 124"/>
                <a:gd name="T19" fmla="*/ 155 h 209"/>
                <a:gd name="T20" fmla="*/ 64 w 124"/>
                <a:gd name="T21" fmla="*/ 145 h 209"/>
                <a:gd name="T22" fmla="*/ 78 w 124"/>
                <a:gd name="T23" fmla="*/ 147 h 209"/>
                <a:gd name="T24" fmla="*/ 77 w 124"/>
                <a:gd name="T25" fmla="*/ 136 h 209"/>
                <a:gd name="T26" fmla="*/ 89 w 124"/>
                <a:gd name="T27" fmla="*/ 136 h 209"/>
                <a:gd name="T28" fmla="*/ 94 w 124"/>
                <a:gd name="T29" fmla="*/ 121 h 209"/>
                <a:gd name="T30" fmla="*/ 102 w 124"/>
                <a:gd name="T31" fmla="*/ 112 h 209"/>
                <a:gd name="T32" fmla="*/ 104 w 124"/>
                <a:gd name="T33" fmla="*/ 120 h 209"/>
                <a:gd name="T34" fmla="*/ 110 w 124"/>
                <a:gd name="T35" fmla="*/ 118 h 209"/>
                <a:gd name="T36" fmla="*/ 124 w 124"/>
                <a:gd name="T37" fmla="*/ 101 h 209"/>
                <a:gd name="T38" fmla="*/ 120 w 124"/>
                <a:gd name="T39" fmla="*/ 93 h 209"/>
                <a:gd name="T40" fmla="*/ 107 w 124"/>
                <a:gd name="T41" fmla="*/ 94 h 209"/>
                <a:gd name="T42" fmla="*/ 99 w 124"/>
                <a:gd name="T43" fmla="*/ 90 h 209"/>
                <a:gd name="T44" fmla="*/ 94 w 124"/>
                <a:gd name="T45" fmla="*/ 90 h 209"/>
                <a:gd name="T46" fmla="*/ 100 w 124"/>
                <a:gd name="T47" fmla="*/ 80 h 209"/>
                <a:gd name="T48" fmla="*/ 93 w 124"/>
                <a:gd name="T49" fmla="*/ 80 h 209"/>
                <a:gd name="T50" fmla="*/ 99 w 124"/>
                <a:gd name="T51" fmla="*/ 75 h 209"/>
                <a:gd name="T52" fmla="*/ 102 w 124"/>
                <a:gd name="T53" fmla="*/ 67 h 209"/>
                <a:gd name="T54" fmla="*/ 116 w 124"/>
                <a:gd name="T55" fmla="*/ 35 h 209"/>
                <a:gd name="T56" fmla="*/ 115 w 124"/>
                <a:gd name="T57" fmla="*/ 15 h 209"/>
                <a:gd name="T58" fmla="*/ 120 w 124"/>
                <a:gd name="T59" fmla="*/ 0 h 209"/>
                <a:gd name="T60" fmla="*/ 83 w 124"/>
                <a:gd name="T61" fmla="*/ 21 h 209"/>
                <a:gd name="T62" fmla="*/ 70 w 124"/>
                <a:gd name="T63" fmla="*/ 34 h 209"/>
                <a:gd name="T64" fmla="*/ 30 w 124"/>
                <a:gd name="T65" fmla="*/ 42 h 209"/>
                <a:gd name="T66" fmla="*/ 5 w 124"/>
                <a:gd name="T67" fmla="*/ 117 h 209"/>
                <a:gd name="T68" fmla="*/ 0 w 124"/>
                <a:gd name="T69" fmla="*/ 149 h 209"/>
                <a:gd name="T70" fmla="*/ 6 w 124"/>
                <a:gd name="T71" fmla="*/ 147 h 209"/>
                <a:gd name="T72" fmla="*/ 18 w 124"/>
                <a:gd name="T73" fmla="*/ 160 h 209"/>
                <a:gd name="T74" fmla="*/ 16 w 124"/>
                <a:gd name="T75" fmla="*/ 201 h 2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4"/>
                <a:gd name="T115" fmla="*/ 0 h 209"/>
                <a:gd name="T116" fmla="*/ 124 w 124"/>
                <a:gd name="T117" fmla="*/ 209 h 2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4" h="209">
                  <a:moveTo>
                    <a:pt x="16" y="201"/>
                  </a:moveTo>
                  <a:lnTo>
                    <a:pt x="22" y="201"/>
                  </a:lnTo>
                  <a:lnTo>
                    <a:pt x="40" y="209"/>
                  </a:lnTo>
                  <a:lnTo>
                    <a:pt x="51" y="206"/>
                  </a:lnTo>
                  <a:lnTo>
                    <a:pt x="51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9" y="207"/>
                  </a:lnTo>
                  <a:lnTo>
                    <a:pt x="59" y="204"/>
                  </a:lnTo>
                  <a:lnTo>
                    <a:pt x="57" y="201"/>
                  </a:lnTo>
                  <a:lnTo>
                    <a:pt x="54" y="198"/>
                  </a:lnTo>
                  <a:lnTo>
                    <a:pt x="49" y="196"/>
                  </a:lnTo>
                  <a:lnTo>
                    <a:pt x="51" y="187"/>
                  </a:lnTo>
                  <a:lnTo>
                    <a:pt x="59" y="182"/>
                  </a:lnTo>
                  <a:lnTo>
                    <a:pt x="59" y="179"/>
                  </a:lnTo>
                  <a:lnTo>
                    <a:pt x="57" y="179"/>
                  </a:lnTo>
                  <a:lnTo>
                    <a:pt x="57" y="172"/>
                  </a:lnTo>
                  <a:lnTo>
                    <a:pt x="61" y="164"/>
                  </a:lnTo>
                  <a:lnTo>
                    <a:pt x="59" y="161"/>
                  </a:lnTo>
                  <a:lnTo>
                    <a:pt x="67" y="155"/>
                  </a:lnTo>
                  <a:lnTo>
                    <a:pt x="67" y="152"/>
                  </a:lnTo>
                  <a:lnTo>
                    <a:pt x="64" y="145"/>
                  </a:lnTo>
                  <a:lnTo>
                    <a:pt x="69" y="144"/>
                  </a:lnTo>
                  <a:lnTo>
                    <a:pt x="78" y="147"/>
                  </a:lnTo>
                  <a:lnTo>
                    <a:pt x="80" y="142"/>
                  </a:lnTo>
                  <a:lnTo>
                    <a:pt x="77" y="136"/>
                  </a:lnTo>
                  <a:lnTo>
                    <a:pt x="80" y="133"/>
                  </a:lnTo>
                  <a:lnTo>
                    <a:pt x="89" y="136"/>
                  </a:lnTo>
                  <a:lnTo>
                    <a:pt x="94" y="131"/>
                  </a:lnTo>
                  <a:lnTo>
                    <a:pt x="94" y="121"/>
                  </a:lnTo>
                  <a:lnTo>
                    <a:pt x="97" y="112"/>
                  </a:lnTo>
                  <a:lnTo>
                    <a:pt x="102" y="112"/>
                  </a:lnTo>
                  <a:lnTo>
                    <a:pt x="102" y="115"/>
                  </a:lnTo>
                  <a:lnTo>
                    <a:pt x="104" y="120"/>
                  </a:lnTo>
                  <a:lnTo>
                    <a:pt x="110" y="115"/>
                  </a:lnTo>
                  <a:lnTo>
                    <a:pt x="110" y="118"/>
                  </a:lnTo>
                  <a:lnTo>
                    <a:pt x="123" y="109"/>
                  </a:lnTo>
                  <a:lnTo>
                    <a:pt x="124" y="101"/>
                  </a:lnTo>
                  <a:lnTo>
                    <a:pt x="123" y="96"/>
                  </a:lnTo>
                  <a:lnTo>
                    <a:pt x="120" y="93"/>
                  </a:lnTo>
                  <a:lnTo>
                    <a:pt x="112" y="93"/>
                  </a:lnTo>
                  <a:lnTo>
                    <a:pt x="107" y="94"/>
                  </a:lnTo>
                  <a:lnTo>
                    <a:pt x="104" y="90"/>
                  </a:lnTo>
                  <a:lnTo>
                    <a:pt x="99" y="90"/>
                  </a:lnTo>
                  <a:lnTo>
                    <a:pt x="96" y="94"/>
                  </a:lnTo>
                  <a:lnTo>
                    <a:pt x="94" y="90"/>
                  </a:lnTo>
                  <a:lnTo>
                    <a:pt x="96" y="85"/>
                  </a:lnTo>
                  <a:lnTo>
                    <a:pt x="100" y="80"/>
                  </a:lnTo>
                  <a:lnTo>
                    <a:pt x="99" y="78"/>
                  </a:lnTo>
                  <a:lnTo>
                    <a:pt x="93" y="80"/>
                  </a:lnTo>
                  <a:lnTo>
                    <a:pt x="93" y="77"/>
                  </a:lnTo>
                  <a:lnTo>
                    <a:pt x="99" y="75"/>
                  </a:lnTo>
                  <a:lnTo>
                    <a:pt x="100" y="69"/>
                  </a:lnTo>
                  <a:lnTo>
                    <a:pt x="102" y="67"/>
                  </a:lnTo>
                  <a:lnTo>
                    <a:pt x="102" y="59"/>
                  </a:lnTo>
                  <a:lnTo>
                    <a:pt x="116" y="35"/>
                  </a:lnTo>
                  <a:lnTo>
                    <a:pt x="116" y="31"/>
                  </a:lnTo>
                  <a:lnTo>
                    <a:pt x="115" y="15"/>
                  </a:lnTo>
                  <a:lnTo>
                    <a:pt x="120" y="3"/>
                  </a:lnTo>
                  <a:lnTo>
                    <a:pt x="120" y="0"/>
                  </a:lnTo>
                  <a:lnTo>
                    <a:pt x="97" y="10"/>
                  </a:lnTo>
                  <a:lnTo>
                    <a:pt x="83" y="21"/>
                  </a:lnTo>
                  <a:lnTo>
                    <a:pt x="80" y="29"/>
                  </a:lnTo>
                  <a:lnTo>
                    <a:pt x="70" y="34"/>
                  </a:lnTo>
                  <a:lnTo>
                    <a:pt x="38" y="35"/>
                  </a:lnTo>
                  <a:lnTo>
                    <a:pt x="30" y="42"/>
                  </a:lnTo>
                  <a:lnTo>
                    <a:pt x="8" y="86"/>
                  </a:lnTo>
                  <a:lnTo>
                    <a:pt x="5" y="117"/>
                  </a:lnTo>
                  <a:lnTo>
                    <a:pt x="6" y="125"/>
                  </a:lnTo>
                  <a:lnTo>
                    <a:pt x="0" y="149"/>
                  </a:lnTo>
                  <a:lnTo>
                    <a:pt x="3" y="149"/>
                  </a:lnTo>
                  <a:lnTo>
                    <a:pt x="6" y="147"/>
                  </a:lnTo>
                  <a:lnTo>
                    <a:pt x="13" y="153"/>
                  </a:lnTo>
                  <a:lnTo>
                    <a:pt x="18" y="160"/>
                  </a:lnTo>
                  <a:lnTo>
                    <a:pt x="21" y="168"/>
                  </a:lnTo>
                  <a:lnTo>
                    <a:pt x="16" y="201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7" name="Freeform 808">
              <a:extLst>
                <a:ext uri="{FF2B5EF4-FFF2-40B4-BE49-F238E27FC236}">
                  <a16:creationId xmlns:a16="http://schemas.microsoft.com/office/drawing/2014/main" id="{7C9A34D4-94F1-2F8A-BF7E-D35DBE5C8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2015"/>
              <a:ext cx="124" cy="209"/>
            </a:xfrm>
            <a:custGeom>
              <a:avLst/>
              <a:gdLst>
                <a:gd name="T0" fmla="*/ 22 w 124"/>
                <a:gd name="T1" fmla="*/ 201 h 209"/>
                <a:gd name="T2" fmla="*/ 51 w 124"/>
                <a:gd name="T3" fmla="*/ 206 h 209"/>
                <a:gd name="T4" fmla="*/ 54 w 124"/>
                <a:gd name="T5" fmla="*/ 204 h 209"/>
                <a:gd name="T6" fmla="*/ 59 w 124"/>
                <a:gd name="T7" fmla="*/ 207 h 209"/>
                <a:gd name="T8" fmla="*/ 57 w 124"/>
                <a:gd name="T9" fmla="*/ 201 h 209"/>
                <a:gd name="T10" fmla="*/ 49 w 124"/>
                <a:gd name="T11" fmla="*/ 196 h 209"/>
                <a:gd name="T12" fmla="*/ 59 w 124"/>
                <a:gd name="T13" fmla="*/ 182 h 209"/>
                <a:gd name="T14" fmla="*/ 57 w 124"/>
                <a:gd name="T15" fmla="*/ 179 h 209"/>
                <a:gd name="T16" fmla="*/ 61 w 124"/>
                <a:gd name="T17" fmla="*/ 164 h 209"/>
                <a:gd name="T18" fmla="*/ 67 w 124"/>
                <a:gd name="T19" fmla="*/ 155 h 209"/>
                <a:gd name="T20" fmla="*/ 64 w 124"/>
                <a:gd name="T21" fmla="*/ 145 h 209"/>
                <a:gd name="T22" fmla="*/ 78 w 124"/>
                <a:gd name="T23" fmla="*/ 147 h 209"/>
                <a:gd name="T24" fmla="*/ 77 w 124"/>
                <a:gd name="T25" fmla="*/ 136 h 209"/>
                <a:gd name="T26" fmla="*/ 89 w 124"/>
                <a:gd name="T27" fmla="*/ 136 h 209"/>
                <a:gd name="T28" fmla="*/ 94 w 124"/>
                <a:gd name="T29" fmla="*/ 121 h 209"/>
                <a:gd name="T30" fmla="*/ 102 w 124"/>
                <a:gd name="T31" fmla="*/ 112 h 209"/>
                <a:gd name="T32" fmla="*/ 104 w 124"/>
                <a:gd name="T33" fmla="*/ 120 h 209"/>
                <a:gd name="T34" fmla="*/ 110 w 124"/>
                <a:gd name="T35" fmla="*/ 118 h 209"/>
                <a:gd name="T36" fmla="*/ 124 w 124"/>
                <a:gd name="T37" fmla="*/ 101 h 209"/>
                <a:gd name="T38" fmla="*/ 120 w 124"/>
                <a:gd name="T39" fmla="*/ 93 h 209"/>
                <a:gd name="T40" fmla="*/ 107 w 124"/>
                <a:gd name="T41" fmla="*/ 94 h 209"/>
                <a:gd name="T42" fmla="*/ 99 w 124"/>
                <a:gd name="T43" fmla="*/ 90 h 209"/>
                <a:gd name="T44" fmla="*/ 94 w 124"/>
                <a:gd name="T45" fmla="*/ 90 h 209"/>
                <a:gd name="T46" fmla="*/ 100 w 124"/>
                <a:gd name="T47" fmla="*/ 80 h 209"/>
                <a:gd name="T48" fmla="*/ 93 w 124"/>
                <a:gd name="T49" fmla="*/ 80 h 209"/>
                <a:gd name="T50" fmla="*/ 99 w 124"/>
                <a:gd name="T51" fmla="*/ 75 h 209"/>
                <a:gd name="T52" fmla="*/ 102 w 124"/>
                <a:gd name="T53" fmla="*/ 67 h 209"/>
                <a:gd name="T54" fmla="*/ 116 w 124"/>
                <a:gd name="T55" fmla="*/ 35 h 209"/>
                <a:gd name="T56" fmla="*/ 115 w 124"/>
                <a:gd name="T57" fmla="*/ 15 h 209"/>
                <a:gd name="T58" fmla="*/ 120 w 124"/>
                <a:gd name="T59" fmla="*/ 0 h 209"/>
                <a:gd name="T60" fmla="*/ 83 w 124"/>
                <a:gd name="T61" fmla="*/ 21 h 209"/>
                <a:gd name="T62" fmla="*/ 70 w 124"/>
                <a:gd name="T63" fmla="*/ 34 h 209"/>
                <a:gd name="T64" fmla="*/ 30 w 124"/>
                <a:gd name="T65" fmla="*/ 42 h 209"/>
                <a:gd name="T66" fmla="*/ 5 w 124"/>
                <a:gd name="T67" fmla="*/ 117 h 209"/>
                <a:gd name="T68" fmla="*/ 0 w 124"/>
                <a:gd name="T69" fmla="*/ 149 h 209"/>
                <a:gd name="T70" fmla="*/ 6 w 124"/>
                <a:gd name="T71" fmla="*/ 147 h 209"/>
                <a:gd name="T72" fmla="*/ 18 w 124"/>
                <a:gd name="T73" fmla="*/ 160 h 209"/>
                <a:gd name="T74" fmla="*/ 16 w 124"/>
                <a:gd name="T75" fmla="*/ 201 h 2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4"/>
                <a:gd name="T115" fmla="*/ 0 h 209"/>
                <a:gd name="T116" fmla="*/ 124 w 124"/>
                <a:gd name="T117" fmla="*/ 209 h 2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4" h="209">
                  <a:moveTo>
                    <a:pt x="16" y="201"/>
                  </a:moveTo>
                  <a:lnTo>
                    <a:pt x="22" y="201"/>
                  </a:lnTo>
                  <a:lnTo>
                    <a:pt x="40" y="209"/>
                  </a:lnTo>
                  <a:lnTo>
                    <a:pt x="51" y="206"/>
                  </a:lnTo>
                  <a:lnTo>
                    <a:pt x="51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9" y="207"/>
                  </a:lnTo>
                  <a:lnTo>
                    <a:pt x="59" y="204"/>
                  </a:lnTo>
                  <a:lnTo>
                    <a:pt x="57" y="201"/>
                  </a:lnTo>
                  <a:lnTo>
                    <a:pt x="54" y="198"/>
                  </a:lnTo>
                  <a:lnTo>
                    <a:pt x="49" y="196"/>
                  </a:lnTo>
                  <a:lnTo>
                    <a:pt x="51" y="187"/>
                  </a:lnTo>
                  <a:lnTo>
                    <a:pt x="59" y="182"/>
                  </a:lnTo>
                  <a:lnTo>
                    <a:pt x="59" y="179"/>
                  </a:lnTo>
                  <a:lnTo>
                    <a:pt x="57" y="179"/>
                  </a:lnTo>
                  <a:lnTo>
                    <a:pt x="57" y="172"/>
                  </a:lnTo>
                  <a:lnTo>
                    <a:pt x="61" y="164"/>
                  </a:lnTo>
                  <a:lnTo>
                    <a:pt x="59" y="161"/>
                  </a:lnTo>
                  <a:lnTo>
                    <a:pt x="67" y="155"/>
                  </a:lnTo>
                  <a:lnTo>
                    <a:pt x="67" y="152"/>
                  </a:lnTo>
                  <a:lnTo>
                    <a:pt x="64" y="145"/>
                  </a:lnTo>
                  <a:lnTo>
                    <a:pt x="69" y="144"/>
                  </a:lnTo>
                  <a:lnTo>
                    <a:pt x="78" y="147"/>
                  </a:lnTo>
                  <a:lnTo>
                    <a:pt x="80" y="142"/>
                  </a:lnTo>
                  <a:lnTo>
                    <a:pt x="77" y="136"/>
                  </a:lnTo>
                  <a:lnTo>
                    <a:pt x="80" y="133"/>
                  </a:lnTo>
                  <a:lnTo>
                    <a:pt x="89" y="136"/>
                  </a:lnTo>
                  <a:lnTo>
                    <a:pt x="94" y="131"/>
                  </a:lnTo>
                  <a:lnTo>
                    <a:pt x="94" y="121"/>
                  </a:lnTo>
                  <a:lnTo>
                    <a:pt x="97" y="112"/>
                  </a:lnTo>
                  <a:lnTo>
                    <a:pt x="102" y="112"/>
                  </a:lnTo>
                  <a:lnTo>
                    <a:pt x="102" y="115"/>
                  </a:lnTo>
                  <a:lnTo>
                    <a:pt x="104" y="120"/>
                  </a:lnTo>
                  <a:lnTo>
                    <a:pt x="110" y="115"/>
                  </a:lnTo>
                  <a:lnTo>
                    <a:pt x="110" y="118"/>
                  </a:lnTo>
                  <a:lnTo>
                    <a:pt x="123" y="109"/>
                  </a:lnTo>
                  <a:lnTo>
                    <a:pt x="124" y="101"/>
                  </a:lnTo>
                  <a:lnTo>
                    <a:pt x="123" y="96"/>
                  </a:lnTo>
                  <a:lnTo>
                    <a:pt x="120" y="93"/>
                  </a:lnTo>
                  <a:lnTo>
                    <a:pt x="112" y="93"/>
                  </a:lnTo>
                  <a:lnTo>
                    <a:pt x="107" y="94"/>
                  </a:lnTo>
                  <a:lnTo>
                    <a:pt x="104" y="90"/>
                  </a:lnTo>
                  <a:lnTo>
                    <a:pt x="99" y="90"/>
                  </a:lnTo>
                  <a:lnTo>
                    <a:pt x="96" y="94"/>
                  </a:lnTo>
                  <a:lnTo>
                    <a:pt x="94" y="90"/>
                  </a:lnTo>
                  <a:lnTo>
                    <a:pt x="96" y="85"/>
                  </a:lnTo>
                  <a:lnTo>
                    <a:pt x="100" y="80"/>
                  </a:lnTo>
                  <a:lnTo>
                    <a:pt x="99" y="78"/>
                  </a:lnTo>
                  <a:lnTo>
                    <a:pt x="93" y="80"/>
                  </a:lnTo>
                  <a:lnTo>
                    <a:pt x="93" y="77"/>
                  </a:lnTo>
                  <a:lnTo>
                    <a:pt x="99" y="75"/>
                  </a:lnTo>
                  <a:lnTo>
                    <a:pt x="100" y="69"/>
                  </a:lnTo>
                  <a:lnTo>
                    <a:pt x="102" y="67"/>
                  </a:lnTo>
                  <a:lnTo>
                    <a:pt x="102" y="59"/>
                  </a:lnTo>
                  <a:lnTo>
                    <a:pt x="116" y="35"/>
                  </a:lnTo>
                  <a:lnTo>
                    <a:pt x="116" y="31"/>
                  </a:lnTo>
                  <a:lnTo>
                    <a:pt x="115" y="15"/>
                  </a:lnTo>
                  <a:lnTo>
                    <a:pt x="120" y="3"/>
                  </a:lnTo>
                  <a:lnTo>
                    <a:pt x="120" y="0"/>
                  </a:lnTo>
                  <a:lnTo>
                    <a:pt x="97" y="10"/>
                  </a:lnTo>
                  <a:lnTo>
                    <a:pt x="83" y="21"/>
                  </a:lnTo>
                  <a:lnTo>
                    <a:pt x="80" y="29"/>
                  </a:lnTo>
                  <a:lnTo>
                    <a:pt x="70" y="34"/>
                  </a:lnTo>
                  <a:lnTo>
                    <a:pt x="38" y="35"/>
                  </a:lnTo>
                  <a:lnTo>
                    <a:pt x="30" y="42"/>
                  </a:lnTo>
                  <a:lnTo>
                    <a:pt x="8" y="86"/>
                  </a:lnTo>
                  <a:lnTo>
                    <a:pt x="5" y="117"/>
                  </a:lnTo>
                  <a:lnTo>
                    <a:pt x="6" y="125"/>
                  </a:lnTo>
                  <a:lnTo>
                    <a:pt x="0" y="149"/>
                  </a:lnTo>
                  <a:lnTo>
                    <a:pt x="3" y="149"/>
                  </a:lnTo>
                  <a:lnTo>
                    <a:pt x="6" y="147"/>
                  </a:lnTo>
                  <a:lnTo>
                    <a:pt x="13" y="153"/>
                  </a:lnTo>
                  <a:lnTo>
                    <a:pt x="18" y="160"/>
                  </a:lnTo>
                  <a:lnTo>
                    <a:pt x="21" y="168"/>
                  </a:lnTo>
                  <a:lnTo>
                    <a:pt x="16" y="201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8" name="Freeform 809">
              <a:extLst>
                <a:ext uri="{FF2B5EF4-FFF2-40B4-BE49-F238E27FC236}">
                  <a16:creationId xmlns:a16="http://schemas.microsoft.com/office/drawing/2014/main" id="{4756CF9B-E9DF-85F2-8540-C3F55D3A6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2546"/>
              <a:ext cx="30" cy="48"/>
            </a:xfrm>
            <a:custGeom>
              <a:avLst/>
              <a:gdLst>
                <a:gd name="T0" fmla="*/ 14 w 30"/>
                <a:gd name="T1" fmla="*/ 48 h 48"/>
                <a:gd name="T2" fmla="*/ 26 w 30"/>
                <a:gd name="T3" fmla="*/ 48 h 48"/>
                <a:gd name="T4" fmla="*/ 30 w 30"/>
                <a:gd name="T5" fmla="*/ 43 h 48"/>
                <a:gd name="T6" fmla="*/ 30 w 30"/>
                <a:gd name="T7" fmla="*/ 33 h 48"/>
                <a:gd name="T8" fmla="*/ 27 w 30"/>
                <a:gd name="T9" fmla="*/ 19 h 48"/>
                <a:gd name="T10" fmla="*/ 27 w 30"/>
                <a:gd name="T11" fmla="*/ 13 h 48"/>
                <a:gd name="T12" fmla="*/ 30 w 30"/>
                <a:gd name="T13" fmla="*/ 6 h 48"/>
                <a:gd name="T14" fmla="*/ 24 w 30"/>
                <a:gd name="T15" fmla="*/ 2 h 48"/>
                <a:gd name="T16" fmla="*/ 19 w 30"/>
                <a:gd name="T17" fmla="*/ 0 h 48"/>
                <a:gd name="T18" fmla="*/ 10 w 30"/>
                <a:gd name="T19" fmla="*/ 5 h 48"/>
                <a:gd name="T20" fmla="*/ 2 w 30"/>
                <a:gd name="T21" fmla="*/ 16 h 48"/>
                <a:gd name="T22" fmla="*/ 3 w 30"/>
                <a:gd name="T23" fmla="*/ 27 h 48"/>
                <a:gd name="T24" fmla="*/ 0 w 30"/>
                <a:gd name="T25" fmla="*/ 40 h 48"/>
                <a:gd name="T26" fmla="*/ 14 w 30"/>
                <a:gd name="T27" fmla="*/ 48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"/>
                <a:gd name="T43" fmla="*/ 0 h 48"/>
                <a:gd name="T44" fmla="*/ 30 w 30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" h="48">
                  <a:moveTo>
                    <a:pt x="14" y="48"/>
                  </a:moveTo>
                  <a:lnTo>
                    <a:pt x="26" y="48"/>
                  </a:lnTo>
                  <a:lnTo>
                    <a:pt x="30" y="43"/>
                  </a:lnTo>
                  <a:lnTo>
                    <a:pt x="30" y="33"/>
                  </a:lnTo>
                  <a:lnTo>
                    <a:pt x="27" y="19"/>
                  </a:lnTo>
                  <a:lnTo>
                    <a:pt x="27" y="13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0" y="5"/>
                  </a:lnTo>
                  <a:lnTo>
                    <a:pt x="2" y="16"/>
                  </a:lnTo>
                  <a:lnTo>
                    <a:pt x="3" y="27"/>
                  </a:lnTo>
                  <a:lnTo>
                    <a:pt x="0" y="40"/>
                  </a:lnTo>
                  <a:lnTo>
                    <a:pt x="14" y="48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19" name="Freeform 810">
              <a:extLst>
                <a:ext uri="{FF2B5EF4-FFF2-40B4-BE49-F238E27FC236}">
                  <a16:creationId xmlns:a16="http://schemas.microsoft.com/office/drawing/2014/main" id="{BEDB2458-394D-ECAD-4DD4-706D34C08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2546"/>
              <a:ext cx="30" cy="48"/>
            </a:xfrm>
            <a:custGeom>
              <a:avLst/>
              <a:gdLst>
                <a:gd name="T0" fmla="*/ 14 w 30"/>
                <a:gd name="T1" fmla="*/ 48 h 48"/>
                <a:gd name="T2" fmla="*/ 26 w 30"/>
                <a:gd name="T3" fmla="*/ 48 h 48"/>
                <a:gd name="T4" fmla="*/ 30 w 30"/>
                <a:gd name="T5" fmla="*/ 43 h 48"/>
                <a:gd name="T6" fmla="*/ 30 w 30"/>
                <a:gd name="T7" fmla="*/ 33 h 48"/>
                <a:gd name="T8" fmla="*/ 27 w 30"/>
                <a:gd name="T9" fmla="*/ 19 h 48"/>
                <a:gd name="T10" fmla="*/ 27 w 30"/>
                <a:gd name="T11" fmla="*/ 13 h 48"/>
                <a:gd name="T12" fmla="*/ 30 w 30"/>
                <a:gd name="T13" fmla="*/ 6 h 48"/>
                <a:gd name="T14" fmla="*/ 24 w 30"/>
                <a:gd name="T15" fmla="*/ 2 h 48"/>
                <a:gd name="T16" fmla="*/ 19 w 30"/>
                <a:gd name="T17" fmla="*/ 0 h 48"/>
                <a:gd name="T18" fmla="*/ 10 w 30"/>
                <a:gd name="T19" fmla="*/ 5 h 48"/>
                <a:gd name="T20" fmla="*/ 2 w 30"/>
                <a:gd name="T21" fmla="*/ 16 h 48"/>
                <a:gd name="T22" fmla="*/ 3 w 30"/>
                <a:gd name="T23" fmla="*/ 27 h 48"/>
                <a:gd name="T24" fmla="*/ 0 w 30"/>
                <a:gd name="T25" fmla="*/ 40 h 48"/>
                <a:gd name="T26" fmla="*/ 14 w 30"/>
                <a:gd name="T27" fmla="*/ 48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"/>
                <a:gd name="T43" fmla="*/ 0 h 48"/>
                <a:gd name="T44" fmla="*/ 30 w 30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" h="48">
                  <a:moveTo>
                    <a:pt x="14" y="48"/>
                  </a:moveTo>
                  <a:lnTo>
                    <a:pt x="26" y="48"/>
                  </a:lnTo>
                  <a:lnTo>
                    <a:pt x="30" y="43"/>
                  </a:lnTo>
                  <a:lnTo>
                    <a:pt x="30" y="33"/>
                  </a:lnTo>
                  <a:lnTo>
                    <a:pt x="27" y="19"/>
                  </a:lnTo>
                  <a:lnTo>
                    <a:pt x="27" y="13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0" y="5"/>
                  </a:lnTo>
                  <a:lnTo>
                    <a:pt x="2" y="16"/>
                  </a:lnTo>
                  <a:lnTo>
                    <a:pt x="3" y="27"/>
                  </a:lnTo>
                  <a:lnTo>
                    <a:pt x="0" y="40"/>
                  </a:lnTo>
                  <a:lnTo>
                    <a:pt x="14" y="48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20" name="Freeform 813">
              <a:extLst>
                <a:ext uri="{FF2B5EF4-FFF2-40B4-BE49-F238E27FC236}">
                  <a16:creationId xmlns:a16="http://schemas.microsoft.com/office/drawing/2014/main" id="{7C1D977A-8FF8-0FD1-94D2-028DB4A43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3501"/>
              <a:ext cx="673" cy="137"/>
            </a:xfrm>
            <a:custGeom>
              <a:avLst/>
              <a:gdLst>
                <a:gd name="T0" fmla="*/ 641 w 673"/>
                <a:gd name="T1" fmla="*/ 137 h 137"/>
                <a:gd name="T2" fmla="*/ 649 w 673"/>
                <a:gd name="T3" fmla="*/ 89 h 137"/>
                <a:gd name="T4" fmla="*/ 649 w 673"/>
                <a:gd name="T5" fmla="*/ 84 h 137"/>
                <a:gd name="T6" fmla="*/ 641 w 673"/>
                <a:gd name="T7" fmla="*/ 79 h 137"/>
                <a:gd name="T8" fmla="*/ 663 w 673"/>
                <a:gd name="T9" fmla="*/ 60 h 137"/>
                <a:gd name="T10" fmla="*/ 670 w 673"/>
                <a:gd name="T11" fmla="*/ 59 h 137"/>
                <a:gd name="T12" fmla="*/ 673 w 673"/>
                <a:gd name="T13" fmla="*/ 52 h 137"/>
                <a:gd name="T14" fmla="*/ 659 w 673"/>
                <a:gd name="T15" fmla="*/ 52 h 137"/>
                <a:gd name="T16" fmla="*/ 643 w 673"/>
                <a:gd name="T17" fmla="*/ 47 h 137"/>
                <a:gd name="T18" fmla="*/ 633 w 673"/>
                <a:gd name="T19" fmla="*/ 51 h 137"/>
                <a:gd name="T20" fmla="*/ 620 w 673"/>
                <a:gd name="T21" fmla="*/ 51 h 137"/>
                <a:gd name="T22" fmla="*/ 611 w 673"/>
                <a:gd name="T23" fmla="*/ 41 h 137"/>
                <a:gd name="T24" fmla="*/ 590 w 673"/>
                <a:gd name="T25" fmla="*/ 30 h 137"/>
                <a:gd name="T26" fmla="*/ 584 w 673"/>
                <a:gd name="T27" fmla="*/ 36 h 137"/>
                <a:gd name="T28" fmla="*/ 569 w 673"/>
                <a:gd name="T29" fmla="*/ 39 h 137"/>
                <a:gd name="T30" fmla="*/ 560 w 673"/>
                <a:gd name="T31" fmla="*/ 35 h 137"/>
                <a:gd name="T32" fmla="*/ 555 w 673"/>
                <a:gd name="T33" fmla="*/ 33 h 137"/>
                <a:gd name="T34" fmla="*/ 534 w 673"/>
                <a:gd name="T35" fmla="*/ 19 h 137"/>
                <a:gd name="T36" fmla="*/ 523 w 673"/>
                <a:gd name="T37" fmla="*/ 30 h 137"/>
                <a:gd name="T38" fmla="*/ 467 w 673"/>
                <a:gd name="T39" fmla="*/ 38 h 137"/>
                <a:gd name="T40" fmla="*/ 456 w 673"/>
                <a:gd name="T41" fmla="*/ 31 h 137"/>
                <a:gd name="T42" fmla="*/ 448 w 673"/>
                <a:gd name="T43" fmla="*/ 20 h 137"/>
                <a:gd name="T44" fmla="*/ 388 w 673"/>
                <a:gd name="T45" fmla="*/ 6 h 137"/>
                <a:gd name="T46" fmla="*/ 370 w 673"/>
                <a:gd name="T47" fmla="*/ 12 h 137"/>
                <a:gd name="T48" fmla="*/ 359 w 673"/>
                <a:gd name="T49" fmla="*/ 11 h 137"/>
                <a:gd name="T50" fmla="*/ 354 w 673"/>
                <a:gd name="T51" fmla="*/ 9 h 137"/>
                <a:gd name="T52" fmla="*/ 340 w 673"/>
                <a:gd name="T53" fmla="*/ 6 h 137"/>
                <a:gd name="T54" fmla="*/ 333 w 673"/>
                <a:gd name="T55" fmla="*/ 3 h 137"/>
                <a:gd name="T56" fmla="*/ 310 w 673"/>
                <a:gd name="T57" fmla="*/ 12 h 137"/>
                <a:gd name="T58" fmla="*/ 238 w 673"/>
                <a:gd name="T59" fmla="*/ 0 h 137"/>
                <a:gd name="T60" fmla="*/ 192 w 673"/>
                <a:gd name="T61" fmla="*/ 4 h 137"/>
                <a:gd name="T62" fmla="*/ 179 w 673"/>
                <a:gd name="T63" fmla="*/ 11 h 137"/>
                <a:gd name="T64" fmla="*/ 169 w 673"/>
                <a:gd name="T65" fmla="*/ 11 h 137"/>
                <a:gd name="T66" fmla="*/ 161 w 673"/>
                <a:gd name="T67" fmla="*/ 14 h 137"/>
                <a:gd name="T68" fmla="*/ 142 w 673"/>
                <a:gd name="T69" fmla="*/ 28 h 137"/>
                <a:gd name="T70" fmla="*/ 130 w 673"/>
                <a:gd name="T71" fmla="*/ 31 h 137"/>
                <a:gd name="T72" fmla="*/ 118 w 673"/>
                <a:gd name="T73" fmla="*/ 23 h 137"/>
                <a:gd name="T74" fmla="*/ 104 w 673"/>
                <a:gd name="T75" fmla="*/ 30 h 137"/>
                <a:gd name="T76" fmla="*/ 98 w 673"/>
                <a:gd name="T77" fmla="*/ 27 h 137"/>
                <a:gd name="T78" fmla="*/ 87 w 673"/>
                <a:gd name="T79" fmla="*/ 25 h 137"/>
                <a:gd name="T80" fmla="*/ 72 w 673"/>
                <a:gd name="T81" fmla="*/ 30 h 137"/>
                <a:gd name="T82" fmla="*/ 47 w 673"/>
                <a:gd name="T83" fmla="*/ 51 h 137"/>
                <a:gd name="T84" fmla="*/ 10 w 673"/>
                <a:gd name="T85" fmla="*/ 57 h 137"/>
                <a:gd name="T86" fmla="*/ 2 w 673"/>
                <a:gd name="T87" fmla="*/ 55 h 137"/>
                <a:gd name="T88" fmla="*/ 0 w 673"/>
                <a:gd name="T89" fmla="*/ 62 h 137"/>
                <a:gd name="T90" fmla="*/ 2 w 673"/>
                <a:gd name="T91" fmla="*/ 68 h 137"/>
                <a:gd name="T92" fmla="*/ 8 w 673"/>
                <a:gd name="T93" fmla="*/ 74 h 137"/>
                <a:gd name="T94" fmla="*/ 8 w 673"/>
                <a:gd name="T95" fmla="*/ 79 h 137"/>
                <a:gd name="T96" fmla="*/ 12 w 673"/>
                <a:gd name="T97" fmla="*/ 86 h 137"/>
                <a:gd name="T98" fmla="*/ 15 w 673"/>
                <a:gd name="T99" fmla="*/ 87 h 137"/>
                <a:gd name="T100" fmla="*/ 16 w 673"/>
                <a:gd name="T101" fmla="*/ 92 h 137"/>
                <a:gd name="T102" fmla="*/ 15 w 673"/>
                <a:gd name="T103" fmla="*/ 94 h 137"/>
                <a:gd name="T104" fmla="*/ 13 w 673"/>
                <a:gd name="T105" fmla="*/ 94 h 137"/>
                <a:gd name="T106" fmla="*/ 12 w 673"/>
                <a:gd name="T107" fmla="*/ 97 h 137"/>
                <a:gd name="T108" fmla="*/ 15 w 673"/>
                <a:gd name="T109" fmla="*/ 108 h 137"/>
                <a:gd name="T110" fmla="*/ 10 w 673"/>
                <a:gd name="T111" fmla="*/ 114 h 137"/>
                <a:gd name="T112" fmla="*/ 10 w 673"/>
                <a:gd name="T113" fmla="*/ 137 h 137"/>
                <a:gd name="T114" fmla="*/ 641 w 673"/>
                <a:gd name="T115" fmla="*/ 137 h 1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73"/>
                <a:gd name="T175" fmla="*/ 0 h 137"/>
                <a:gd name="T176" fmla="*/ 673 w 673"/>
                <a:gd name="T177" fmla="*/ 137 h 1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73" h="137">
                  <a:moveTo>
                    <a:pt x="641" y="137"/>
                  </a:moveTo>
                  <a:lnTo>
                    <a:pt x="649" y="89"/>
                  </a:lnTo>
                  <a:lnTo>
                    <a:pt x="649" y="84"/>
                  </a:lnTo>
                  <a:lnTo>
                    <a:pt x="641" y="79"/>
                  </a:lnTo>
                  <a:lnTo>
                    <a:pt x="663" y="60"/>
                  </a:lnTo>
                  <a:lnTo>
                    <a:pt x="670" y="59"/>
                  </a:lnTo>
                  <a:lnTo>
                    <a:pt x="673" y="52"/>
                  </a:lnTo>
                  <a:lnTo>
                    <a:pt x="659" y="52"/>
                  </a:lnTo>
                  <a:lnTo>
                    <a:pt x="643" y="47"/>
                  </a:lnTo>
                  <a:lnTo>
                    <a:pt x="633" y="51"/>
                  </a:lnTo>
                  <a:lnTo>
                    <a:pt x="620" y="51"/>
                  </a:lnTo>
                  <a:lnTo>
                    <a:pt x="611" y="41"/>
                  </a:lnTo>
                  <a:lnTo>
                    <a:pt x="590" y="30"/>
                  </a:lnTo>
                  <a:lnTo>
                    <a:pt x="584" y="36"/>
                  </a:lnTo>
                  <a:lnTo>
                    <a:pt x="569" y="39"/>
                  </a:lnTo>
                  <a:lnTo>
                    <a:pt x="560" y="35"/>
                  </a:lnTo>
                  <a:lnTo>
                    <a:pt x="555" y="33"/>
                  </a:lnTo>
                  <a:lnTo>
                    <a:pt x="534" y="19"/>
                  </a:lnTo>
                  <a:lnTo>
                    <a:pt x="523" y="30"/>
                  </a:lnTo>
                  <a:lnTo>
                    <a:pt x="467" y="38"/>
                  </a:lnTo>
                  <a:lnTo>
                    <a:pt x="456" y="31"/>
                  </a:lnTo>
                  <a:lnTo>
                    <a:pt x="448" y="20"/>
                  </a:lnTo>
                  <a:lnTo>
                    <a:pt x="388" y="6"/>
                  </a:lnTo>
                  <a:lnTo>
                    <a:pt x="370" y="12"/>
                  </a:lnTo>
                  <a:lnTo>
                    <a:pt x="359" y="11"/>
                  </a:lnTo>
                  <a:lnTo>
                    <a:pt x="354" y="9"/>
                  </a:lnTo>
                  <a:lnTo>
                    <a:pt x="340" y="6"/>
                  </a:lnTo>
                  <a:lnTo>
                    <a:pt x="333" y="3"/>
                  </a:lnTo>
                  <a:lnTo>
                    <a:pt x="310" y="12"/>
                  </a:lnTo>
                  <a:lnTo>
                    <a:pt x="238" y="0"/>
                  </a:lnTo>
                  <a:lnTo>
                    <a:pt x="192" y="4"/>
                  </a:lnTo>
                  <a:lnTo>
                    <a:pt x="179" y="11"/>
                  </a:lnTo>
                  <a:lnTo>
                    <a:pt x="169" y="11"/>
                  </a:lnTo>
                  <a:lnTo>
                    <a:pt x="161" y="14"/>
                  </a:lnTo>
                  <a:lnTo>
                    <a:pt x="142" y="28"/>
                  </a:lnTo>
                  <a:lnTo>
                    <a:pt x="130" y="31"/>
                  </a:lnTo>
                  <a:lnTo>
                    <a:pt x="118" y="23"/>
                  </a:lnTo>
                  <a:lnTo>
                    <a:pt x="104" y="30"/>
                  </a:lnTo>
                  <a:lnTo>
                    <a:pt x="98" y="27"/>
                  </a:lnTo>
                  <a:lnTo>
                    <a:pt x="87" y="25"/>
                  </a:lnTo>
                  <a:lnTo>
                    <a:pt x="72" y="30"/>
                  </a:lnTo>
                  <a:lnTo>
                    <a:pt x="47" y="51"/>
                  </a:lnTo>
                  <a:lnTo>
                    <a:pt x="10" y="57"/>
                  </a:lnTo>
                  <a:lnTo>
                    <a:pt x="2" y="55"/>
                  </a:lnTo>
                  <a:lnTo>
                    <a:pt x="0" y="62"/>
                  </a:lnTo>
                  <a:lnTo>
                    <a:pt x="2" y="68"/>
                  </a:lnTo>
                  <a:lnTo>
                    <a:pt x="8" y="74"/>
                  </a:lnTo>
                  <a:lnTo>
                    <a:pt x="8" y="79"/>
                  </a:lnTo>
                  <a:lnTo>
                    <a:pt x="12" y="86"/>
                  </a:lnTo>
                  <a:lnTo>
                    <a:pt x="15" y="87"/>
                  </a:lnTo>
                  <a:lnTo>
                    <a:pt x="16" y="92"/>
                  </a:lnTo>
                  <a:lnTo>
                    <a:pt x="15" y="94"/>
                  </a:lnTo>
                  <a:lnTo>
                    <a:pt x="13" y="94"/>
                  </a:lnTo>
                  <a:lnTo>
                    <a:pt x="12" y="97"/>
                  </a:lnTo>
                  <a:lnTo>
                    <a:pt x="15" y="108"/>
                  </a:lnTo>
                  <a:lnTo>
                    <a:pt x="10" y="114"/>
                  </a:lnTo>
                  <a:lnTo>
                    <a:pt x="10" y="137"/>
                  </a:lnTo>
                  <a:lnTo>
                    <a:pt x="641" y="137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21" name="Freeform 814">
              <a:extLst>
                <a:ext uri="{FF2B5EF4-FFF2-40B4-BE49-F238E27FC236}">
                  <a16:creationId xmlns:a16="http://schemas.microsoft.com/office/drawing/2014/main" id="{F2813FC8-2263-1A45-37F0-D2B24EC75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3501"/>
              <a:ext cx="673" cy="137"/>
            </a:xfrm>
            <a:custGeom>
              <a:avLst/>
              <a:gdLst>
                <a:gd name="T0" fmla="*/ 641 w 673"/>
                <a:gd name="T1" fmla="*/ 137 h 137"/>
                <a:gd name="T2" fmla="*/ 649 w 673"/>
                <a:gd name="T3" fmla="*/ 89 h 137"/>
                <a:gd name="T4" fmla="*/ 649 w 673"/>
                <a:gd name="T5" fmla="*/ 84 h 137"/>
                <a:gd name="T6" fmla="*/ 641 w 673"/>
                <a:gd name="T7" fmla="*/ 79 h 137"/>
                <a:gd name="T8" fmla="*/ 663 w 673"/>
                <a:gd name="T9" fmla="*/ 60 h 137"/>
                <a:gd name="T10" fmla="*/ 670 w 673"/>
                <a:gd name="T11" fmla="*/ 59 h 137"/>
                <a:gd name="T12" fmla="*/ 673 w 673"/>
                <a:gd name="T13" fmla="*/ 52 h 137"/>
                <a:gd name="T14" fmla="*/ 659 w 673"/>
                <a:gd name="T15" fmla="*/ 52 h 137"/>
                <a:gd name="T16" fmla="*/ 643 w 673"/>
                <a:gd name="T17" fmla="*/ 47 h 137"/>
                <a:gd name="T18" fmla="*/ 633 w 673"/>
                <a:gd name="T19" fmla="*/ 51 h 137"/>
                <a:gd name="T20" fmla="*/ 620 w 673"/>
                <a:gd name="T21" fmla="*/ 51 h 137"/>
                <a:gd name="T22" fmla="*/ 611 w 673"/>
                <a:gd name="T23" fmla="*/ 41 h 137"/>
                <a:gd name="T24" fmla="*/ 590 w 673"/>
                <a:gd name="T25" fmla="*/ 30 h 137"/>
                <a:gd name="T26" fmla="*/ 584 w 673"/>
                <a:gd name="T27" fmla="*/ 36 h 137"/>
                <a:gd name="T28" fmla="*/ 569 w 673"/>
                <a:gd name="T29" fmla="*/ 39 h 137"/>
                <a:gd name="T30" fmla="*/ 560 w 673"/>
                <a:gd name="T31" fmla="*/ 35 h 137"/>
                <a:gd name="T32" fmla="*/ 555 w 673"/>
                <a:gd name="T33" fmla="*/ 33 h 137"/>
                <a:gd name="T34" fmla="*/ 534 w 673"/>
                <a:gd name="T35" fmla="*/ 19 h 137"/>
                <a:gd name="T36" fmla="*/ 523 w 673"/>
                <a:gd name="T37" fmla="*/ 30 h 137"/>
                <a:gd name="T38" fmla="*/ 467 w 673"/>
                <a:gd name="T39" fmla="*/ 38 h 137"/>
                <a:gd name="T40" fmla="*/ 456 w 673"/>
                <a:gd name="T41" fmla="*/ 31 h 137"/>
                <a:gd name="T42" fmla="*/ 448 w 673"/>
                <a:gd name="T43" fmla="*/ 20 h 137"/>
                <a:gd name="T44" fmla="*/ 388 w 673"/>
                <a:gd name="T45" fmla="*/ 6 h 137"/>
                <a:gd name="T46" fmla="*/ 370 w 673"/>
                <a:gd name="T47" fmla="*/ 12 h 137"/>
                <a:gd name="T48" fmla="*/ 359 w 673"/>
                <a:gd name="T49" fmla="*/ 11 h 137"/>
                <a:gd name="T50" fmla="*/ 354 w 673"/>
                <a:gd name="T51" fmla="*/ 9 h 137"/>
                <a:gd name="T52" fmla="*/ 340 w 673"/>
                <a:gd name="T53" fmla="*/ 6 h 137"/>
                <a:gd name="T54" fmla="*/ 333 w 673"/>
                <a:gd name="T55" fmla="*/ 3 h 137"/>
                <a:gd name="T56" fmla="*/ 310 w 673"/>
                <a:gd name="T57" fmla="*/ 12 h 137"/>
                <a:gd name="T58" fmla="*/ 238 w 673"/>
                <a:gd name="T59" fmla="*/ 0 h 137"/>
                <a:gd name="T60" fmla="*/ 192 w 673"/>
                <a:gd name="T61" fmla="*/ 4 h 137"/>
                <a:gd name="T62" fmla="*/ 179 w 673"/>
                <a:gd name="T63" fmla="*/ 11 h 137"/>
                <a:gd name="T64" fmla="*/ 169 w 673"/>
                <a:gd name="T65" fmla="*/ 11 h 137"/>
                <a:gd name="T66" fmla="*/ 161 w 673"/>
                <a:gd name="T67" fmla="*/ 14 h 137"/>
                <a:gd name="T68" fmla="*/ 142 w 673"/>
                <a:gd name="T69" fmla="*/ 28 h 137"/>
                <a:gd name="T70" fmla="*/ 130 w 673"/>
                <a:gd name="T71" fmla="*/ 31 h 137"/>
                <a:gd name="T72" fmla="*/ 118 w 673"/>
                <a:gd name="T73" fmla="*/ 23 h 137"/>
                <a:gd name="T74" fmla="*/ 104 w 673"/>
                <a:gd name="T75" fmla="*/ 30 h 137"/>
                <a:gd name="T76" fmla="*/ 98 w 673"/>
                <a:gd name="T77" fmla="*/ 27 h 137"/>
                <a:gd name="T78" fmla="*/ 87 w 673"/>
                <a:gd name="T79" fmla="*/ 25 h 137"/>
                <a:gd name="T80" fmla="*/ 72 w 673"/>
                <a:gd name="T81" fmla="*/ 30 h 137"/>
                <a:gd name="T82" fmla="*/ 47 w 673"/>
                <a:gd name="T83" fmla="*/ 51 h 137"/>
                <a:gd name="T84" fmla="*/ 10 w 673"/>
                <a:gd name="T85" fmla="*/ 57 h 137"/>
                <a:gd name="T86" fmla="*/ 2 w 673"/>
                <a:gd name="T87" fmla="*/ 55 h 137"/>
                <a:gd name="T88" fmla="*/ 0 w 673"/>
                <a:gd name="T89" fmla="*/ 62 h 137"/>
                <a:gd name="T90" fmla="*/ 2 w 673"/>
                <a:gd name="T91" fmla="*/ 68 h 137"/>
                <a:gd name="T92" fmla="*/ 8 w 673"/>
                <a:gd name="T93" fmla="*/ 74 h 137"/>
                <a:gd name="T94" fmla="*/ 8 w 673"/>
                <a:gd name="T95" fmla="*/ 79 h 137"/>
                <a:gd name="T96" fmla="*/ 12 w 673"/>
                <a:gd name="T97" fmla="*/ 86 h 137"/>
                <a:gd name="T98" fmla="*/ 15 w 673"/>
                <a:gd name="T99" fmla="*/ 87 h 137"/>
                <a:gd name="T100" fmla="*/ 16 w 673"/>
                <a:gd name="T101" fmla="*/ 92 h 137"/>
                <a:gd name="T102" fmla="*/ 15 w 673"/>
                <a:gd name="T103" fmla="*/ 94 h 137"/>
                <a:gd name="T104" fmla="*/ 13 w 673"/>
                <a:gd name="T105" fmla="*/ 94 h 137"/>
                <a:gd name="T106" fmla="*/ 12 w 673"/>
                <a:gd name="T107" fmla="*/ 97 h 137"/>
                <a:gd name="T108" fmla="*/ 15 w 673"/>
                <a:gd name="T109" fmla="*/ 108 h 137"/>
                <a:gd name="T110" fmla="*/ 10 w 673"/>
                <a:gd name="T111" fmla="*/ 114 h 137"/>
                <a:gd name="T112" fmla="*/ 10 w 673"/>
                <a:gd name="T113" fmla="*/ 137 h 13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73"/>
                <a:gd name="T172" fmla="*/ 0 h 137"/>
                <a:gd name="T173" fmla="*/ 673 w 673"/>
                <a:gd name="T174" fmla="*/ 137 h 13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73" h="137">
                  <a:moveTo>
                    <a:pt x="641" y="137"/>
                  </a:moveTo>
                  <a:lnTo>
                    <a:pt x="649" y="89"/>
                  </a:lnTo>
                  <a:lnTo>
                    <a:pt x="649" y="84"/>
                  </a:lnTo>
                  <a:lnTo>
                    <a:pt x="641" y="79"/>
                  </a:lnTo>
                  <a:lnTo>
                    <a:pt x="663" y="60"/>
                  </a:lnTo>
                  <a:lnTo>
                    <a:pt x="670" y="59"/>
                  </a:lnTo>
                  <a:lnTo>
                    <a:pt x="673" y="52"/>
                  </a:lnTo>
                  <a:lnTo>
                    <a:pt x="659" y="52"/>
                  </a:lnTo>
                  <a:lnTo>
                    <a:pt x="643" y="47"/>
                  </a:lnTo>
                  <a:lnTo>
                    <a:pt x="633" y="51"/>
                  </a:lnTo>
                  <a:lnTo>
                    <a:pt x="620" y="51"/>
                  </a:lnTo>
                  <a:lnTo>
                    <a:pt x="611" y="41"/>
                  </a:lnTo>
                  <a:lnTo>
                    <a:pt x="590" y="30"/>
                  </a:lnTo>
                  <a:lnTo>
                    <a:pt x="584" y="36"/>
                  </a:lnTo>
                  <a:lnTo>
                    <a:pt x="569" y="39"/>
                  </a:lnTo>
                  <a:lnTo>
                    <a:pt x="560" y="35"/>
                  </a:lnTo>
                  <a:lnTo>
                    <a:pt x="555" y="33"/>
                  </a:lnTo>
                  <a:lnTo>
                    <a:pt x="534" y="19"/>
                  </a:lnTo>
                  <a:lnTo>
                    <a:pt x="523" y="30"/>
                  </a:lnTo>
                  <a:lnTo>
                    <a:pt x="467" y="38"/>
                  </a:lnTo>
                  <a:lnTo>
                    <a:pt x="456" y="31"/>
                  </a:lnTo>
                  <a:lnTo>
                    <a:pt x="448" y="20"/>
                  </a:lnTo>
                  <a:lnTo>
                    <a:pt x="388" y="6"/>
                  </a:lnTo>
                  <a:lnTo>
                    <a:pt x="370" y="12"/>
                  </a:lnTo>
                  <a:lnTo>
                    <a:pt x="359" y="11"/>
                  </a:lnTo>
                  <a:lnTo>
                    <a:pt x="354" y="9"/>
                  </a:lnTo>
                  <a:lnTo>
                    <a:pt x="340" y="6"/>
                  </a:lnTo>
                  <a:lnTo>
                    <a:pt x="333" y="3"/>
                  </a:lnTo>
                  <a:lnTo>
                    <a:pt x="310" y="12"/>
                  </a:lnTo>
                  <a:lnTo>
                    <a:pt x="238" y="0"/>
                  </a:lnTo>
                  <a:lnTo>
                    <a:pt x="192" y="4"/>
                  </a:lnTo>
                  <a:lnTo>
                    <a:pt x="179" y="11"/>
                  </a:lnTo>
                  <a:lnTo>
                    <a:pt x="169" y="11"/>
                  </a:lnTo>
                  <a:lnTo>
                    <a:pt x="161" y="14"/>
                  </a:lnTo>
                  <a:lnTo>
                    <a:pt x="142" y="28"/>
                  </a:lnTo>
                  <a:lnTo>
                    <a:pt x="130" y="31"/>
                  </a:lnTo>
                  <a:lnTo>
                    <a:pt x="118" y="23"/>
                  </a:lnTo>
                  <a:lnTo>
                    <a:pt x="104" y="30"/>
                  </a:lnTo>
                  <a:lnTo>
                    <a:pt x="98" y="27"/>
                  </a:lnTo>
                  <a:lnTo>
                    <a:pt x="87" y="25"/>
                  </a:lnTo>
                  <a:lnTo>
                    <a:pt x="72" y="30"/>
                  </a:lnTo>
                  <a:lnTo>
                    <a:pt x="47" y="51"/>
                  </a:lnTo>
                  <a:lnTo>
                    <a:pt x="10" y="57"/>
                  </a:lnTo>
                  <a:lnTo>
                    <a:pt x="2" y="55"/>
                  </a:lnTo>
                  <a:lnTo>
                    <a:pt x="0" y="62"/>
                  </a:lnTo>
                  <a:lnTo>
                    <a:pt x="2" y="68"/>
                  </a:lnTo>
                  <a:lnTo>
                    <a:pt x="8" y="74"/>
                  </a:lnTo>
                  <a:lnTo>
                    <a:pt x="8" y="79"/>
                  </a:lnTo>
                  <a:lnTo>
                    <a:pt x="12" y="86"/>
                  </a:lnTo>
                  <a:lnTo>
                    <a:pt x="15" y="87"/>
                  </a:lnTo>
                  <a:lnTo>
                    <a:pt x="16" y="92"/>
                  </a:lnTo>
                  <a:lnTo>
                    <a:pt x="15" y="94"/>
                  </a:lnTo>
                  <a:lnTo>
                    <a:pt x="13" y="94"/>
                  </a:lnTo>
                  <a:lnTo>
                    <a:pt x="12" y="97"/>
                  </a:lnTo>
                  <a:lnTo>
                    <a:pt x="15" y="108"/>
                  </a:lnTo>
                  <a:lnTo>
                    <a:pt x="10" y="114"/>
                  </a:lnTo>
                  <a:lnTo>
                    <a:pt x="10" y="137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22" name="Freeform 815">
              <a:extLst>
                <a:ext uri="{FF2B5EF4-FFF2-40B4-BE49-F238E27FC236}">
                  <a16:creationId xmlns:a16="http://schemas.microsoft.com/office/drawing/2014/main" id="{314E8F7C-7C47-0092-A908-42E30F565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" y="3056"/>
              <a:ext cx="18" cy="17"/>
            </a:xfrm>
            <a:custGeom>
              <a:avLst/>
              <a:gdLst>
                <a:gd name="T0" fmla="*/ 18 w 18"/>
                <a:gd name="T1" fmla="*/ 13 h 17"/>
                <a:gd name="T2" fmla="*/ 18 w 18"/>
                <a:gd name="T3" fmla="*/ 17 h 17"/>
                <a:gd name="T4" fmla="*/ 13 w 18"/>
                <a:gd name="T5" fmla="*/ 17 h 17"/>
                <a:gd name="T6" fmla="*/ 7 w 18"/>
                <a:gd name="T7" fmla="*/ 16 h 17"/>
                <a:gd name="T8" fmla="*/ 5 w 18"/>
                <a:gd name="T9" fmla="*/ 10 h 17"/>
                <a:gd name="T10" fmla="*/ 0 w 18"/>
                <a:gd name="T11" fmla="*/ 0 h 17"/>
                <a:gd name="T12" fmla="*/ 13 w 18"/>
                <a:gd name="T13" fmla="*/ 5 h 17"/>
                <a:gd name="T14" fmla="*/ 18 w 18"/>
                <a:gd name="T15" fmla="*/ 13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17"/>
                <a:gd name="T26" fmla="*/ 18 w 18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17">
                  <a:moveTo>
                    <a:pt x="18" y="13"/>
                  </a:moveTo>
                  <a:lnTo>
                    <a:pt x="18" y="17"/>
                  </a:lnTo>
                  <a:lnTo>
                    <a:pt x="13" y="17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0" y="0"/>
                  </a:lnTo>
                  <a:lnTo>
                    <a:pt x="13" y="5"/>
                  </a:lnTo>
                  <a:lnTo>
                    <a:pt x="18" y="13"/>
                  </a:lnTo>
                  <a:close/>
                </a:path>
              </a:pathLst>
            </a:custGeom>
            <a:grpFill/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223" name="Freeform 816">
              <a:extLst>
                <a:ext uri="{FF2B5EF4-FFF2-40B4-BE49-F238E27FC236}">
                  <a16:creationId xmlns:a16="http://schemas.microsoft.com/office/drawing/2014/main" id="{B3D263E8-7203-DBE4-694B-2905FAD76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" y="3056"/>
              <a:ext cx="18" cy="17"/>
            </a:xfrm>
            <a:custGeom>
              <a:avLst/>
              <a:gdLst>
                <a:gd name="T0" fmla="*/ 18 w 18"/>
                <a:gd name="T1" fmla="*/ 13 h 17"/>
                <a:gd name="T2" fmla="*/ 18 w 18"/>
                <a:gd name="T3" fmla="*/ 17 h 17"/>
                <a:gd name="T4" fmla="*/ 13 w 18"/>
                <a:gd name="T5" fmla="*/ 17 h 17"/>
                <a:gd name="T6" fmla="*/ 7 w 18"/>
                <a:gd name="T7" fmla="*/ 16 h 17"/>
                <a:gd name="T8" fmla="*/ 5 w 18"/>
                <a:gd name="T9" fmla="*/ 10 h 17"/>
                <a:gd name="T10" fmla="*/ 0 w 18"/>
                <a:gd name="T11" fmla="*/ 0 h 17"/>
                <a:gd name="T12" fmla="*/ 13 w 18"/>
                <a:gd name="T13" fmla="*/ 5 h 17"/>
                <a:gd name="T14" fmla="*/ 18 w 18"/>
                <a:gd name="T15" fmla="*/ 13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17"/>
                <a:gd name="T26" fmla="*/ 18 w 18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17">
                  <a:moveTo>
                    <a:pt x="18" y="13"/>
                  </a:moveTo>
                  <a:lnTo>
                    <a:pt x="18" y="17"/>
                  </a:lnTo>
                  <a:lnTo>
                    <a:pt x="13" y="17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0" y="0"/>
                  </a:lnTo>
                  <a:lnTo>
                    <a:pt x="13" y="5"/>
                  </a:lnTo>
                  <a:lnTo>
                    <a:pt x="18" y="13"/>
                  </a:lnTo>
                </a:path>
              </a:pathLst>
            </a:custGeom>
            <a:grpFill/>
            <a:ln w="4763">
              <a:solidFill>
                <a:srgbClr val="F8F8F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48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3CC81-2CD9-9486-822C-B8A2D4917D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70603" y="826974"/>
            <a:ext cx="6100411" cy="647814"/>
          </a:xfrm>
        </p:spPr>
        <p:txBody>
          <a:bodyPr/>
          <a:lstStyle/>
          <a:p>
            <a:r>
              <a:rPr lang="en-GB"/>
              <a:t>The partners</a:t>
            </a:r>
          </a:p>
        </p:txBody>
      </p:sp>
      <p:pic>
        <p:nvPicPr>
          <p:cNvPr id="4" name="Grafik 445">
            <a:extLst>
              <a:ext uri="{FF2B5EF4-FFF2-40B4-BE49-F238E27FC236}">
                <a16:creationId xmlns:a16="http://schemas.microsoft.com/office/drawing/2014/main" id="{E5297FB7-E102-1B00-E840-9DA2283325E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482" y="2874423"/>
            <a:ext cx="989233" cy="408709"/>
          </a:xfrm>
          <a:prstGeom prst="rect">
            <a:avLst/>
          </a:prstGeom>
        </p:spPr>
      </p:pic>
      <p:pic>
        <p:nvPicPr>
          <p:cNvPr id="5" name="Grafik 446">
            <a:extLst>
              <a:ext uri="{FF2B5EF4-FFF2-40B4-BE49-F238E27FC236}">
                <a16:creationId xmlns:a16="http://schemas.microsoft.com/office/drawing/2014/main" id="{4AD4E08E-4FD3-DC2E-46BA-DB786E41539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495" y="2912554"/>
            <a:ext cx="774642" cy="260837"/>
          </a:xfrm>
          <a:prstGeom prst="rect">
            <a:avLst/>
          </a:prstGeom>
        </p:spPr>
      </p:pic>
      <p:pic>
        <p:nvPicPr>
          <p:cNvPr id="6" name="Grafik 449">
            <a:extLst>
              <a:ext uri="{FF2B5EF4-FFF2-40B4-BE49-F238E27FC236}">
                <a16:creationId xmlns:a16="http://schemas.microsoft.com/office/drawing/2014/main" id="{3ABE3B50-CAD4-31EB-3708-4DBAE20CCE3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180" y="2962564"/>
            <a:ext cx="933613" cy="177585"/>
          </a:xfrm>
          <a:prstGeom prst="rect">
            <a:avLst/>
          </a:prstGeom>
        </p:spPr>
      </p:pic>
      <p:pic>
        <p:nvPicPr>
          <p:cNvPr id="7" name="Grafik 450">
            <a:extLst>
              <a:ext uri="{FF2B5EF4-FFF2-40B4-BE49-F238E27FC236}">
                <a16:creationId xmlns:a16="http://schemas.microsoft.com/office/drawing/2014/main" id="{763C4FAA-3E83-CA5C-9602-362E2234098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283" y="1909036"/>
            <a:ext cx="542208" cy="514905"/>
          </a:xfrm>
          <a:prstGeom prst="rect">
            <a:avLst/>
          </a:prstGeom>
        </p:spPr>
      </p:pic>
      <p:pic>
        <p:nvPicPr>
          <p:cNvPr id="8" name="Grafik 451">
            <a:extLst>
              <a:ext uri="{FF2B5EF4-FFF2-40B4-BE49-F238E27FC236}">
                <a16:creationId xmlns:a16="http://schemas.microsoft.com/office/drawing/2014/main" id="{1B84BE32-9058-590C-AA6E-C81927F22AE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002" y="5589673"/>
            <a:ext cx="1403842" cy="214033"/>
          </a:xfrm>
          <a:prstGeom prst="rect">
            <a:avLst/>
          </a:prstGeom>
        </p:spPr>
      </p:pic>
      <p:pic>
        <p:nvPicPr>
          <p:cNvPr id="9" name="Grafik 452">
            <a:extLst>
              <a:ext uri="{FF2B5EF4-FFF2-40B4-BE49-F238E27FC236}">
                <a16:creationId xmlns:a16="http://schemas.microsoft.com/office/drawing/2014/main" id="{9C169F8F-B105-952C-2F7C-B813F5FBC89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267" y="4659474"/>
            <a:ext cx="1063659" cy="358037"/>
          </a:xfrm>
          <a:prstGeom prst="rect">
            <a:avLst/>
          </a:prstGeom>
        </p:spPr>
      </p:pic>
      <p:pic>
        <p:nvPicPr>
          <p:cNvPr id="10" name="Grafik 453">
            <a:extLst>
              <a:ext uri="{FF2B5EF4-FFF2-40B4-BE49-F238E27FC236}">
                <a16:creationId xmlns:a16="http://schemas.microsoft.com/office/drawing/2014/main" id="{8A3B8019-3099-FE9F-7362-6E13E594B6E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87" y="5570566"/>
            <a:ext cx="978218" cy="367810"/>
          </a:xfrm>
          <a:prstGeom prst="rect">
            <a:avLst/>
          </a:prstGeom>
        </p:spPr>
      </p:pic>
      <p:pic>
        <p:nvPicPr>
          <p:cNvPr id="11" name="Grafik 454">
            <a:extLst>
              <a:ext uri="{FF2B5EF4-FFF2-40B4-BE49-F238E27FC236}">
                <a16:creationId xmlns:a16="http://schemas.microsoft.com/office/drawing/2014/main" id="{8E826A82-162E-B3E5-2BD3-C3C9002619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7284" y="3680998"/>
            <a:ext cx="823524" cy="524593"/>
          </a:xfrm>
          <a:prstGeom prst="rect">
            <a:avLst/>
          </a:prstGeom>
        </p:spPr>
      </p:pic>
      <p:pic>
        <p:nvPicPr>
          <p:cNvPr id="12" name="Grafik 455">
            <a:extLst>
              <a:ext uri="{FF2B5EF4-FFF2-40B4-BE49-F238E27FC236}">
                <a16:creationId xmlns:a16="http://schemas.microsoft.com/office/drawing/2014/main" id="{933E725B-13E7-1CA5-1DC5-A80DE571964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5607" y="1952625"/>
            <a:ext cx="1032782" cy="487994"/>
          </a:xfrm>
          <a:prstGeom prst="rect">
            <a:avLst/>
          </a:prstGeom>
        </p:spPr>
      </p:pic>
      <p:pic>
        <p:nvPicPr>
          <p:cNvPr id="13" name="Grafik 456">
            <a:extLst>
              <a:ext uri="{FF2B5EF4-FFF2-40B4-BE49-F238E27FC236}">
                <a16:creationId xmlns:a16="http://schemas.microsoft.com/office/drawing/2014/main" id="{2A9D73E3-916C-42EE-C86A-12A5626447C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614" y="5615335"/>
            <a:ext cx="1112363" cy="208757"/>
          </a:xfrm>
          <a:prstGeom prst="rect">
            <a:avLst/>
          </a:prstGeom>
        </p:spPr>
      </p:pic>
      <p:pic>
        <p:nvPicPr>
          <p:cNvPr id="14" name="Grafik 457">
            <a:extLst>
              <a:ext uri="{FF2B5EF4-FFF2-40B4-BE49-F238E27FC236}">
                <a16:creationId xmlns:a16="http://schemas.microsoft.com/office/drawing/2014/main" id="{AF5009BC-443F-969C-EB27-38A801BB16B8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8579" y="3841537"/>
            <a:ext cx="2326907" cy="219284"/>
          </a:xfrm>
          <a:prstGeom prst="rect">
            <a:avLst/>
          </a:prstGeom>
        </p:spPr>
      </p:pic>
      <p:pic>
        <p:nvPicPr>
          <p:cNvPr id="15" name="Grafik 458">
            <a:extLst>
              <a:ext uri="{FF2B5EF4-FFF2-40B4-BE49-F238E27FC236}">
                <a16:creationId xmlns:a16="http://schemas.microsoft.com/office/drawing/2014/main" id="{F1D8FCBD-82F3-1D94-B9BE-F3A50F8CA356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286" y="2788222"/>
            <a:ext cx="1714727" cy="396615"/>
          </a:xfrm>
          <a:prstGeom prst="rect">
            <a:avLst/>
          </a:prstGeom>
        </p:spPr>
      </p:pic>
      <p:pic>
        <p:nvPicPr>
          <p:cNvPr id="16" name="Grafik 459">
            <a:extLst>
              <a:ext uri="{FF2B5EF4-FFF2-40B4-BE49-F238E27FC236}">
                <a16:creationId xmlns:a16="http://schemas.microsoft.com/office/drawing/2014/main" id="{20F9BCD4-8AB9-CAE8-DACF-671E5A1DD497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403" y="3734768"/>
            <a:ext cx="1393664" cy="417434"/>
          </a:xfrm>
          <a:prstGeom prst="rect">
            <a:avLst/>
          </a:prstGeom>
        </p:spPr>
      </p:pic>
      <p:pic>
        <p:nvPicPr>
          <p:cNvPr id="17" name="Grafik 460">
            <a:extLst>
              <a:ext uri="{FF2B5EF4-FFF2-40B4-BE49-F238E27FC236}">
                <a16:creationId xmlns:a16="http://schemas.microsoft.com/office/drawing/2014/main" id="{2CF3716A-7DFB-3D2C-029B-765E95352944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436" y="4584940"/>
            <a:ext cx="758081" cy="449636"/>
          </a:xfrm>
          <a:prstGeom prst="rect">
            <a:avLst/>
          </a:prstGeom>
        </p:spPr>
      </p:pic>
      <p:pic>
        <p:nvPicPr>
          <p:cNvPr id="18" name="Grafik 461">
            <a:extLst>
              <a:ext uri="{FF2B5EF4-FFF2-40B4-BE49-F238E27FC236}">
                <a16:creationId xmlns:a16="http://schemas.microsoft.com/office/drawing/2014/main" id="{49E6DABF-2CFE-88BB-B581-2487A0A98057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002" y="4613103"/>
            <a:ext cx="1251050" cy="347557"/>
          </a:xfrm>
          <a:prstGeom prst="rect">
            <a:avLst/>
          </a:prstGeom>
        </p:spPr>
      </p:pic>
      <p:pic>
        <p:nvPicPr>
          <p:cNvPr id="19" name="Grafik 462">
            <a:extLst>
              <a:ext uri="{FF2B5EF4-FFF2-40B4-BE49-F238E27FC236}">
                <a16:creationId xmlns:a16="http://schemas.microsoft.com/office/drawing/2014/main" id="{B3437848-A190-1379-F94E-D4B8E151137A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283" y="4635902"/>
            <a:ext cx="1040651" cy="424933"/>
          </a:xfrm>
          <a:prstGeom prst="rect">
            <a:avLst/>
          </a:prstGeom>
        </p:spPr>
      </p:pic>
      <p:pic>
        <p:nvPicPr>
          <p:cNvPr id="20" name="Grafik 463">
            <a:extLst>
              <a:ext uri="{FF2B5EF4-FFF2-40B4-BE49-F238E27FC236}">
                <a16:creationId xmlns:a16="http://schemas.microsoft.com/office/drawing/2014/main" id="{6D5EDADD-B87E-3F59-3786-4770CFD2FDE8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427" y="4720143"/>
            <a:ext cx="1365640" cy="270260"/>
          </a:xfrm>
          <a:prstGeom prst="rect">
            <a:avLst/>
          </a:prstGeom>
        </p:spPr>
      </p:pic>
      <p:pic>
        <p:nvPicPr>
          <p:cNvPr id="21" name="Grafik 464">
            <a:extLst>
              <a:ext uri="{FF2B5EF4-FFF2-40B4-BE49-F238E27FC236}">
                <a16:creationId xmlns:a16="http://schemas.microsoft.com/office/drawing/2014/main" id="{FC3752AD-529E-4415-156B-408EFE71B521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3559" y="5569908"/>
            <a:ext cx="1007245" cy="292731"/>
          </a:xfrm>
          <a:prstGeom prst="rect">
            <a:avLst/>
          </a:prstGeom>
        </p:spPr>
      </p:pic>
      <p:pic>
        <p:nvPicPr>
          <p:cNvPr id="22" name="Grafik 465">
            <a:extLst>
              <a:ext uri="{FF2B5EF4-FFF2-40B4-BE49-F238E27FC236}">
                <a16:creationId xmlns:a16="http://schemas.microsoft.com/office/drawing/2014/main" id="{96FB7128-AD57-E6D1-7D99-F4C808E86810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173" y="5501006"/>
            <a:ext cx="1076987" cy="480502"/>
          </a:xfrm>
          <a:prstGeom prst="rect">
            <a:avLst/>
          </a:prstGeom>
        </p:spPr>
      </p:pic>
      <p:grpSp>
        <p:nvGrpSpPr>
          <p:cNvPr id="23" name="Gruppieren 466">
            <a:extLst>
              <a:ext uri="{FF2B5EF4-FFF2-40B4-BE49-F238E27FC236}">
                <a16:creationId xmlns:a16="http://schemas.microsoft.com/office/drawing/2014/main" id="{5A169F53-743B-2BB3-F590-1E4D9CD196D0}"/>
              </a:ext>
            </a:extLst>
          </p:cNvPr>
          <p:cNvGrpSpPr>
            <a:grpSpLocks noChangeAspect="1"/>
          </p:cNvGrpSpPr>
          <p:nvPr/>
        </p:nvGrpSpPr>
        <p:grpSpPr>
          <a:xfrm>
            <a:off x="1562430" y="1884776"/>
            <a:ext cx="2749799" cy="579698"/>
            <a:chOff x="4231237" y="2873948"/>
            <a:chExt cx="4338938" cy="914713"/>
          </a:xfrm>
        </p:grpSpPr>
        <p:pic>
          <p:nvPicPr>
            <p:cNvPr id="24" name="Picture 7" descr="https://www.itv.rwth-aachen.de/index.php?eID=tx_securedownloads&amp;u=0&amp;g=0&amp;t=1661434193&amp;hash=5aad05d4fd695fc58cc441e48b7f6cb6b56ff569&amp;file=fileadmin/template/img/rwth_itv_rgb.png">
              <a:extLst>
                <a:ext uri="{FF2B5EF4-FFF2-40B4-BE49-F238E27FC236}">
                  <a16:creationId xmlns:a16="http://schemas.microsoft.com/office/drawing/2014/main" id="{C5A974C7-1847-F07E-B14B-843D270995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231237" y="3104825"/>
              <a:ext cx="913578" cy="47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9" descr="Institut für Gesteinshüttenkunde (GHI) - RWTH AACHEN UNIVERSITY Fachgruppe  5.2 - Deutsch">
              <a:extLst>
                <a:ext uri="{FF2B5EF4-FFF2-40B4-BE49-F238E27FC236}">
                  <a16:creationId xmlns:a16="http://schemas.microsoft.com/office/drawing/2014/main" id="{16107FF2-90B2-A4A3-139D-ED12E406B0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83724" y="3062302"/>
              <a:ext cx="777378" cy="570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Grafik 469">
              <a:extLst>
                <a:ext uri="{FF2B5EF4-FFF2-40B4-BE49-F238E27FC236}">
                  <a16:creationId xmlns:a16="http://schemas.microsoft.com/office/drawing/2014/main" id="{8F4B4CC6-855B-630E-76F5-4ED98326B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26036" y="2873948"/>
              <a:ext cx="2744139" cy="914713"/>
            </a:xfrm>
            <a:prstGeom prst="rect">
              <a:avLst/>
            </a:prstGeom>
          </p:spPr>
        </p:pic>
      </p:grpSp>
      <p:pic>
        <p:nvPicPr>
          <p:cNvPr id="27" name="Grafik 470">
            <a:extLst>
              <a:ext uri="{FF2B5EF4-FFF2-40B4-BE49-F238E27FC236}">
                <a16:creationId xmlns:a16="http://schemas.microsoft.com/office/drawing/2014/main" id="{7E03F29C-36AA-F07F-41E7-70084C04D53B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9046" y="2920920"/>
            <a:ext cx="1555017" cy="387235"/>
          </a:xfrm>
          <a:prstGeom prst="rect">
            <a:avLst/>
          </a:prstGeom>
        </p:spPr>
      </p:pic>
      <p:pic>
        <p:nvPicPr>
          <p:cNvPr id="28" name="Grafik 471">
            <a:extLst>
              <a:ext uri="{FF2B5EF4-FFF2-40B4-BE49-F238E27FC236}">
                <a16:creationId xmlns:a16="http://schemas.microsoft.com/office/drawing/2014/main" id="{D6E865A4-F6EB-8074-B405-4D8CF7294C0F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238" y="2015341"/>
            <a:ext cx="1240279" cy="295912"/>
          </a:xfrm>
          <a:prstGeom prst="rect">
            <a:avLst/>
          </a:prstGeom>
        </p:spPr>
      </p:pic>
      <p:pic>
        <p:nvPicPr>
          <p:cNvPr id="29" name="Grafik 472">
            <a:extLst>
              <a:ext uri="{FF2B5EF4-FFF2-40B4-BE49-F238E27FC236}">
                <a16:creationId xmlns:a16="http://schemas.microsoft.com/office/drawing/2014/main" id="{52E74DDA-038E-D130-244A-EE73F19AE2AC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338" y="4631445"/>
            <a:ext cx="1573703" cy="374541"/>
          </a:xfrm>
          <a:prstGeom prst="rect">
            <a:avLst/>
          </a:prstGeom>
        </p:spPr>
      </p:pic>
      <p:pic>
        <p:nvPicPr>
          <p:cNvPr id="30" name="Grafik 473">
            <a:extLst>
              <a:ext uri="{FF2B5EF4-FFF2-40B4-BE49-F238E27FC236}">
                <a16:creationId xmlns:a16="http://schemas.microsoft.com/office/drawing/2014/main" id="{EF5E2F92-A94F-D61A-E65A-A02C765DE94D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0515" y="3718668"/>
            <a:ext cx="520297" cy="481028"/>
          </a:xfrm>
          <a:prstGeom prst="rect">
            <a:avLst/>
          </a:prstGeom>
        </p:spPr>
      </p:pic>
      <p:pic>
        <p:nvPicPr>
          <p:cNvPr id="31" name="Grafik 474">
            <a:extLst>
              <a:ext uri="{FF2B5EF4-FFF2-40B4-BE49-F238E27FC236}">
                <a16:creationId xmlns:a16="http://schemas.microsoft.com/office/drawing/2014/main" id="{93538FBC-C055-944C-31C8-6DC53C15E1C4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119" y="1968898"/>
            <a:ext cx="959042" cy="365040"/>
          </a:xfrm>
          <a:prstGeom prst="rect">
            <a:avLst/>
          </a:prstGeom>
        </p:spPr>
      </p:pic>
      <p:pic>
        <p:nvPicPr>
          <p:cNvPr id="32" name="Grafik 475">
            <a:extLst>
              <a:ext uri="{FF2B5EF4-FFF2-40B4-BE49-F238E27FC236}">
                <a16:creationId xmlns:a16="http://schemas.microsoft.com/office/drawing/2014/main" id="{BAC662FF-A5CC-6EB5-B461-097AA52B501E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973" y="3724104"/>
            <a:ext cx="1160211" cy="437110"/>
          </a:xfrm>
          <a:prstGeom prst="rect">
            <a:avLst/>
          </a:prstGeom>
        </p:spPr>
      </p:pic>
      <p:pic>
        <p:nvPicPr>
          <p:cNvPr id="33" name="Grafik 476">
            <a:extLst>
              <a:ext uri="{FF2B5EF4-FFF2-40B4-BE49-F238E27FC236}">
                <a16:creationId xmlns:a16="http://schemas.microsoft.com/office/drawing/2014/main" id="{459156D1-F684-B833-04D6-10D54ECB59D8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068" y="3774870"/>
            <a:ext cx="598599" cy="336848"/>
          </a:xfrm>
          <a:prstGeom prst="rect">
            <a:avLst/>
          </a:prstGeom>
        </p:spPr>
      </p:pic>
      <p:pic>
        <p:nvPicPr>
          <p:cNvPr id="34" name="Grafik 479">
            <a:extLst>
              <a:ext uri="{FF2B5EF4-FFF2-40B4-BE49-F238E27FC236}">
                <a16:creationId xmlns:a16="http://schemas.microsoft.com/office/drawing/2014/main" id="{A8258BF6-BA7F-BE16-381E-AC0B9DA3DC0B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2171" y="2779753"/>
            <a:ext cx="1079019" cy="482187"/>
          </a:xfrm>
          <a:prstGeom prst="rect">
            <a:avLst/>
          </a:prstGeom>
        </p:spPr>
      </p:pic>
      <p:pic>
        <p:nvPicPr>
          <p:cNvPr id="35" name="Picture 2" descr="https://www.cloudselling.nl/wp-content/uploads/2021/08/Cloudselling_logo_PNG_kleur.png">
            <a:extLst>
              <a:ext uri="{FF2B5EF4-FFF2-40B4-BE49-F238E27FC236}">
                <a16:creationId xmlns:a16="http://schemas.microsoft.com/office/drawing/2014/main" id="{3186AE24-F49F-1387-E318-49D656478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87" y="5622981"/>
            <a:ext cx="1208107" cy="2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D93B8E7-5442-2DD6-5EC3-924166249DE4}"/>
              </a:ext>
            </a:extLst>
          </p:cNvPr>
          <p:cNvCxnSpPr/>
          <p:nvPr/>
        </p:nvCxnSpPr>
        <p:spPr>
          <a:xfrm>
            <a:off x="4633926" y="1934110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7DBBE8A-05D8-062A-B7E8-CA48B4301FAF}"/>
              </a:ext>
            </a:extLst>
          </p:cNvPr>
          <p:cNvCxnSpPr/>
          <p:nvPr/>
        </p:nvCxnSpPr>
        <p:spPr>
          <a:xfrm>
            <a:off x="3634439" y="280730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8D7228E-6426-4AC5-408E-A42CE782A49A}"/>
              </a:ext>
            </a:extLst>
          </p:cNvPr>
          <p:cNvCxnSpPr/>
          <p:nvPr/>
        </p:nvCxnSpPr>
        <p:spPr>
          <a:xfrm>
            <a:off x="3264251" y="3688059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B3CDC47-EC0B-786E-0F62-CE48066EAFD8}"/>
              </a:ext>
            </a:extLst>
          </p:cNvPr>
          <p:cNvCxnSpPr/>
          <p:nvPr/>
        </p:nvCxnSpPr>
        <p:spPr>
          <a:xfrm>
            <a:off x="3264251" y="456997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4F5019E-AC7D-E9CF-819B-D9D3EA6D232A}"/>
              </a:ext>
            </a:extLst>
          </p:cNvPr>
          <p:cNvCxnSpPr/>
          <p:nvPr/>
        </p:nvCxnSpPr>
        <p:spPr>
          <a:xfrm>
            <a:off x="3264251" y="5423949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2B0769A-6198-7EF3-8976-AEA3B55F424D}"/>
              </a:ext>
            </a:extLst>
          </p:cNvPr>
          <p:cNvCxnSpPr/>
          <p:nvPr/>
        </p:nvCxnSpPr>
        <p:spPr>
          <a:xfrm>
            <a:off x="6028771" y="1934110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5490745-7060-6EFE-54A3-3305AC305FA0}"/>
              </a:ext>
            </a:extLst>
          </p:cNvPr>
          <p:cNvCxnSpPr/>
          <p:nvPr/>
        </p:nvCxnSpPr>
        <p:spPr>
          <a:xfrm>
            <a:off x="5809979" y="2788222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E0370A5-925A-25CF-A2B4-1F3D89B2BD49}"/>
              </a:ext>
            </a:extLst>
          </p:cNvPr>
          <p:cNvCxnSpPr/>
          <p:nvPr/>
        </p:nvCxnSpPr>
        <p:spPr>
          <a:xfrm>
            <a:off x="7457517" y="27777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A6C469C-BB93-282E-E581-294B3FE51608}"/>
              </a:ext>
            </a:extLst>
          </p:cNvPr>
          <p:cNvCxnSpPr/>
          <p:nvPr/>
        </p:nvCxnSpPr>
        <p:spPr>
          <a:xfrm>
            <a:off x="9149006" y="27777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E025674-4694-6E4E-EB5C-B63C2A07089B}"/>
              </a:ext>
            </a:extLst>
          </p:cNvPr>
          <p:cNvCxnSpPr/>
          <p:nvPr/>
        </p:nvCxnSpPr>
        <p:spPr>
          <a:xfrm>
            <a:off x="10596052" y="27777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3B64CB8-213F-68D3-41EB-2B5052CDE489}"/>
              </a:ext>
            </a:extLst>
          </p:cNvPr>
          <p:cNvCxnSpPr/>
          <p:nvPr/>
        </p:nvCxnSpPr>
        <p:spPr>
          <a:xfrm>
            <a:off x="4775840" y="370544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A5FB24D-AD83-0303-F673-6D6596A22DF0}"/>
              </a:ext>
            </a:extLst>
          </p:cNvPr>
          <p:cNvCxnSpPr/>
          <p:nvPr/>
        </p:nvCxnSpPr>
        <p:spPr>
          <a:xfrm>
            <a:off x="7691960" y="3678112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E1843E2-C768-67CB-F459-A2A232F532B5}"/>
              </a:ext>
            </a:extLst>
          </p:cNvPr>
          <p:cNvCxnSpPr/>
          <p:nvPr/>
        </p:nvCxnSpPr>
        <p:spPr>
          <a:xfrm>
            <a:off x="9468297" y="3688059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892A090-A8AE-2EA4-78A3-219EC3291F36}"/>
              </a:ext>
            </a:extLst>
          </p:cNvPr>
          <p:cNvCxnSpPr/>
          <p:nvPr/>
        </p:nvCxnSpPr>
        <p:spPr>
          <a:xfrm>
            <a:off x="10569653" y="3685997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C1E575B-CDDD-7078-434E-F60BE6EBC7EB}"/>
              </a:ext>
            </a:extLst>
          </p:cNvPr>
          <p:cNvCxnSpPr/>
          <p:nvPr/>
        </p:nvCxnSpPr>
        <p:spPr>
          <a:xfrm>
            <a:off x="7805529" y="1934110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6C53033-50E3-18FA-0010-B7B306D4A002}"/>
              </a:ext>
            </a:extLst>
          </p:cNvPr>
          <p:cNvCxnSpPr/>
          <p:nvPr/>
        </p:nvCxnSpPr>
        <p:spPr>
          <a:xfrm>
            <a:off x="9764316" y="1953387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94D9679-9A5C-3795-C0B4-928D5032AF63}"/>
              </a:ext>
            </a:extLst>
          </p:cNvPr>
          <p:cNvCxnSpPr/>
          <p:nvPr/>
        </p:nvCxnSpPr>
        <p:spPr>
          <a:xfrm>
            <a:off x="4786554" y="456997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53076FE-BABC-7F1A-0508-B906A967933D}"/>
              </a:ext>
            </a:extLst>
          </p:cNvPr>
          <p:cNvCxnSpPr/>
          <p:nvPr/>
        </p:nvCxnSpPr>
        <p:spPr>
          <a:xfrm>
            <a:off x="6326622" y="456997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EBB28CF-0F9C-BCFA-84A5-5EF0CD3B73CF}"/>
              </a:ext>
            </a:extLst>
          </p:cNvPr>
          <p:cNvCxnSpPr/>
          <p:nvPr/>
        </p:nvCxnSpPr>
        <p:spPr>
          <a:xfrm>
            <a:off x="7671950" y="456997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9D85CD9-5AE2-33C7-4AA6-F435FE2DD09B}"/>
              </a:ext>
            </a:extLst>
          </p:cNvPr>
          <p:cNvCxnSpPr/>
          <p:nvPr/>
        </p:nvCxnSpPr>
        <p:spPr>
          <a:xfrm>
            <a:off x="9897354" y="4564057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515936D-77DA-5EC4-A81F-920E9A50B7DA}"/>
              </a:ext>
            </a:extLst>
          </p:cNvPr>
          <p:cNvCxnSpPr/>
          <p:nvPr/>
        </p:nvCxnSpPr>
        <p:spPr>
          <a:xfrm>
            <a:off x="4904576" y="5387588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72367E9-04B5-BB9C-A320-E0A2F4C17CF9}"/>
              </a:ext>
            </a:extLst>
          </p:cNvPr>
          <p:cNvCxnSpPr/>
          <p:nvPr/>
        </p:nvCxnSpPr>
        <p:spPr>
          <a:xfrm>
            <a:off x="6600098" y="54129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2223E4C-A242-7139-39A1-7EFE9B1AD647}"/>
              </a:ext>
            </a:extLst>
          </p:cNvPr>
          <p:cNvCxnSpPr>
            <a:cxnSpLocks/>
          </p:cNvCxnSpPr>
          <p:nvPr/>
        </p:nvCxnSpPr>
        <p:spPr>
          <a:xfrm>
            <a:off x="8111398" y="54129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E286809-F004-AEC7-8890-6004DACCD4D0}"/>
              </a:ext>
            </a:extLst>
          </p:cNvPr>
          <p:cNvCxnSpPr>
            <a:cxnSpLocks/>
          </p:cNvCxnSpPr>
          <p:nvPr/>
        </p:nvCxnSpPr>
        <p:spPr>
          <a:xfrm>
            <a:off x="9764316" y="5425691"/>
            <a:ext cx="0" cy="53036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19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225AE8-44B8-B6AC-B76D-1AD6066D35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The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B6BD0-9972-FB55-FB12-FDB821D82B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1200"/>
              <a:t>Gas-solid or gas-liquid interactions between furnace atmosphere and product | impact on refractory products and furnace materials | condensation of off-gas | heat transfer and temperature </a:t>
            </a:r>
            <a:r>
              <a:rPr lang="en-GB" sz="1200" err="1"/>
              <a:t>homogeinity</a:t>
            </a:r>
            <a:r>
              <a:rPr lang="en-GB" sz="1200"/>
              <a:t> | high-temperature chemistry for H</a:t>
            </a:r>
            <a:r>
              <a:rPr lang="en-GB" sz="900"/>
              <a:t>2</a:t>
            </a:r>
            <a:r>
              <a:rPr lang="en-GB" sz="1200"/>
              <a:t>/O</a:t>
            </a:r>
            <a:r>
              <a:rPr lang="en-GB" sz="900"/>
              <a:t>2</a:t>
            </a:r>
            <a:r>
              <a:rPr lang="en-GB" sz="1200"/>
              <a:t> combustion | feed-forward and feed-back combustion control | higher combustion temperatures | higher NO</a:t>
            </a:r>
            <a:r>
              <a:rPr lang="en-GB" sz="1000"/>
              <a:t>x</a:t>
            </a:r>
            <a:r>
              <a:rPr lang="en-GB" sz="1200"/>
              <a:t> formation rates | NO</a:t>
            </a:r>
            <a:r>
              <a:rPr lang="en-GB" sz="1050"/>
              <a:t>x</a:t>
            </a:r>
            <a:r>
              <a:rPr lang="en-GB" sz="1200"/>
              <a:t> emission limit definition | emission measurement technology | safety and risk assessment | flame detection and monitoring</a:t>
            </a:r>
          </a:p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405BD-454C-FFD2-66C2-47BF3DDD88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31594" y="3905251"/>
            <a:ext cx="5653672" cy="136837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‘‘HyInHeat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uses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a cross-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sectorial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approach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addressing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all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crucial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tasks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for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an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energy- and ressource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efficient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integration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of H</a:t>
            </a:r>
            <a:r>
              <a:rPr lang="nl-NL" sz="1200" baseline="-25000">
                <a:solidFill>
                  <a:schemeClr val="bg1"/>
                </a:solidFill>
                <a:latin typeface="Epilogue SemiBold" pitchFamily="2" charset="0"/>
              </a:rPr>
              <a:t>2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in two large European sectors, Steel and Aluminium,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to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be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an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integral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part of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heating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solutions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throughout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processes of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value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chains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of </a:t>
            </a:r>
            <a:r>
              <a:rPr lang="nl-NL" sz="1200" err="1">
                <a:solidFill>
                  <a:schemeClr val="bg1"/>
                </a:solidFill>
                <a:latin typeface="Epilogue SemiBold" pitchFamily="2" charset="0"/>
              </a:rPr>
              <a:t>the</a:t>
            </a:r>
            <a:r>
              <a:rPr lang="nl-NL" sz="1200">
                <a:solidFill>
                  <a:schemeClr val="bg1"/>
                </a:solidFill>
                <a:latin typeface="Epilogue SemiBold" pitchFamily="2" charset="0"/>
              </a:rPr>
              <a:t> two sectors’’</a:t>
            </a:r>
            <a:endParaRPr lang="en-GB" sz="1200">
              <a:solidFill>
                <a:schemeClr val="bg1"/>
              </a:solidFill>
              <a:latin typeface="Epilogue SemiBold" pitchFamily="2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1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34E22E-2386-D265-FF14-534BE2590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4514" y="635879"/>
            <a:ext cx="6100411" cy="647814"/>
          </a:xfrm>
        </p:spPr>
        <p:txBody>
          <a:bodyPr/>
          <a:lstStyle/>
          <a:p>
            <a:r>
              <a:rPr lang="en-GB"/>
              <a:t>The objectives</a:t>
            </a: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AC9F1-83FC-EECE-86AF-5A35BEE9C2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84515" y="1523841"/>
            <a:ext cx="6100411" cy="298634"/>
          </a:xfrm>
        </p:spPr>
        <p:txBody>
          <a:bodyPr/>
          <a:lstStyle/>
          <a:p>
            <a:r>
              <a:rPr lang="nl-NL">
                <a:solidFill>
                  <a:schemeClr val="bg2"/>
                </a:solidFill>
                <a:latin typeface="+mj-lt"/>
              </a:rPr>
              <a:t>Redesign </a:t>
            </a:r>
            <a:r>
              <a:rPr lang="nl-NL" err="1">
                <a:solidFill>
                  <a:schemeClr val="bg2"/>
                </a:solidFill>
                <a:latin typeface="+mj-lt"/>
              </a:rPr>
              <a:t>heating</a:t>
            </a:r>
            <a:r>
              <a:rPr lang="nl-NL">
                <a:solidFill>
                  <a:schemeClr val="bg2"/>
                </a:solidFill>
                <a:latin typeface="+mj-lt"/>
              </a:rPr>
              <a:t> processes </a:t>
            </a:r>
            <a:r>
              <a:rPr lang="nl-NL" err="1">
                <a:solidFill>
                  <a:schemeClr val="bg2"/>
                </a:solidFill>
                <a:latin typeface="+mj-lt"/>
              </a:rPr>
              <a:t>for</a:t>
            </a:r>
            <a:r>
              <a:rPr lang="nl-NL">
                <a:solidFill>
                  <a:schemeClr val="bg2"/>
                </a:solidFill>
                <a:latin typeface="+mj-lt"/>
              </a:rPr>
              <a:t> H</a:t>
            </a:r>
            <a:r>
              <a:rPr lang="nl-NL" baseline="-25000">
                <a:solidFill>
                  <a:schemeClr val="bg2"/>
                </a:solidFill>
                <a:latin typeface="+mj-lt"/>
              </a:rPr>
              <a:t>2</a:t>
            </a:r>
            <a:r>
              <a:rPr lang="nl-NL">
                <a:solidFill>
                  <a:schemeClr val="bg2"/>
                </a:solidFill>
                <a:latin typeface="+mj-lt"/>
              </a:rPr>
              <a:t> as </a:t>
            </a:r>
            <a:r>
              <a:rPr lang="nl-NL" err="1">
                <a:solidFill>
                  <a:schemeClr val="bg2"/>
                </a:solidFill>
                <a:latin typeface="+mj-lt"/>
              </a:rPr>
              <a:t>fuel</a:t>
            </a:r>
            <a:endParaRPr lang="en-GB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AA0FA-6EC7-CBBC-A139-54A03292AA9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84517" y="1769905"/>
            <a:ext cx="6800393" cy="97322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1200"/>
              <a:t>8 </a:t>
            </a:r>
            <a:r>
              <a:rPr lang="nl-NL" sz="1200" err="1"/>
              <a:t>demonstrators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heating</a:t>
            </a:r>
            <a:r>
              <a:rPr lang="nl-NL" sz="1200"/>
              <a:t> | 1 full off-gas system </a:t>
            </a:r>
            <a:r>
              <a:rPr lang="nl-NL" sz="1200" err="1"/>
              <a:t>redesign</a:t>
            </a:r>
            <a:r>
              <a:rPr lang="nl-NL" sz="1200"/>
              <a:t> | 1 greenfield </a:t>
            </a:r>
            <a:r>
              <a:rPr lang="nl-NL" sz="1200" err="1"/>
              <a:t>reheating</a:t>
            </a:r>
            <a:r>
              <a:rPr lang="nl-NL" sz="1200"/>
              <a:t> </a:t>
            </a:r>
            <a:r>
              <a:rPr lang="nl-NL" sz="1200" err="1"/>
              <a:t>furnace</a:t>
            </a:r>
            <a:r>
              <a:rPr lang="nl-NL" sz="1200"/>
              <a:t> design study | 2 retrofit design studies</a:t>
            </a:r>
            <a:endParaRPr lang="en-GB" sz="1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0190E3-C096-267F-D674-4CAE754C90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84515" y="2526723"/>
            <a:ext cx="6100411" cy="298634"/>
          </a:xfrm>
        </p:spPr>
        <p:txBody>
          <a:bodyPr/>
          <a:lstStyle/>
          <a:p>
            <a:r>
              <a:rPr lang="nl-NL" err="1">
                <a:solidFill>
                  <a:schemeClr val="bg2"/>
                </a:solidFill>
                <a:latin typeface="+mj-lt"/>
              </a:rPr>
              <a:t>Modify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heating</a:t>
            </a:r>
            <a:r>
              <a:rPr lang="nl-NL">
                <a:solidFill>
                  <a:schemeClr val="bg2"/>
                </a:solidFill>
                <a:latin typeface="+mj-lt"/>
              </a:rPr>
              <a:t> equipment and infrastructure </a:t>
            </a:r>
            <a:r>
              <a:rPr lang="nl-NL" err="1">
                <a:solidFill>
                  <a:schemeClr val="bg2"/>
                </a:solidFill>
                <a:latin typeface="+mj-lt"/>
              </a:rPr>
              <a:t>for</a:t>
            </a:r>
            <a:r>
              <a:rPr lang="nl-NL">
                <a:solidFill>
                  <a:schemeClr val="bg2"/>
                </a:solidFill>
                <a:latin typeface="+mj-lt"/>
              </a:rPr>
              <a:t> use of H</a:t>
            </a:r>
            <a:r>
              <a:rPr lang="nl-NL" baseline="-25000">
                <a:solidFill>
                  <a:schemeClr val="bg2"/>
                </a:solidFill>
                <a:latin typeface="+mj-lt"/>
              </a:rPr>
              <a:t>2</a:t>
            </a:r>
            <a:endParaRPr lang="en-GB" baseline="-250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018C25-406B-5196-261F-79DB9F503D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84516" y="2769866"/>
            <a:ext cx="7059069" cy="97322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1200"/>
              <a:t>4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modifications</a:t>
            </a:r>
            <a:r>
              <a:rPr lang="nl-NL" sz="1200"/>
              <a:t> and </a:t>
            </a:r>
            <a:r>
              <a:rPr lang="nl-NL" sz="1200" err="1"/>
              <a:t>optimizations</a:t>
            </a:r>
            <a:r>
              <a:rPr lang="nl-NL" sz="1200"/>
              <a:t> | </a:t>
            </a:r>
            <a:r>
              <a:rPr lang="nl-NL" sz="1200" err="1"/>
              <a:t>measurement</a:t>
            </a:r>
            <a:r>
              <a:rPr lang="nl-NL" sz="1200"/>
              <a:t> </a:t>
            </a:r>
            <a:r>
              <a:rPr lang="nl-NL" sz="1200" err="1"/>
              <a:t>instrumentation</a:t>
            </a:r>
            <a:r>
              <a:rPr lang="nl-NL" sz="1200"/>
              <a:t> development </a:t>
            </a:r>
            <a:r>
              <a:rPr lang="nl-NL" sz="1200" err="1"/>
              <a:t>for</a:t>
            </a:r>
            <a:r>
              <a:rPr lang="nl-NL" sz="1200"/>
              <a:t> </a:t>
            </a:r>
            <a:r>
              <a:rPr lang="nl-NL" sz="1200" err="1"/>
              <a:t>fuel</a:t>
            </a:r>
            <a:r>
              <a:rPr lang="nl-NL" sz="1200"/>
              <a:t> </a:t>
            </a:r>
            <a:r>
              <a:rPr lang="nl-NL" sz="1200" err="1"/>
              <a:t>supply</a:t>
            </a:r>
            <a:r>
              <a:rPr lang="nl-NL" sz="1200"/>
              <a:t> and </a:t>
            </a:r>
            <a:r>
              <a:rPr lang="nl-NL" sz="1200" err="1"/>
              <a:t>combustion</a:t>
            </a:r>
            <a:r>
              <a:rPr lang="nl-NL" sz="1200"/>
              <a:t> control | H</a:t>
            </a:r>
            <a:r>
              <a:rPr lang="nl-NL" sz="1200" baseline="-25000"/>
              <a:t>2</a:t>
            </a:r>
            <a:r>
              <a:rPr lang="nl-NL" sz="1200"/>
              <a:t> compatible </a:t>
            </a:r>
            <a:r>
              <a:rPr lang="nl-NL" sz="1200" err="1"/>
              <a:t>fuel</a:t>
            </a:r>
            <a:r>
              <a:rPr lang="nl-NL" sz="1200"/>
              <a:t> </a:t>
            </a:r>
            <a:r>
              <a:rPr lang="nl-NL" sz="1200" err="1"/>
              <a:t>supply</a:t>
            </a:r>
            <a:r>
              <a:rPr lang="nl-NL" sz="1200"/>
              <a:t> </a:t>
            </a:r>
            <a:r>
              <a:rPr lang="nl-NL" sz="1200" err="1"/>
              <a:t>implementation</a:t>
            </a:r>
            <a:r>
              <a:rPr lang="nl-NL" sz="1200"/>
              <a:t> | </a:t>
            </a:r>
            <a:r>
              <a:rPr lang="nl-NL" sz="1200" err="1"/>
              <a:t>refractory</a:t>
            </a:r>
            <a:r>
              <a:rPr lang="nl-NL" sz="1200"/>
              <a:t> </a:t>
            </a:r>
            <a:r>
              <a:rPr lang="nl-NL" sz="1200" err="1"/>
              <a:t>investigation</a:t>
            </a:r>
            <a:r>
              <a:rPr lang="nl-NL" sz="1200"/>
              <a:t> and </a:t>
            </a:r>
            <a:r>
              <a:rPr lang="nl-NL" sz="1200" err="1"/>
              <a:t>optimization</a:t>
            </a:r>
            <a:r>
              <a:rPr lang="nl-NL" sz="1200"/>
              <a:t> </a:t>
            </a:r>
            <a:endParaRPr lang="en-GB" sz="12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EB8DCA-5C3C-BF4A-13E6-9B5DB3C8604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84515" y="3824868"/>
            <a:ext cx="6100411" cy="298634"/>
          </a:xfrm>
        </p:spPr>
        <p:txBody>
          <a:bodyPr/>
          <a:lstStyle/>
          <a:p>
            <a:r>
              <a:rPr lang="nl-NL" err="1">
                <a:solidFill>
                  <a:schemeClr val="bg2"/>
                </a:solidFill>
                <a:latin typeface="+mj-lt"/>
              </a:rPr>
              <a:t>Develop</a:t>
            </a:r>
            <a:r>
              <a:rPr lang="nl-NL">
                <a:solidFill>
                  <a:schemeClr val="bg2"/>
                </a:solidFill>
                <a:latin typeface="+mj-lt"/>
              </a:rPr>
              <a:t> O</a:t>
            </a:r>
            <a:r>
              <a:rPr lang="nl-NL" baseline="-25000">
                <a:solidFill>
                  <a:schemeClr val="bg2"/>
                </a:solidFill>
                <a:latin typeface="+mj-lt"/>
              </a:rPr>
              <a:t>2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combustion</a:t>
            </a:r>
            <a:r>
              <a:rPr lang="nl-NL">
                <a:solidFill>
                  <a:schemeClr val="bg2"/>
                </a:solidFill>
                <a:latin typeface="+mj-lt"/>
              </a:rPr>
              <a:t> processes </a:t>
            </a:r>
            <a:r>
              <a:rPr lang="nl-NL" err="1">
                <a:solidFill>
                  <a:schemeClr val="bg2"/>
                </a:solidFill>
                <a:latin typeface="+mj-lt"/>
              </a:rPr>
              <a:t>to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improve</a:t>
            </a:r>
            <a:r>
              <a:rPr lang="nl-NL">
                <a:solidFill>
                  <a:schemeClr val="bg2"/>
                </a:solidFill>
                <a:latin typeface="+mj-lt"/>
              </a:rPr>
              <a:t> efficiency</a:t>
            </a:r>
            <a:endParaRPr lang="en-GB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48905-078F-EC70-4920-351572DD209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84514" y="4129598"/>
            <a:ext cx="7059069" cy="410296"/>
          </a:xfrm>
        </p:spPr>
        <p:txBody>
          <a:bodyPr/>
          <a:lstStyle/>
          <a:p>
            <a:r>
              <a:rPr lang="nl-NL" sz="1200"/>
              <a:t>6 </a:t>
            </a:r>
            <a:r>
              <a:rPr lang="nl-NL" sz="1200" err="1"/>
              <a:t>demonstrators</a:t>
            </a:r>
            <a:r>
              <a:rPr lang="nl-NL" sz="1200"/>
              <a:t> with pure O</a:t>
            </a:r>
            <a:r>
              <a:rPr lang="nl-NL" sz="1200" baseline="-25000"/>
              <a:t>2</a:t>
            </a:r>
            <a:r>
              <a:rPr lang="nl-NL" sz="1200"/>
              <a:t> as </a:t>
            </a:r>
            <a:r>
              <a:rPr lang="nl-NL" sz="1200" err="1"/>
              <a:t>oxidizer</a:t>
            </a:r>
            <a:r>
              <a:rPr lang="nl-NL" sz="1200"/>
              <a:t> | 1 </a:t>
            </a:r>
            <a:r>
              <a:rPr lang="nl-NL" sz="1200" err="1"/>
              <a:t>demonstrator</a:t>
            </a:r>
            <a:r>
              <a:rPr lang="nl-NL" sz="1200"/>
              <a:t> with </a:t>
            </a:r>
            <a:r>
              <a:rPr lang="nl-NL" sz="1200" err="1"/>
              <a:t>oxygen-enhanced</a:t>
            </a:r>
            <a:r>
              <a:rPr lang="nl-NL" sz="1200"/>
              <a:t> </a:t>
            </a:r>
            <a:r>
              <a:rPr lang="nl-NL" sz="1200" err="1"/>
              <a:t>combustion</a:t>
            </a:r>
            <a:endParaRPr lang="en-GB" sz="1200"/>
          </a:p>
          <a:p>
            <a:endParaRPr lang="en-GB" sz="120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875A3D9-6BAE-B5B6-BD85-61F36564A3F9}"/>
              </a:ext>
            </a:extLst>
          </p:cNvPr>
          <p:cNvSpPr txBox="1">
            <a:spLocks/>
          </p:cNvSpPr>
          <p:nvPr/>
        </p:nvSpPr>
        <p:spPr>
          <a:xfrm>
            <a:off x="3984515" y="4656564"/>
            <a:ext cx="6100411" cy="29863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solidFill>
                  <a:schemeClr val="bg2"/>
                </a:solidFill>
                <a:latin typeface="+mj-lt"/>
              </a:rPr>
              <a:t>Integrate </a:t>
            </a:r>
            <a:r>
              <a:rPr lang="nl-NL" err="1">
                <a:solidFill>
                  <a:schemeClr val="bg2"/>
                </a:solidFill>
                <a:latin typeface="+mj-lt"/>
              </a:rPr>
              <a:t>instrumentation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to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characterize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fuel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composition</a:t>
            </a:r>
            <a:r>
              <a:rPr lang="nl-NL">
                <a:solidFill>
                  <a:schemeClr val="bg2"/>
                </a:solidFill>
                <a:latin typeface="+mj-lt"/>
              </a:rPr>
              <a:t> &amp; flow</a:t>
            </a:r>
            <a:endParaRPr lang="en-GB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3F4B6F3-103E-9F0E-4A9F-C82897A7B6C0}"/>
              </a:ext>
            </a:extLst>
          </p:cNvPr>
          <p:cNvSpPr txBox="1">
            <a:spLocks/>
          </p:cNvSpPr>
          <p:nvPr/>
        </p:nvSpPr>
        <p:spPr>
          <a:xfrm>
            <a:off x="3984516" y="4892046"/>
            <a:ext cx="6800394" cy="6745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1200"/>
              <a:t>2 </a:t>
            </a:r>
            <a:r>
              <a:rPr lang="nl-NL" sz="1200" err="1"/>
              <a:t>measurement</a:t>
            </a:r>
            <a:r>
              <a:rPr lang="nl-NL" sz="1200"/>
              <a:t> </a:t>
            </a:r>
            <a:r>
              <a:rPr lang="nl-NL" sz="1200" err="1"/>
              <a:t>technologies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</a:t>
            </a:r>
            <a:r>
              <a:rPr lang="nl-NL" sz="1200" err="1"/>
              <a:t>fuel</a:t>
            </a:r>
            <a:r>
              <a:rPr lang="nl-NL" sz="1200"/>
              <a:t> </a:t>
            </a:r>
            <a:r>
              <a:rPr lang="nl-NL" sz="1200" err="1"/>
              <a:t>quality</a:t>
            </a:r>
            <a:r>
              <a:rPr lang="nl-NL" sz="1200"/>
              <a:t> | </a:t>
            </a:r>
            <a:r>
              <a:rPr lang="nl-NL" sz="1200" err="1"/>
              <a:t>combustion</a:t>
            </a:r>
            <a:r>
              <a:rPr lang="nl-NL" sz="1200"/>
              <a:t> control </a:t>
            </a:r>
            <a:r>
              <a:rPr lang="nl-NL" sz="1200" err="1"/>
              <a:t>instrumentation</a:t>
            </a:r>
            <a:r>
              <a:rPr lang="nl-NL" sz="1200"/>
              <a:t> development | </a:t>
            </a:r>
            <a:r>
              <a:rPr lang="nl-NL" sz="1200" err="1"/>
              <a:t>NOx</a:t>
            </a:r>
            <a:r>
              <a:rPr lang="nl-NL" sz="1200"/>
              <a:t> </a:t>
            </a:r>
            <a:r>
              <a:rPr lang="nl-NL" sz="1200" err="1"/>
              <a:t>emission</a:t>
            </a:r>
            <a:r>
              <a:rPr lang="nl-NL" sz="1200"/>
              <a:t> </a:t>
            </a:r>
            <a:r>
              <a:rPr lang="nl-NL" sz="1200" err="1"/>
              <a:t>measurement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development | </a:t>
            </a:r>
            <a:r>
              <a:rPr lang="nl-NL" sz="1200" err="1"/>
              <a:t>predictive</a:t>
            </a:r>
            <a:r>
              <a:rPr lang="nl-NL" sz="1200"/>
              <a:t> </a:t>
            </a:r>
            <a:r>
              <a:rPr lang="nl-NL" sz="1200" err="1"/>
              <a:t>emission</a:t>
            </a:r>
            <a:r>
              <a:rPr lang="nl-NL" sz="1200"/>
              <a:t> monitoring</a:t>
            </a:r>
            <a:endParaRPr lang="en-GB" sz="1200"/>
          </a:p>
          <a:p>
            <a:pPr>
              <a:lnSpc>
                <a:spcPct val="150000"/>
              </a:lnSpc>
            </a:pPr>
            <a:endParaRPr lang="en-GB" sz="120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5A062C1C-5B83-31A6-8538-6929701FC1AA}"/>
              </a:ext>
            </a:extLst>
          </p:cNvPr>
          <p:cNvSpPr txBox="1">
            <a:spLocks/>
          </p:cNvSpPr>
          <p:nvPr/>
        </p:nvSpPr>
        <p:spPr>
          <a:xfrm>
            <a:off x="3984515" y="5738940"/>
            <a:ext cx="6100411" cy="29863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solidFill>
                  <a:schemeClr val="bg2"/>
                </a:solidFill>
                <a:latin typeface="+mj-lt"/>
              </a:rPr>
              <a:t>Prove </a:t>
            </a:r>
            <a:r>
              <a:rPr lang="nl-NL" err="1">
                <a:solidFill>
                  <a:schemeClr val="bg2"/>
                </a:solidFill>
                <a:latin typeface="+mj-lt"/>
              </a:rPr>
              <a:t>economic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viability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compared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to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heating</a:t>
            </a:r>
            <a:r>
              <a:rPr lang="nl-NL">
                <a:solidFill>
                  <a:schemeClr val="bg2"/>
                </a:solidFill>
                <a:latin typeface="+mj-lt"/>
              </a:rPr>
              <a:t> </a:t>
            </a:r>
            <a:r>
              <a:rPr lang="nl-NL" err="1">
                <a:solidFill>
                  <a:schemeClr val="bg2"/>
                </a:solidFill>
                <a:latin typeface="+mj-lt"/>
              </a:rPr>
              <a:t>alternatives</a:t>
            </a:r>
            <a:endParaRPr lang="en-GB">
              <a:solidFill>
                <a:schemeClr val="bg2"/>
              </a:solidFill>
              <a:latin typeface="+mj-lt"/>
            </a:endParaRP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71DB6F5-0384-C106-C904-C5251ECE164A}"/>
              </a:ext>
            </a:extLst>
          </p:cNvPr>
          <p:cNvSpPr txBox="1">
            <a:spLocks/>
          </p:cNvSpPr>
          <p:nvPr/>
        </p:nvSpPr>
        <p:spPr>
          <a:xfrm>
            <a:off x="3984514" y="6006862"/>
            <a:ext cx="7059069" cy="37595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Demonstrators as baseline | comparison on basis of KPIs | individual business case evaluation</a:t>
            </a:r>
          </a:p>
        </p:txBody>
      </p:sp>
    </p:spTree>
    <p:extLst>
      <p:ext uri="{BB962C8B-B14F-4D97-AF65-F5344CB8AC3E}">
        <p14:creationId xmlns:p14="http://schemas.microsoft.com/office/powerpoint/2010/main" val="60413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CC401A-7734-DCE7-63A2-D7A242F8DF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8103" y="581986"/>
            <a:ext cx="6100411" cy="647814"/>
          </a:xfrm>
        </p:spPr>
        <p:txBody>
          <a:bodyPr/>
          <a:lstStyle/>
          <a:p>
            <a:r>
              <a:rPr lang="en-GB"/>
              <a:t>Value chain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DD401F-2675-4CED-D921-CF7E968FC23A}"/>
              </a:ext>
            </a:extLst>
          </p:cNvPr>
          <p:cNvGrpSpPr/>
          <p:nvPr/>
        </p:nvGrpSpPr>
        <p:grpSpPr>
          <a:xfrm>
            <a:off x="1770385" y="1726545"/>
            <a:ext cx="3108062" cy="1938992"/>
            <a:chOff x="6370970" y="3685634"/>
            <a:chExt cx="3108062" cy="1938992"/>
          </a:xfrm>
        </p:grpSpPr>
        <p:sp>
          <p:nvSpPr>
            <p:cNvPr id="27" name="Textfeld 38">
              <a:extLst>
                <a:ext uri="{FF2B5EF4-FFF2-40B4-BE49-F238E27FC236}">
                  <a16:creationId xmlns:a16="http://schemas.microsoft.com/office/drawing/2014/main" id="{E3413BD9-8D18-57F8-1873-E56947DB55A9}"/>
                </a:ext>
              </a:extLst>
            </p:cNvPr>
            <p:cNvSpPr txBox="1"/>
            <p:nvPr/>
          </p:nvSpPr>
          <p:spPr>
            <a:xfrm>
              <a:off x="6693884" y="3685634"/>
              <a:ext cx="278514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>
                  <a:latin typeface="+mj-lt"/>
                  <a:cs typeface="Times New Roman" panose="02020603050405020304" pitchFamily="18" charset="0"/>
                </a:rPr>
                <a:t>HYINHEAT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pilot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/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full-scale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demonstrators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:</a:t>
              </a: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ladle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preheating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annealing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or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galvanizing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liquid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metal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transfer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remelting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/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holding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refining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annealing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6" name="Ellipse 95">
              <a:extLst>
                <a:ext uri="{FF2B5EF4-FFF2-40B4-BE49-F238E27FC236}">
                  <a16:creationId xmlns:a16="http://schemas.microsoft.com/office/drawing/2014/main" id="{D943E4F4-D09D-1DF7-7A6C-E513B27661EA}"/>
                </a:ext>
              </a:extLst>
            </p:cNvPr>
            <p:cNvSpPr/>
            <p:nvPr/>
          </p:nvSpPr>
          <p:spPr>
            <a:xfrm>
              <a:off x="6370970" y="3734568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200" b="1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135D684-7D77-5C7E-105B-6B8C9D3153BC}"/>
              </a:ext>
            </a:extLst>
          </p:cNvPr>
          <p:cNvGrpSpPr/>
          <p:nvPr/>
        </p:nvGrpSpPr>
        <p:grpSpPr>
          <a:xfrm>
            <a:off x="1923385" y="3715239"/>
            <a:ext cx="9235355" cy="2683970"/>
            <a:chOff x="1877629" y="2130308"/>
            <a:chExt cx="9235355" cy="2683970"/>
          </a:xfrm>
        </p:grpSpPr>
        <p:sp>
          <p:nvSpPr>
            <p:cNvPr id="4" name="Rechteck 14">
              <a:extLst>
                <a:ext uri="{FF2B5EF4-FFF2-40B4-BE49-F238E27FC236}">
                  <a16:creationId xmlns:a16="http://schemas.microsoft.com/office/drawing/2014/main" id="{382023E8-1091-F77C-3531-E60B93F09E46}"/>
                </a:ext>
              </a:extLst>
            </p:cNvPr>
            <p:cNvSpPr/>
            <p:nvPr/>
          </p:nvSpPr>
          <p:spPr>
            <a:xfrm>
              <a:off x="1877629" y="2611930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Ironmaking</a:t>
              </a:r>
              <a:r>
                <a:rPr lang="de-DE" sz="1200">
                  <a:cs typeface="Times New Roman" panose="02020603050405020304" pitchFamily="18" charset="0"/>
                </a:rPr>
                <a:t> (BF)</a:t>
              </a:r>
            </a:p>
          </p:txBody>
        </p:sp>
        <p:sp>
          <p:nvSpPr>
            <p:cNvPr id="5" name="Rechteck 15">
              <a:extLst>
                <a:ext uri="{FF2B5EF4-FFF2-40B4-BE49-F238E27FC236}">
                  <a16:creationId xmlns:a16="http://schemas.microsoft.com/office/drawing/2014/main" id="{1111746B-27DD-7AD2-7C50-8442589978F0}"/>
                </a:ext>
              </a:extLst>
            </p:cNvPr>
            <p:cNvSpPr/>
            <p:nvPr/>
          </p:nvSpPr>
          <p:spPr>
            <a:xfrm>
              <a:off x="4820304" y="3955535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cs typeface="Times New Roman" panose="02020603050405020304" pitchFamily="18" charset="0"/>
                </a:rPr>
                <a:t>Casting</a:t>
              </a:r>
            </a:p>
          </p:txBody>
        </p:sp>
        <p:sp>
          <p:nvSpPr>
            <p:cNvPr id="6" name="Rechteck 16">
              <a:extLst>
                <a:ext uri="{FF2B5EF4-FFF2-40B4-BE49-F238E27FC236}">
                  <a16:creationId xmlns:a16="http://schemas.microsoft.com/office/drawing/2014/main" id="{966766DF-C165-1C3C-DBFF-EE62809A90EE}"/>
                </a:ext>
              </a:extLst>
            </p:cNvPr>
            <p:cNvSpPr/>
            <p:nvPr/>
          </p:nvSpPr>
          <p:spPr>
            <a:xfrm>
              <a:off x="5888586" y="3955534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Hot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Forming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" name="Rechteck 17">
              <a:extLst>
                <a:ext uri="{FF2B5EF4-FFF2-40B4-BE49-F238E27FC236}">
                  <a16:creationId xmlns:a16="http://schemas.microsoft.com/office/drawing/2014/main" id="{42A5B894-A4D7-10B5-A758-8DDB5887DAA8}"/>
                </a:ext>
              </a:extLst>
            </p:cNvPr>
            <p:cNvSpPr/>
            <p:nvPr/>
          </p:nvSpPr>
          <p:spPr>
            <a:xfrm>
              <a:off x="3255952" y="2611929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Steelmaking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(BOF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shop</a:t>
              </a:r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8" name="Rechteck 18">
              <a:extLst>
                <a:ext uri="{FF2B5EF4-FFF2-40B4-BE49-F238E27FC236}">
                  <a16:creationId xmlns:a16="http://schemas.microsoft.com/office/drawing/2014/main" id="{3B5D5220-D8E9-CCFF-175A-E0FD67F0BFB6}"/>
                </a:ext>
              </a:extLst>
            </p:cNvPr>
            <p:cNvSpPr/>
            <p:nvPr/>
          </p:nvSpPr>
          <p:spPr>
            <a:xfrm>
              <a:off x="4820304" y="2611927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Continuous</a:t>
              </a:r>
              <a:r>
                <a:rPr lang="de-DE" sz="1200">
                  <a:cs typeface="Times New Roman" panose="02020603050405020304" pitchFamily="18" charset="0"/>
                </a:rPr>
                <a:t> Casting</a:t>
              </a:r>
            </a:p>
          </p:txBody>
        </p:sp>
        <p:sp>
          <p:nvSpPr>
            <p:cNvPr id="9" name="Rechteck 19">
              <a:extLst>
                <a:ext uri="{FF2B5EF4-FFF2-40B4-BE49-F238E27FC236}">
                  <a16:creationId xmlns:a16="http://schemas.microsoft.com/office/drawing/2014/main" id="{8C73BF85-FA33-755B-C18C-0B84DB40DD9E}"/>
                </a:ext>
              </a:extLst>
            </p:cNvPr>
            <p:cNvSpPr/>
            <p:nvPr/>
          </p:nvSpPr>
          <p:spPr>
            <a:xfrm>
              <a:off x="5888586" y="2611926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Hot Rolling</a:t>
              </a:r>
            </a:p>
          </p:txBody>
        </p:sp>
        <p:sp>
          <p:nvSpPr>
            <p:cNvPr id="10" name="Rechteck 20">
              <a:extLst>
                <a:ext uri="{FF2B5EF4-FFF2-40B4-BE49-F238E27FC236}">
                  <a16:creationId xmlns:a16="http://schemas.microsoft.com/office/drawing/2014/main" id="{C5B6B5C8-58EC-10CC-5C6C-8CA883DD7767}"/>
                </a:ext>
              </a:extLst>
            </p:cNvPr>
            <p:cNvSpPr/>
            <p:nvPr/>
          </p:nvSpPr>
          <p:spPr>
            <a:xfrm>
              <a:off x="7329845" y="2666911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cs typeface="Times New Roman" panose="02020603050405020304" pitchFamily="18" charset="0"/>
                </a:rPr>
                <a:t>Cold Rolling</a:t>
              </a:r>
            </a:p>
          </p:txBody>
        </p:sp>
        <p:sp>
          <p:nvSpPr>
            <p:cNvPr id="11" name="Rechteck 21">
              <a:extLst>
                <a:ext uri="{FF2B5EF4-FFF2-40B4-BE49-F238E27FC236}">
                  <a16:creationId xmlns:a16="http://schemas.microsoft.com/office/drawing/2014/main" id="{E8AA87F0-1679-83BA-08B8-CB965C557F17}"/>
                </a:ext>
              </a:extLst>
            </p:cNvPr>
            <p:cNvSpPr/>
            <p:nvPr/>
          </p:nvSpPr>
          <p:spPr>
            <a:xfrm>
              <a:off x="8729099" y="2662484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Annealing</a:t>
              </a:r>
            </a:p>
          </p:txBody>
        </p:sp>
        <p:sp>
          <p:nvSpPr>
            <p:cNvPr id="12" name="Rechteck 22">
              <a:extLst>
                <a:ext uri="{FF2B5EF4-FFF2-40B4-BE49-F238E27FC236}">
                  <a16:creationId xmlns:a16="http://schemas.microsoft.com/office/drawing/2014/main" id="{D7033FB6-BB3F-859A-B440-6B2BBBA1583A}"/>
                </a:ext>
              </a:extLst>
            </p:cNvPr>
            <p:cNvSpPr/>
            <p:nvPr/>
          </p:nvSpPr>
          <p:spPr>
            <a:xfrm>
              <a:off x="10170383" y="2659181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Finishing</a:t>
              </a:r>
              <a:endParaRPr lang="de-DE" sz="1200">
                <a:cs typeface="Times New Roman" panose="02020603050405020304" pitchFamily="18" charset="0"/>
              </a:endParaRPr>
            </a:p>
          </p:txBody>
        </p:sp>
        <p:sp>
          <p:nvSpPr>
            <p:cNvPr id="13" name="Rechteck 23">
              <a:extLst>
                <a:ext uri="{FF2B5EF4-FFF2-40B4-BE49-F238E27FC236}">
                  <a16:creationId xmlns:a16="http://schemas.microsoft.com/office/drawing/2014/main" id="{D56C2633-E1B6-624C-777E-B9B19138DB0D}"/>
                </a:ext>
              </a:extLst>
            </p:cNvPr>
            <p:cNvSpPr/>
            <p:nvPr/>
          </p:nvSpPr>
          <p:spPr>
            <a:xfrm>
              <a:off x="1877629" y="3608480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Scrap</a:t>
              </a:r>
              <a:r>
                <a:rPr lang="de-DE" sz="1200"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cs typeface="Times New Roman" panose="02020603050405020304" pitchFamily="18" charset="0"/>
                </a:rPr>
                <a:t>melting</a:t>
              </a:r>
              <a:r>
                <a:rPr lang="de-DE" sz="1200">
                  <a:cs typeface="Times New Roman" panose="02020603050405020304" pitchFamily="18" charset="0"/>
                </a:rPr>
                <a:t> (EAF)</a:t>
              </a:r>
            </a:p>
          </p:txBody>
        </p:sp>
        <p:sp>
          <p:nvSpPr>
            <p:cNvPr id="14" name="Rechteck 24">
              <a:extLst>
                <a:ext uri="{FF2B5EF4-FFF2-40B4-BE49-F238E27FC236}">
                  <a16:creationId xmlns:a16="http://schemas.microsoft.com/office/drawing/2014/main" id="{FAB9D2B5-A986-F045-CA61-285D91561AA6}"/>
                </a:ext>
              </a:extLst>
            </p:cNvPr>
            <p:cNvSpPr/>
            <p:nvPr/>
          </p:nvSpPr>
          <p:spPr>
            <a:xfrm>
              <a:off x="3255952" y="3606972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Secondary</a:t>
              </a:r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Metallurgy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5" name="Rechteck 25">
              <a:extLst>
                <a:ext uri="{FF2B5EF4-FFF2-40B4-BE49-F238E27FC236}">
                  <a16:creationId xmlns:a16="http://schemas.microsoft.com/office/drawing/2014/main" id="{D0928161-C2FC-20EA-1929-EBA846847A05}"/>
                </a:ext>
              </a:extLst>
            </p:cNvPr>
            <p:cNvSpPr/>
            <p:nvPr/>
          </p:nvSpPr>
          <p:spPr>
            <a:xfrm>
              <a:off x="4820304" y="3297809"/>
              <a:ext cx="2010884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Thin</a:t>
              </a:r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Slab</a:t>
              </a:r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 Casting / Hot Rolling</a:t>
              </a:r>
            </a:p>
          </p:txBody>
        </p:sp>
        <p:cxnSp>
          <p:nvCxnSpPr>
            <p:cNvPr id="16" name="Gerade Verbindung mit Pfeil 26">
              <a:extLst>
                <a:ext uri="{FF2B5EF4-FFF2-40B4-BE49-F238E27FC236}">
                  <a16:creationId xmlns:a16="http://schemas.microsoft.com/office/drawing/2014/main" id="{246FAC66-067C-3EA3-8E66-D454CB097070}"/>
                </a:ext>
              </a:extLst>
            </p:cNvPr>
            <p:cNvCxnSpPr>
              <a:stCxn id="4" idx="3"/>
              <a:endCxn id="7" idx="1"/>
            </p:cNvCxnSpPr>
            <p:nvPr/>
          </p:nvCxnSpPr>
          <p:spPr>
            <a:xfrm flipV="1">
              <a:off x="2820230" y="2821396"/>
              <a:ext cx="435722" cy="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mit Pfeil 27">
              <a:extLst>
                <a:ext uri="{FF2B5EF4-FFF2-40B4-BE49-F238E27FC236}">
                  <a16:creationId xmlns:a16="http://schemas.microsoft.com/office/drawing/2014/main" id="{CCE4C277-09E2-8F2A-B3AD-B2F5D25F5B0D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 flipV="1">
              <a:off x="4198553" y="2821394"/>
              <a:ext cx="621751" cy="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mit Pfeil 28">
              <a:extLst>
                <a:ext uri="{FF2B5EF4-FFF2-40B4-BE49-F238E27FC236}">
                  <a16:creationId xmlns:a16="http://schemas.microsoft.com/office/drawing/2014/main" id="{0ACD4A41-8C59-260D-B10D-5E69C21B2AEE}"/>
                </a:ext>
              </a:extLst>
            </p:cNvPr>
            <p:cNvCxnSpPr>
              <a:cxnSpLocks/>
              <a:stCxn id="8" idx="3"/>
              <a:endCxn id="9" idx="1"/>
            </p:cNvCxnSpPr>
            <p:nvPr/>
          </p:nvCxnSpPr>
          <p:spPr>
            <a:xfrm flipV="1">
              <a:off x="5762905" y="2821393"/>
              <a:ext cx="125681" cy="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mit Pfeil 29">
              <a:extLst>
                <a:ext uri="{FF2B5EF4-FFF2-40B4-BE49-F238E27FC236}">
                  <a16:creationId xmlns:a16="http://schemas.microsoft.com/office/drawing/2014/main" id="{E5170567-0D74-3908-6B10-A7A79BD9C804}"/>
                </a:ext>
              </a:extLst>
            </p:cNvPr>
            <p:cNvCxnSpPr>
              <a:cxnSpLocks/>
              <a:stCxn id="13" idx="3"/>
              <a:endCxn id="14" idx="1"/>
            </p:cNvCxnSpPr>
            <p:nvPr/>
          </p:nvCxnSpPr>
          <p:spPr>
            <a:xfrm flipV="1">
              <a:off x="2820230" y="3816439"/>
              <a:ext cx="435722" cy="150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Verbinder: gekrümmt 54">
              <a:extLst>
                <a:ext uri="{FF2B5EF4-FFF2-40B4-BE49-F238E27FC236}">
                  <a16:creationId xmlns:a16="http://schemas.microsoft.com/office/drawing/2014/main" id="{979B7A6B-D8BD-E929-B8EF-1CEC45FA8858}"/>
                </a:ext>
              </a:extLst>
            </p:cNvPr>
            <p:cNvCxnSpPr>
              <a:stCxn id="9" idx="3"/>
              <a:endCxn id="10" idx="1"/>
            </p:cNvCxnSpPr>
            <p:nvPr/>
          </p:nvCxnSpPr>
          <p:spPr>
            <a:xfrm>
              <a:off x="6831187" y="2821393"/>
              <a:ext cx="498658" cy="54985"/>
            </a:xfrm>
            <a:prstGeom prst="bentConnector3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Verbinder: gekrümmt 54">
              <a:extLst>
                <a:ext uri="{FF2B5EF4-FFF2-40B4-BE49-F238E27FC236}">
                  <a16:creationId xmlns:a16="http://schemas.microsoft.com/office/drawing/2014/main" id="{8E91F6B1-FF4E-DF78-BCDC-E070D1D41701}"/>
                </a:ext>
              </a:extLst>
            </p:cNvPr>
            <p:cNvCxnSpPr>
              <a:cxnSpLocks/>
              <a:stCxn id="15" idx="3"/>
              <a:endCxn id="10" idx="1"/>
            </p:cNvCxnSpPr>
            <p:nvPr/>
          </p:nvCxnSpPr>
          <p:spPr>
            <a:xfrm flipV="1">
              <a:off x="6831188" y="2876378"/>
              <a:ext cx="498657" cy="630898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Verbinder: gekrümmt 54">
              <a:extLst>
                <a:ext uri="{FF2B5EF4-FFF2-40B4-BE49-F238E27FC236}">
                  <a16:creationId xmlns:a16="http://schemas.microsoft.com/office/drawing/2014/main" id="{1DE3699C-292D-21C5-C46E-C39F5DA27E92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 flipV="1">
              <a:off x="4198553" y="3507276"/>
              <a:ext cx="621751" cy="309163"/>
            </a:xfrm>
            <a:prstGeom prst="bentConnector3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Verbinder: gekrümmt 54">
              <a:extLst>
                <a:ext uri="{FF2B5EF4-FFF2-40B4-BE49-F238E27FC236}">
                  <a16:creationId xmlns:a16="http://schemas.microsoft.com/office/drawing/2014/main" id="{8C1B6595-BDAF-9EE1-E2E1-3A410D7F1EDD}"/>
                </a:ext>
              </a:extLst>
            </p:cNvPr>
            <p:cNvCxnSpPr>
              <a:cxnSpLocks/>
              <a:stCxn id="14" idx="3"/>
              <a:endCxn id="5" idx="1"/>
            </p:cNvCxnSpPr>
            <p:nvPr/>
          </p:nvCxnSpPr>
          <p:spPr>
            <a:xfrm>
              <a:off x="4198553" y="3816439"/>
              <a:ext cx="621751" cy="348563"/>
            </a:xfrm>
            <a:prstGeom prst="bentConnector3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mit Pfeil 34">
              <a:extLst>
                <a:ext uri="{FF2B5EF4-FFF2-40B4-BE49-F238E27FC236}">
                  <a16:creationId xmlns:a16="http://schemas.microsoft.com/office/drawing/2014/main" id="{FF36AD92-78DD-1CA6-D31D-4E21338C4BB4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 flipV="1">
              <a:off x="5762905" y="4165001"/>
              <a:ext cx="125681" cy="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mit Pfeil 35">
              <a:extLst>
                <a:ext uri="{FF2B5EF4-FFF2-40B4-BE49-F238E27FC236}">
                  <a16:creationId xmlns:a16="http://schemas.microsoft.com/office/drawing/2014/main" id="{2A7E9EB8-8DA3-1998-AB65-FF5963514072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 flipV="1">
              <a:off x="8272446" y="2871951"/>
              <a:ext cx="456653" cy="442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mit Pfeil 36">
              <a:extLst>
                <a:ext uri="{FF2B5EF4-FFF2-40B4-BE49-F238E27FC236}">
                  <a16:creationId xmlns:a16="http://schemas.microsoft.com/office/drawing/2014/main" id="{9528BC75-3A40-54AE-5773-965AFA00123B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 flipV="1">
              <a:off x="9671700" y="2868648"/>
              <a:ext cx="498683" cy="330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Pfeil: Fünfeck 87">
              <a:extLst>
                <a:ext uri="{FF2B5EF4-FFF2-40B4-BE49-F238E27FC236}">
                  <a16:creationId xmlns:a16="http://schemas.microsoft.com/office/drawing/2014/main" id="{B37FAF61-4404-61F5-D2EB-31AEF8E7D409}"/>
                </a:ext>
              </a:extLst>
            </p:cNvPr>
            <p:cNvSpPr/>
            <p:nvPr/>
          </p:nvSpPr>
          <p:spPr>
            <a:xfrm>
              <a:off x="4771577" y="4504448"/>
              <a:ext cx="1162464" cy="309830"/>
            </a:xfrm>
            <a:prstGeom prst="homePlat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e-DE" sz="12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long</a:t>
              </a:r>
              <a:r>
                <a:rPr lang="de-DE" sz="120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products</a:t>
              </a:r>
              <a:endParaRPr lang="de-DE" sz="120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9" name="Pfeil: Fünfeck 88">
              <a:extLst>
                <a:ext uri="{FF2B5EF4-FFF2-40B4-BE49-F238E27FC236}">
                  <a16:creationId xmlns:a16="http://schemas.microsoft.com/office/drawing/2014/main" id="{33A0FDC3-6CFB-F3FE-1DE0-CBD565B9AB1F}"/>
                </a:ext>
              </a:extLst>
            </p:cNvPr>
            <p:cNvSpPr/>
            <p:nvPr/>
          </p:nvSpPr>
          <p:spPr>
            <a:xfrm>
              <a:off x="4722850" y="2130308"/>
              <a:ext cx="1259918" cy="341833"/>
            </a:xfrm>
            <a:prstGeom prst="homePlat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e-DE" sz="1200">
                  <a:solidFill>
                    <a:schemeClr val="tx1"/>
                  </a:solidFill>
                  <a:cs typeface="Times New Roman" panose="02020603050405020304" pitchFamily="18" charset="0"/>
                </a:rPr>
                <a:t>flat </a:t>
              </a:r>
              <a:r>
                <a:rPr lang="de-DE" sz="12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products</a:t>
              </a:r>
              <a:endParaRPr lang="de-DE" sz="120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0" name="Ellipse 89">
              <a:extLst>
                <a:ext uri="{FF2B5EF4-FFF2-40B4-BE49-F238E27FC236}">
                  <a16:creationId xmlns:a16="http://schemas.microsoft.com/office/drawing/2014/main" id="{500A8FD0-3C29-3CE8-850B-38682067E20F}"/>
                </a:ext>
              </a:extLst>
            </p:cNvPr>
            <p:cNvSpPr/>
            <p:nvPr/>
          </p:nvSpPr>
          <p:spPr>
            <a:xfrm>
              <a:off x="3987404" y="2371972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1</a:t>
              </a:r>
            </a:p>
          </p:txBody>
        </p:sp>
        <p:sp>
          <p:nvSpPr>
            <p:cNvPr id="31" name="Ellipse 90">
              <a:extLst>
                <a:ext uri="{FF2B5EF4-FFF2-40B4-BE49-F238E27FC236}">
                  <a16:creationId xmlns:a16="http://schemas.microsoft.com/office/drawing/2014/main" id="{4C950B8B-011F-105B-0D01-7637B9B96C1F}"/>
                </a:ext>
              </a:extLst>
            </p:cNvPr>
            <p:cNvSpPr/>
            <p:nvPr/>
          </p:nvSpPr>
          <p:spPr>
            <a:xfrm>
              <a:off x="3961337" y="3357721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1</a:t>
              </a:r>
            </a:p>
          </p:txBody>
        </p:sp>
        <p:sp>
          <p:nvSpPr>
            <p:cNvPr id="32" name="Ellipse 91">
              <a:extLst>
                <a:ext uri="{FF2B5EF4-FFF2-40B4-BE49-F238E27FC236}">
                  <a16:creationId xmlns:a16="http://schemas.microsoft.com/office/drawing/2014/main" id="{399E664F-496D-8DB7-9EF3-4C0431F7511B}"/>
                </a:ext>
              </a:extLst>
            </p:cNvPr>
            <p:cNvSpPr/>
            <p:nvPr/>
          </p:nvSpPr>
          <p:spPr>
            <a:xfrm>
              <a:off x="6412215" y="2340519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2</a:t>
              </a:r>
            </a:p>
          </p:txBody>
        </p:sp>
        <p:sp>
          <p:nvSpPr>
            <p:cNvPr id="33" name="Ellipse 92">
              <a:extLst>
                <a:ext uri="{FF2B5EF4-FFF2-40B4-BE49-F238E27FC236}">
                  <a16:creationId xmlns:a16="http://schemas.microsoft.com/office/drawing/2014/main" id="{C8DBD188-14B6-DCB7-8559-E8190B212DA8}"/>
                </a:ext>
              </a:extLst>
            </p:cNvPr>
            <p:cNvSpPr/>
            <p:nvPr/>
          </p:nvSpPr>
          <p:spPr>
            <a:xfrm>
              <a:off x="6413106" y="3076144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3</a:t>
              </a:r>
            </a:p>
          </p:txBody>
        </p:sp>
        <p:sp>
          <p:nvSpPr>
            <p:cNvPr id="34" name="Ellipse 93">
              <a:extLst>
                <a:ext uri="{FF2B5EF4-FFF2-40B4-BE49-F238E27FC236}">
                  <a16:creationId xmlns:a16="http://schemas.microsoft.com/office/drawing/2014/main" id="{0739A1E8-45E4-4DDC-C1F7-65E5AE7E6A12}"/>
                </a:ext>
              </a:extLst>
            </p:cNvPr>
            <p:cNvSpPr/>
            <p:nvPr/>
          </p:nvSpPr>
          <p:spPr>
            <a:xfrm>
              <a:off x="6406101" y="3722221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2</a:t>
              </a:r>
            </a:p>
          </p:txBody>
        </p:sp>
        <p:sp>
          <p:nvSpPr>
            <p:cNvPr id="35" name="Ellipse 94">
              <a:extLst>
                <a:ext uri="{FF2B5EF4-FFF2-40B4-BE49-F238E27FC236}">
                  <a16:creationId xmlns:a16="http://schemas.microsoft.com/office/drawing/2014/main" id="{65CB9008-86ED-79CD-3FA6-CFBACEFB7903}"/>
                </a:ext>
              </a:extLst>
            </p:cNvPr>
            <p:cNvSpPr/>
            <p:nvPr/>
          </p:nvSpPr>
          <p:spPr>
            <a:xfrm>
              <a:off x="9184979" y="2404873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4</a:t>
              </a:r>
            </a:p>
          </p:txBody>
        </p:sp>
        <p:sp>
          <p:nvSpPr>
            <p:cNvPr id="37" name="Ellipse 4">
              <a:extLst>
                <a:ext uri="{FF2B5EF4-FFF2-40B4-BE49-F238E27FC236}">
                  <a16:creationId xmlns:a16="http://schemas.microsoft.com/office/drawing/2014/main" id="{0A8A8599-8638-443F-A30E-6FA9A4397ECF}"/>
                </a:ext>
              </a:extLst>
            </p:cNvPr>
            <p:cNvSpPr/>
            <p:nvPr/>
          </p:nvSpPr>
          <p:spPr>
            <a:xfrm>
              <a:off x="6668696" y="233202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Ellipse 96">
              <a:extLst>
                <a:ext uri="{FF2B5EF4-FFF2-40B4-BE49-F238E27FC236}">
                  <a16:creationId xmlns:a16="http://schemas.microsoft.com/office/drawing/2014/main" id="{76925DD6-CE7A-D29C-111C-99B9691FA1FF}"/>
                </a:ext>
              </a:extLst>
            </p:cNvPr>
            <p:cNvSpPr/>
            <p:nvPr/>
          </p:nvSpPr>
          <p:spPr>
            <a:xfrm>
              <a:off x="6668091" y="372444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Ellipse 97">
              <a:extLst>
                <a:ext uri="{FF2B5EF4-FFF2-40B4-BE49-F238E27FC236}">
                  <a16:creationId xmlns:a16="http://schemas.microsoft.com/office/drawing/2014/main" id="{8B89F67A-ECBF-2F01-6E02-0388D875452F}"/>
                </a:ext>
              </a:extLst>
            </p:cNvPr>
            <p:cNvSpPr/>
            <p:nvPr/>
          </p:nvSpPr>
          <p:spPr>
            <a:xfrm>
              <a:off x="9456666" y="2404873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F9B0983-3B4C-D1EB-75E6-938C2AF42F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747348" y="1235585"/>
            <a:ext cx="6525098" cy="298634"/>
          </a:xfrm>
        </p:spPr>
        <p:txBody>
          <a:bodyPr/>
          <a:lstStyle/>
          <a:p>
            <a:r>
              <a:rPr lang="nl-NL" sz="1400">
                <a:solidFill>
                  <a:schemeClr val="bg2"/>
                </a:solidFill>
                <a:latin typeface="+mj-lt"/>
              </a:rPr>
              <a:t>Production processes Steel sector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E7C71C0-5CB9-084F-A9C0-5170260F2BDB}"/>
              </a:ext>
            </a:extLst>
          </p:cNvPr>
          <p:cNvGrpSpPr/>
          <p:nvPr/>
        </p:nvGrpSpPr>
        <p:grpSpPr>
          <a:xfrm>
            <a:off x="4381129" y="1730098"/>
            <a:ext cx="3094231" cy="1200329"/>
            <a:chOff x="6590100" y="4020359"/>
            <a:chExt cx="3094231" cy="1200329"/>
          </a:xfrm>
        </p:grpSpPr>
        <p:sp>
          <p:nvSpPr>
            <p:cNvPr id="43" name="Textfeld 84">
              <a:extLst>
                <a:ext uri="{FF2B5EF4-FFF2-40B4-BE49-F238E27FC236}">
                  <a16:creationId xmlns:a16="http://schemas.microsoft.com/office/drawing/2014/main" id="{88B64BE9-7633-6477-3EF6-4F899E55B0C1}"/>
                </a:ext>
              </a:extLst>
            </p:cNvPr>
            <p:cNvSpPr txBox="1"/>
            <p:nvPr/>
          </p:nvSpPr>
          <p:spPr>
            <a:xfrm>
              <a:off x="6899183" y="4020359"/>
              <a:ext cx="27851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>
                  <a:latin typeface="+mj-lt"/>
                  <a:cs typeface="Times New Roman" panose="02020603050405020304" pitchFamily="18" charset="0"/>
                </a:rPr>
                <a:t>HYINHEAT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full-scale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 design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studies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:</a:t>
              </a: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annealing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or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galvanizing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remelting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/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holding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homogenizing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and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reheating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4" name="Ellipse 98">
              <a:extLst>
                <a:ext uri="{FF2B5EF4-FFF2-40B4-BE49-F238E27FC236}">
                  <a16:creationId xmlns:a16="http://schemas.microsoft.com/office/drawing/2014/main" id="{ED72B684-5905-7BD2-7216-427DD9016452}"/>
                </a:ext>
              </a:extLst>
            </p:cNvPr>
            <p:cNvSpPr/>
            <p:nvPr/>
          </p:nvSpPr>
          <p:spPr>
            <a:xfrm>
              <a:off x="6590100" y="4070061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2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42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4915D48-B231-F7C5-E8A6-EFD5A08F7E8A}"/>
              </a:ext>
            </a:extLst>
          </p:cNvPr>
          <p:cNvGrpSpPr/>
          <p:nvPr/>
        </p:nvGrpSpPr>
        <p:grpSpPr>
          <a:xfrm>
            <a:off x="1799793" y="3889215"/>
            <a:ext cx="8693164" cy="2392471"/>
            <a:chOff x="1916249" y="2267090"/>
            <a:chExt cx="8693164" cy="2392471"/>
          </a:xfrm>
        </p:grpSpPr>
        <p:sp>
          <p:nvSpPr>
            <p:cNvPr id="3" name="Rechteck 39">
              <a:extLst>
                <a:ext uri="{FF2B5EF4-FFF2-40B4-BE49-F238E27FC236}">
                  <a16:creationId xmlns:a16="http://schemas.microsoft.com/office/drawing/2014/main" id="{4D65158F-A1CB-E57E-DFC3-8F47C7B677AE}"/>
                </a:ext>
              </a:extLst>
            </p:cNvPr>
            <p:cNvSpPr/>
            <p:nvPr/>
          </p:nvSpPr>
          <p:spPr>
            <a:xfrm>
              <a:off x="1916249" y="2476557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Primary</a:t>
              </a:r>
            </a:p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Al-plant</a:t>
              </a: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6B331172-2D0C-278C-F2D0-B3E2409D5CC5}"/>
                </a:ext>
              </a:extLst>
            </p:cNvPr>
            <p:cNvSpPr/>
            <p:nvPr/>
          </p:nvSpPr>
          <p:spPr>
            <a:xfrm>
              <a:off x="3127604" y="3222212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Holding / 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Alloying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74A737A5-8AAD-D867-464F-E6C880FA66D8}"/>
                </a:ext>
              </a:extLst>
            </p:cNvPr>
            <p:cNvSpPr/>
            <p:nvPr/>
          </p:nvSpPr>
          <p:spPr>
            <a:xfrm>
              <a:off x="5608071" y="3694214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Hot </a:t>
              </a:r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Forming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71B6709C-8F10-663A-9D26-38D1F5176C8C}"/>
                </a:ext>
              </a:extLst>
            </p:cNvPr>
            <p:cNvSpPr/>
            <p:nvPr/>
          </p:nvSpPr>
          <p:spPr>
            <a:xfrm>
              <a:off x="8390549" y="3689220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Annealing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354D6A61-D189-D321-0245-3708A3361D5D}"/>
                </a:ext>
              </a:extLst>
            </p:cNvPr>
            <p:cNvSpPr/>
            <p:nvPr/>
          </p:nvSpPr>
          <p:spPr>
            <a:xfrm>
              <a:off x="5608071" y="3117927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Annealing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C04BFE23-7222-C62D-596B-099A9DEA117A}"/>
                </a:ext>
              </a:extLst>
            </p:cNvPr>
            <p:cNvSpPr/>
            <p:nvPr/>
          </p:nvSpPr>
          <p:spPr>
            <a:xfrm>
              <a:off x="6912397" y="3117927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Finishing</a:t>
              </a:r>
              <a:endParaRPr lang="de-DE" sz="1200">
                <a:cs typeface="Times New Roman" panose="02020603050405020304" pitchFamily="18" charset="0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45A69EFA-A598-B31D-348B-10BEDA009E80}"/>
                </a:ext>
              </a:extLst>
            </p:cNvPr>
            <p:cNvSpPr/>
            <p:nvPr/>
          </p:nvSpPr>
          <p:spPr>
            <a:xfrm>
              <a:off x="1916249" y="3224659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Remelting</a:t>
              </a:r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 plant</a:t>
              </a: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8D5B443C-95DB-4372-D6E5-6B3505C24CF3}"/>
                </a:ext>
              </a:extLst>
            </p:cNvPr>
            <p:cNvSpPr/>
            <p:nvPr/>
          </p:nvSpPr>
          <p:spPr>
            <a:xfrm>
              <a:off x="9666812" y="3689220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cs typeface="Times New Roman" panose="02020603050405020304" pitchFamily="18" charset="0"/>
                </a:rPr>
                <a:t>Finishing</a:t>
              </a:r>
              <a:endParaRPr lang="de-DE" sz="1200">
                <a:cs typeface="Times New Roman" panose="02020603050405020304" pitchFamily="18" charset="0"/>
              </a:endParaRPr>
            </a:p>
          </p:txBody>
        </p: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FD4C1925-E5A3-2F69-207B-76B3CD93AA26}"/>
                </a:ext>
              </a:extLst>
            </p:cNvPr>
            <p:cNvCxnSpPr>
              <a:cxnSpLocks/>
              <a:stCxn id="42" idx="3"/>
              <a:endCxn id="54" idx="1"/>
            </p:cNvCxnSpPr>
            <p:nvPr/>
          </p:nvCxnSpPr>
          <p:spPr>
            <a:xfrm>
              <a:off x="6550672" y="3903681"/>
              <a:ext cx="361725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mit Pfeil 48">
              <a:extLst>
                <a:ext uri="{FF2B5EF4-FFF2-40B4-BE49-F238E27FC236}">
                  <a16:creationId xmlns:a16="http://schemas.microsoft.com/office/drawing/2014/main" id="{CAE226A6-F898-2178-7935-0626D6193347}"/>
                </a:ext>
              </a:extLst>
            </p:cNvPr>
            <p:cNvCxnSpPr>
              <a:cxnSpLocks/>
              <a:stCxn id="43" idx="3"/>
              <a:endCxn id="47" idx="1"/>
            </p:cNvCxnSpPr>
            <p:nvPr/>
          </p:nvCxnSpPr>
          <p:spPr>
            <a:xfrm>
              <a:off x="9333150" y="3898687"/>
              <a:ext cx="333662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mit Pfeil 49">
              <a:extLst>
                <a:ext uri="{FF2B5EF4-FFF2-40B4-BE49-F238E27FC236}">
                  <a16:creationId xmlns:a16="http://schemas.microsoft.com/office/drawing/2014/main" id="{EFD76CD0-C7B7-B38D-EA30-B95AACE34A64}"/>
                </a:ext>
              </a:extLst>
            </p:cNvPr>
            <p:cNvCxnSpPr>
              <a:cxnSpLocks/>
              <a:stCxn id="44" idx="3"/>
              <a:endCxn id="45" idx="1"/>
            </p:cNvCxnSpPr>
            <p:nvPr/>
          </p:nvCxnSpPr>
          <p:spPr>
            <a:xfrm>
              <a:off x="6550672" y="3327394"/>
              <a:ext cx="361725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Verbinder: gekrümmt 54">
              <a:extLst>
                <a:ext uri="{FF2B5EF4-FFF2-40B4-BE49-F238E27FC236}">
                  <a16:creationId xmlns:a16="http://schemas.microsoft.com/office/drawing/2014/main" id="{A49B16FF-AD33-C0C4-A08F-B3B75359E671}"/>
                </a:ext>
              </a:extLst>
            </p:cNvPr>
            <p:cNvCxnSpPr>
              <a:cxnSpLocks/>
              <a:stCxn id="3" idx="3"/>
              <a:endCxn id="41" idx="1"/>
            </p:cNvCxnSpPr>
            <p:nvPr/>
          </p:nvCxnSpPr>
          <p:spPr>
            <a:xfrm>
              <a:off x="2858850" y="2686024"/>
              <a:ext cx="268754" cy="745655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Verbinder: gekrümmt 54">
              <a:extLst>
                <a:ext uri="{FF2B5EF4-FFF2-40B4-BE49-F238E27FC236}">
                  <a16:creationId xmlns:a16="http://schemas.microsoft.com/office/drawing/2014/main" id="{8F8AAF8E-61CC-52E3-D0C3-B871E4932B92}"/>
                </a:ext>
              </a:extLst>
            </p:cNvPr>
            <p:cNvCxnSpPr>
              <a:cxnSpLocks/>
              <a:stCxn id="46" idx="3"/>
              <a:endCxn id="41" idx="1"/>
            </p:cNvCxnSpPr>
            <p:nvPr/>
          </p:nvCxnSpPr>
          <p:spPr>
            <a:xfrm flipV="1">
              <a:off x="2858850" y="3431679"/>
              <a:ext cx="268754" cy="2447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hteck 57">
              <a:extLst>
                <a:ext uri="{FF2B5EF4-FFF2-40B4-BE49-F238E27FC236}">
                  <a16:creationId xmlns:a16="http://schemas.microsoft.com/office/drawing/2014/main" id="{5CA24002-164E-A79C-F1AE-426A6D3271DD}"/>
                </a:ext>
              </a:extLst>
            </p:cNvPr>
            <p:cNvSpPr/>
            <p:nvPr/>
          </p:nvSpPr>
          <p:spPr>
            <a:xfrm>
              <a:off x="1916249" y="3955083"/>
              <a:ext cx="942601" cy="41893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 err="1">
                  <a:solidFill>
                    <a:schemeClr val="tx2"/>
                  </a:solidFill>
                  <a:cs typeface="Times New Roman" panose="02020603050405020304" pitchFamily="18" charset="0"/>
                </a:rPr>
                <a:t>Refining</a:t>
              </a:r>
              <a:endParaRPr lang="de-DE" sz="1200">
                <a:solidFill>
                  <a:schemeClr val="tx2"/>
                </a:solidFill>
                <a:cs typeface="Times New Roman" panose="02020603050405020304" pitchFamily="18" charset="0"/>
              </a:endParaRPr>
            </a:p>
            <a:p>
              <a:pPr algn="ctr"/>
              <a:r>
                <a:rPr lang="de-DE" sz="1200">
                  <a:solidFill>
                    <a:schemeClr val="tx2"/>
                  </a:solidFill>
                  <a:cs typeface="Times New Roman" panose="02020603050405020304" pitchFamily="18" charset="0"/>
                </a:rPr>
                <a:t>plant</a:t>
              </a:r>
            </a:p>
          </p:txBody>
        </p:sp>
        <p:sp>
          <p:nvSpPr>
            <p:cNvPr id="54" name="Rechteck 58">
              <a:extLst>
                <a:ext uri="{FF2B5EF4-FFF2-40B4-BE49-F238E27FC236}">
                  <a16:creationId xmlns:a16="http://schemas.microsoft.com/office/drawing/2014/main" id="{5A61F731-CB6E-7546-4ADC-2AD6D13F32AD}"/>
                </a:ext>
              </a:extLst>
            </p:cNvPr>
            <p:cNvSpPr/>
            <p:nvPr/>
          </p:nvSpPr>
          <p:spPr>
            <a:xfrm>
              <a:off x="6912397" y="3694214"/>
              <a:ext cx="1120316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cs typeface="Times New Roman" panose="02020603050405020304" pitchFamily="18" charset="0"/>
                </a:rPr>
                <a:t>Cold </a:t>
              </a:r>
              <a:r>
                <a:rPr lang="de-DE" sz="1200" err="1">
                  <a:cs typeface="Times New Roman" panose="02020603050405020304" pitchFamily="18" charset="0"/>
                </a:rPr>
                <a:t>Forming</a:t>
              </a:r>
              <a:endParaRPr lang="de-DE" sz="1200">
                <a:cs typeface="Times New Roman" panose="02020603050405020304" pitchFamily="18" charset="0"/>
              </a:endParaRPr>
            </a:p>
          </p:txBody>
        </p:sp>
        <p:cxnSp>
          <p:nvCxnSpPr>
            <p:cNvPr id="55" name="Gerade Verbindung mit Pfeil 59">
              <a:extLst>
                <a:ext uri="{FF2B5EF4-FFF2-40B4-BE49-F238E27FC236}">
                  <a16:creationId xmlns:a16="http://schemas.microsoft.com/office/drawing/2014/main" id="{EC88624F-5ED3-4DD7-6C92-4061732FC7F2}"/>
                </a:ext>
              </a:extLst>
            </p:cNvPr>
            <p:cNvCxnSpPr>
              <a:cxnSpLocks/>
              <a:stCxn id="54" idx="3"/>
              <a:endCxn id="43" idx="1"/>
            </p:cNvCxnSpPr>
            <p:nvPr/>
          </p:nvCxnSpPr>
          <p:spPr>
            <a:xfrm flipV="1">
              <a:off x="8032713" y="3898687"/>
              <a:ext cx="357836" cy="499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hteck 60">
              <a:extLst>
                <a:ext uri="{FF2B5EF4-FFF2-40B4-BE49-F238E27FC236}">
                  <a16:creationId xmlns:a16="http://schemas.microsoft.com/office/drawing/2014/main" id="{4C5A49AD-37F0-D4A7-E6BE-84FEF74E81F8}"/>
                </a:ext>
              </a:extLst>
            </p:cNvPr>
            <p:cNvSpPr/>
            <p:nvPr/>
          </p:nvSpPr>
          <p:spPr>
            <a:xfrm>
              <a:off x="4217359" y="3219533"/>
              <a:ext cx="942601" cy="418934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sz="1200">
                  <a:cs typeface="Times New Roman" panose="02020603050405020304" pitchFamily="18" charset="0"/>
                </a:rPr>
                <a:t>Casting</a:t>
              </a:r>
            </a:p>
          </p:txBody>
        </p:sp>
        <p:cxnSp>
          <p:nvCxnSpPr>
            <p:cNvPr id="57" name="Verbinder: gekrümmt 54">
              <a:extLst>
                <a:ext uri="{FF2B5EF4-FFF2-40B4-BE49-F238E27FC236}">
                  <a16:creationId xmlns:a16="http://schemas.microsoft.com/office/drawing/2014/main" id="{4F4E0DA9-18E5-AF02-5AA5-208194FB84AB}"/>
                </a:ext>
              </a:extLst>
            </p:cNvPr>
            <p:cNvCxnSpPr>
              <a:cxnSpLocks/>
              <a:stCxn id="53" idx="3"/>
              <a:endCxn id="41" idx="1"/>
            </p:cNvCxnSpPr>
            <p:nvPr/>
          </p:nvCxnSpPr>
          <p:spPr>
            <a:xfrm flipV="1">
              <a:off x="2858850" y="3431679"/>
              <a:ext cx="268754" cy="732871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mit Pfeil 62">
              <a:extLst>
                <a:ext uri="{FF2B5EF4-FFF2-40B4-BE49-F238E27FC236}">
                  <a16:creationId xmlns:a16="http://schemas.microsoft.com/office/drawing/2014/main" id="{6C909891-B992-A928-5787-EEDBE7BED1F7}"/>
                </a:ext>
              </a:extLst>
            </p:cNvPr>
            <p:cNvCxnSpPr>
              <a:cxnSpLocks/>
              <a:stCxn id="41" idx="3"/>
              <a:endCxn id="56" idx="1"/>
            </p:cNvCxnSpPr>
            <p:nvPr/>
          </p:nvCxnSpPr>
          <p:spPr>
            <a:xfrm flipV="1">
              <a:off x="4070205" y="3429000"/>
              <a:ext cx="147154" cy="267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Verbinder: gekrümmt 54">
              <a:extLst>
                <a:ext uri="{FF2B5EF4-FFF2-40B4-BE49-F238E27FC236}">
                  <a16:creationId xmlns:a16="http://schemas.microsoft.com/office/drawing/2014/main" id="{617FDB97-EBC6-3808-BBAA-B603F163BD2E}"/>
                </a:ext>
              </a:extLst>
            </p:cNvPr>
            <p:cNvCxnSpPr>
              <a:cxnSpLocks/>
              <a:stCxn id="56" idx="3"/>
              <a:endCxn id="44" idx="1"/>
            </p:cNvCxnSpPr>
            <p:nvPr/>
          </p:nvCxnSpPr>
          <p:spPr>
            <a:xfrm flipV="1">
              <a:off x="5159960" y="3327394"/>
              <a:ext cx="448111" cy="101606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Verbinder: gekrümmt 54">
              <a:extLst>
                <a:ext uri="{FF2B5EF4-FFF2-40B4-BE49-F238E27FC236}">
                  <a16:creationId xmlns:a16="http://schemas.microsoft.com/office/drawing/2014/main" id="{FFF36D30-15B8-AAFB-84AC-2D9D960E0BFC}"/>
                </a:ext>
              </a:extLst>
            </p:cNvPr>
            <p:cNvCxnSpPr>
              <a:cxnSpLocks/>
              <a:stCxn id="56" idx="3"/>
              <a:endCxn id="42" idx="1"/>
            </p:cNvCxnSpPr>
            <p:nvPr/>
          </p:nvCxnSpPr>
          <p:spPr>
            <a:xfrm>
              <a:off x="5159960" y="3429000"/>
              <a:ext cx="448111" cy="474681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Pfeil: Fünfeck 85">
              <a:extLst>
                <a:ext uri="{FF2B5EF4-FFF2-40B4-BE49-F238E27FC236}">
                  <a16:creationId xmlns:a16="http://schemas.microsoft.com/office/drawing/2014/main" id="{6C09EAC2-0D5F-AB04-FF0E-1547BE8EC9FC}"/>
                </a:ext>
              </a:extLst>
            </p:cNvPr>
            <p:cNvSpPr/>
            <p:nvPr/>
          </p:nvSpPr>
          <p:spPr>
            <a:xfrm>
              <a:off x="5392683" y="4379112"/>
              <a:ext cx="1352566" cy="280449"/>
            </a:xfrm>
            <a:prstGeom prst="homePlat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e-DE" sz="11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wrought</a:t>
              </a:r>
              <a:r>
                <a:rPr lang="de-DE" sz="110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1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alloys</a:t>
              </a:r>
              <a:endParaRPr lang="de-DE" sz="110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2" name="Pfeil: Fünfeck 86">
              <a:extLst>
                <a:ext uri="{FF2B5EF4-FFF2-40B4-BE49-F238E27FC236}">
                  <a16:creationId xmlns:a16="http://schemas.microsoft.com/office/drawing/2014/main" id="{4314F037-8F3E-E95D-9A7A-D8FE41EE4406}"/>
                </a:ext>
              </a:extLst>
            </p:cNvPr>
            <p:cNvSpPr/>
            <p:nvPr/>
          </p:nvSpPr>
          <p:spPr>
            <a:xfrm>
              <a:off x="5446751" y="2599688"/>
              <a:ext cx="1298498" cy="271422"/>
            </a:xfrm>
            <a:prstGeom prst="homePlat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e-DE" sz="1200">
                  <a:solidFill>
                    <a:schemeClr val="tx1"/>
                  </a:solidFill>
                  <a:cs typeface="Times New Roman" panose="02020603050405020304" pitchFamily="18" charset="0"/>
                </a:rPr>
                <a:t>cast </a:t>
              </a:r>
              <a:r>
                <a:rPr lang="de-DE" sz="120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alloys</a:t>
              </a:r>
              <a:endParaRPr lang="de-DE" sz="120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3" name="Ellipse 99">
              <a:extLst>
                <a:ext uri="{FF2B5EF4-FFF2-40B4-BE49-F238E27FC236}">
                  <a16:creationId xmlns:a16="http://schemas.microsoft.com/office/drawing/2014/main" id="{6A0CE902-752D-91BC-2F45-DE897F2BFB40}"/>
                </a:ext>
              </a:extLst>
            </p:cNvPr>
            <p:cNvSpPr/>
            <p:nvPr/>
          </p:nvSpPr>
          <p:spPr>
            <a:xfrm>
              <a:off x="2610642" y="2267090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5</a:t>
              </a:r>
            </a:p>
          </p:txBody>
        </p:sp>
        <p:sp>
          <p:nvSpPr>
            <p:cNvPr id="64" name="Ellipse 100">
              <a:extLst>
                <a:ext uri="{FF2B5EF4-FFF2-40B4-BE49-F238E27FC236}">
                  <a16:creationId xmlns:a16="http://schemas.microsoft.com/office/drawing/2014/main" id="{4404A45B-FCE5-800C-5D36-E79BE0DBEA25}"/>
                </a:ext>
              </a:extLst>
            </p:cNvPr>
            <p:cNvSpPr/>
            <p:nvPr/>
          </p:nvSpPr>
          <p:spPr>
            <a:xfrm>
              <a:off x="2610642" y="3027087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6</a:t>
              </a:r>
            </a:p>
          </p:txBody>
        </p:sp>
        <p:sp>
          <p:nvSpPr>
            <p:cNvPr id="65" name="Ellipse 101">
              <a:extLst>
                <a:ext uri="{FF2B5EF4-FFF2-40B4-BE49-F238E27FC236}">
                  <a16:creationId xmlns:a16="http://schemas.microsoft.com/office/drawing/2014/main" id="{7690B238-107B-25DE-BBBD-3204402E9565}"/>
                </a:ext>
              </a:extLst>
            </p:cNvPr>
            <p:cNvSpPr/>
            <p:nvPr/>
          </p:nvSpPr>
          <p:spPr>
            <a:xfrm>
              <a:off x="2610642" y="3778971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7</a:t>
              </a:r>
            </a:p>
          </p:txBody>
        </p:sp>
        <p:sp>
          <p:nvSpPr>
            <p:cNvPr id="66" name="Ellipse 102">
              <a:extLst>
                <a:ext uri="{FF2B5EF4-FFF2-40B4-BE49-F238E27FC236}">
                  <a16:creationId xmlns:a16="http://schemas.microsoft.com/office/drawing/2014/main" id="{1C81CBBF-415F-A78B-6CA4-9C1F02FABB2F}"/>
                </a:ext>
              </a:extLst>
            </p:cNvPr>
            <p:cNvSpPr/>
            <p:nvPr/>
          </p:nvSpPr>
          <p:spPr>
            <a:xfrm>
              <a:off x="3645707" y="296546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6</a:t>
              </a:r>
            </a:p>
          </p:txBody>
        </p:sp>
        <p:sp>
          <p:nvSpPr>
            <p:cNvPr id="67" name="Ellipse 104">
              <a:extLst>
                <a:ext uri="{FF2B5EF4-FFF2-40B4-BE49-F238E27FC236}">
                  <a16:creationId xmlns:a16="http://schemas.microsoft.com/office/drawing/2014/main" id="{5CACC615-6437-35EA-03C4-8E5786661B27}"/>
                </a:ext>
              </a:extLst>
            </p:cNvPr>
            <p:cNvSpPr/>
            <p:nvPr/>
          </p:nvSpPr>
          <p:spPr>
            <a:xfrm>
              <a:off x="6336985" y="295354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8</a:t>
              </a:r>
            </a:p>
          </p:txBody>
        </p:sp>
        <p:sp>
          <p:nvSpPr>
            <p:cNvPr id="68" name="Ellipse 105">
              <a:extLst>
                <a:ext uri="{FF2B5EF4-FFF2-40B4-BE49-F238E27FC236}">
                  <a16:creationId xmlns:a16="http://schemas.microsoft.com/office/drawing/2014/main" id="{41AAFE2E-4F18-332F-5178-F798C90BF327}"/>
                </a:ext>
              </a:extLst>
            </p:cNvPr>
            <p:cNvSpPr/>
            <p:nvPr/>
          </p:nvSpPr>
          <p:spPr>
            <a:xfrm>
              <a:off x="9085867" y="3475923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/>
                <a:t>8</a:t>
              </a:r>
            </a:p>
          </p:txBody>
        </p:sp>
        <p:sp>
          <p:nvSpPr>
            <p:cNvPr id="69" name="Ellipse 103">
              <a:extLst>
                <a:ext uri="{FF2B5EF4-FFF2-40B4-BE49-F238E27FC236}">
                  <a16:creationId xmlns:a16="http://schemas.microsoft.com/office/drawing/2014/main" id="{CCD9582B-2FB8-F681-2824-2B2E4CA068CF}"/>
                </a:ext>
              </a:extLst>
            </p:cNvPr>
            <p:cNvSpPr/>
            <p:nvPr/>
          </p:nvSpPr>
          <p:spPr>
            <a:xfrm>
              <a:off x="3907934" y="296546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70" name="Ellipse 106">
              <a:extLst>
                <a:ext uri="{FF2B5EF4-FFF2-40B4-BE49-F238E27FC236}">
                  <a16:creationId xmlns:a16="http://schemas.microsoft.com/office/drawing/2014/main" id="{083DCFA7-CAFB-C8EC-E481-1578E34AB59C}"/>
                </a:ext>
              </a:extLst>
            </p:cNvPr>
            <p:cNvSpPr/>
            <p:nvPr/>
          </p:nvSpPr>
          <p:spPr>
            <a:xfrm>
              <a:off x="6336985" y="3510535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DE" sz="1200" b="1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CC237E7-1D2D-8760-4C80-97596F4E3660}"/>
              </a:ext>
            </a:extLst>
          </p:cNvPr>
          <p:cNvGrpSpPr/>
          <p:nvPr/>
        </p:nvGrpSpPr>
        <p:grpSpPr>
          <a:xfrm>
            <a:off x="1770385" y="1726545"/>
            <a:ext cx="3108062" cy="1938992"/>
            <a:chOff x="6370970" y="3685634"/>
            <a:chExt cx="3108062" cy="1938992"/>
          </a:xfrm>
        </p:grpSpPr>
        <p:sp>
          <p:nvSpPr>
            <p:cNvPr id="120" name="Textfeld 38">
              <a:extLst>
                <a:ext uri="{FF2B5EF4-FFF2-40B4-BE49-F238E27FC236}">
                  <a16:creationId xmlns:a16="http://schemas.microsoft.com/office/drawing/2014/main" id="{2893C197-4B7F-BF98-089E-4EC466697143}"/>
                </a:ext>
              </a:extLst>
            </p:cNvPr>
            <p:cNvSpPr txBox="1"/>
            <p:nvPr/>
          </p:nvSpPr>
          <p:spPr>
            <a:xfrm>
              <a:off x="6693884" y="3685634"/>
              <a:ext cx="278514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>
                  <a:latin typeface="+mj-lt"/>
                  <a:cs typeface="Times New Roman" panose="02020603050405020304" pitchFamily="18" charset="0"/>
                </a:rPr>
                <a:t>HYINHEAT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pilot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/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full-scale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demonstrators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:</a:t>
              </a: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ladle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preheating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annealing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or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galvanizing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liquid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metal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transfer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remelting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/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holding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refining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annealing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21" name="Ellipse 95">
              <a:extLst>
                <a:ext uri="{FF2B5EF4-FFF2-40B4-BE49-F238E27FC236}">
                  <a16:creationId xmlns:a16="http://schemas.microsoft.com/office/drawing/2014/main" id="{C08095B5-C145-A3BD-AB71-D648CE517844}"/>
                </a:ext>
              </a:extLst>
            </p:cNvPr>
            <p:cNvSpPr/>
            <p:nvPr/>
          </p:nvSpPr>
          <p:spPr>
            <a:xfrm>
              <a:off x="6370970" y="3734568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6000">
                  <a:schemeClr val="accent1"/>
                </a:gs>
                <a:gs pos="10000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200" b="1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BE42BE8-16CA-7C55-0680-7EB9D784E300}"/>
              </a:ext>
            </a:extLst>
          </p:cNvPr>
          <p:cNvGrpSpPr/>
          <p:nvPr/>
        </p:nvGrpSpPr>
        <p:grpSpPr>
          <a:xfrm>
            <a:off x="4381129" y="1730098"/>
            <a:ext cx="3094231" cy="1200329"/>
            <a:chOff x="6590100" y="4020359"/>
            <a:chExt cx="3094231" cy="1200329"/>
          </a:xfrm>
        </p:grpSpPr>
        <p:sp>
          <p:nvSpPr>
            <p:cNvPr id="123" name="Textfeld 84">
              <a:extLst>
                <a:ext uri="{FF2B5EF4-FFF2-40B4-BE49-F238E27FC236}">
                  <a16:creationId xmlns:a16="http://schemas.microsoft.com/office/drawing/2014/main" id="{71710F8D-5C23-F751-48AC-FB7E68CC4142}"/>
                </a:ext>
              </a:extLst>
            </p:cNvPr>
            <p:cNvSpPr txBox="1"/>
            <p:nvPr/>
          </p:nvSpPr>
          <p:spPr>
            <a:xfrm>
              <a:off x="6899183" y="4020359"/>
              <a:ext cx="27851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>
                  <a:latin typeface="+mj-lt"/>
                  <a:cs typeface="Times New Roman" panose="02020603050405020304" pitchFamily="18" charset="0"/>
                </a:rPr>
                <a:t>HYINHEAT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full-scale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 design </a:t>
              </a:r>
              <a:r>
                <a:rPr lang="de-DE" sz="1200" err="1">
                  <a:latin typeface="+mj-lt"/>
                  <a:cs typeface="Times New Roman" panose="02020603050405020304" pitchFamily="18" charset="0"/>
                </a:rPr>
                <a:t>studies</a:t>
              </a:r>
              <a:r>
                <a:rPr lang="de-DE" sz="1200">
                  <a:latin typeface="+mj-lt"/>
                  <a:cs typeface="Times New Roman" panose="02020603050405020304" pitchFamily="18" charset="0"/>
                </a:rPr>
                <a:t>:</a:t>
              </a: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reheating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algn="l" rtl="0" eaLnBrk="1" fontAlgn="auto" latinLnBrk="0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annealing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or</a:t>
              </a:r>
              <a:r>
                <a:rPr lang="de-DE" sz="1200" b="0" i="0" u="none" strike="noStrike" kern="1200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 </a:t>
              </a:r>
              <a:r>
                <a:rPr lang="de-DE" sz="1200" b="0" i="0" u="none" strike="noStrike" kern="1200" err="1">
                  <a:solidFill>
                    <a:srgbClr val="000000"/>
                  </a:solidFill>
                  <a:effectLst/>
                  <a:cs typeface="Times New Roman" panose="02020603050405020304" pitchFamily="18" charset="0"/>
                </a:rPr>
                <a:t>galvanizing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indent="-228600"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remelting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/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holding</a:t>
              </a:r>
              <a:endParaRPr lang="de-DE" sz="1200" b="0" i="0" u="none" strike="noStrike">
                <a:effectLst/>
                <a:cs typeface="Times New Roman" panose="02020603050405020304" pitchFamily="18" charset="0"/>
              </a:endParaRPr>
            </a:p>
            <a:p>
              <a:pPr marL="228600" marR="0" indent="-2286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homogenizing</a:t>
              </a:r>
              <a:r>
                <a:rPr lang="de-DE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 and </a:t>
              </a:r>
              <a:r>
                <a:rPr lang="de-DE" sz="120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reheating</a:t>
              </a:r>
              <a:endParaRPr lang="de-DE" sz="120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24" name="Ellipse 98">
              <a:extLst>
                <a:ext uri="{FF2B5EF4-FFF2-40B4-BE49-F238E27FC236}">
                  <a16:creationId xmlns:a16="http://schemas.microsoft.com/office/drawing/2014/main" id="{7C4649F5-609A-0CCD-B6E9-51CF19D51AFF}"/>
                </a:ext>
              </a:extLst>
            </p:cNvPr>
            <p:cNvSpPr/>
            <p:nvPr/>
          </p:nvSpPr>
          <p:spPr>
            <a:xfrm>
              <a:off x="6590100" y="4070061"/>
              <a:ext cx="306000" cy="30492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200" b="1">
                <a:solidFill>
                  <a:schemeClr val="tx1"/>
                </a:solidFill>
              </a:endParaRPr>
            </a:p>
          </p:txBody>
        </p:sp>
      </p:grpSp>
      <p:sp>
        <p:nvSpPr>
          <p:cNvPr id="127" name="Text Placeholder 1">
            <a:extLst>
              <a:ext uri="{FF2B5EF4-FFF2-40B4-BE49-F238E27FC236}">
                <a16:creationId xmlns:a16="http://schemas.microsoft.com/office/drawing/2014/main" id="{33F7BD96-CE62-2504-2A61-B08F20B819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8103" y="581986"/>
            <a:ext cx="6100411" cy="647814"/>
          </a:xfrm>
        </p:spPr>
        <p:txBody>
          <a:bodyPr/>
          <a:lstStyle/>
          <a:p>
            <a:r>
              <a:rPr lang="en-GB"/>
              <a:t>Value chain</a:t>
            </a:r>
          </a:p>
        </p:txBody>
      </p:sp>
      <p:sp>
        <p:nvSpPr>
          <p:cNvPr id="128" name="Text Placeholder 2">
            <a:extLst>
              <a:ext uri="{FF2B5EF4-FFF2-40B4-BE49-F238E27FC236}">
                <a16:creationId xmlns:a16="http://schemas.microsoft.com/office/drawing/2014/main" id="{34FBDB98-E296-C1BA-0A0C-79103F781D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747348" y="1235585"/>
            <a:ext cx="6525098" cy="298634"/>
          </a:xfrm>
        </p:spPr>
        <p:txBody>
          <a:bodyPr/>
          <a:lstStyle/>
          <a:p>
            <a:r>
              <a:rPr lang="nl-NL" sz="1400">
                <a:solidFill>
                  <a:schemeClr val="bg2"/>
                </a:solidFill>
                <a:latin typeface="+mj-lt"/>
              </a:rPr>
              <a:t>Production processes Aluminium sector</a:t>
            </a:r>
          </a:p>
        </p:txBody>
      </p:sp>
    </p:spTree>
    <p:extLst>
      <p:ext uri="{BB962C8B-B14F-4D97-AF65-F5344CB8AC3E}">
        <p14:creationId xmlns:p14="http://schemas.microsoft.com/office/powerpoint/2010/main" val="474965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F664A2-1513-7A8F-FAEF-FB2E68EB6C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94473" y="663015"/>
            <a:ext cx="6608732" cy="647814"/>
          </a:xfrm>
        </p:spPr>
        <p:txBody>
          <a:bodyPr/>
          <a:lstStyle/>
          <a:p>
            <a:r>
              <a:rPr lang="nl-NL" sz="3600">
                <a:solidFill>
                  <a:schemeClr val="tx2"/>
                </a:solidFill>
                <a:latin typeface="+mj-lt"/>
              </a:rPr>
              <a:t>The </a:t>
            </a:r>
            <a:r>
              <a:rPr lang="nl-NL" sz="3600" err="1">
                <a:solidFill>
                  <a:schemeClr val="tx2"/>
                </a:solidFill>
                <a:latin typeface="+mj-lt"/>
              </a:rPr>
              <a:t>demonstrators</a:t>
            </a:r>
            <a:r>
              <a:rPr lang="nl-NL" sz="3600">
                <a:solidFill>
                  <a:schemeClr val="tx2"/>
                </a:solidFill>
                <a:latin typeface="+mj-lt"/>
              </a:rPr>
              <a:t> – part 1 </a:t>
            </a:r>
            <a:endParaRPr lang="en-GB" sz="3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9A6D5-B781-CAB7-8033-DAA3B8486E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18990" y="1755217"/>
            <a:ext cx="4407897" cy="234645"/>
          </a:xfrm>
        </p:spPr>
        <p:txBody>
          <a:bodyPr/>
          <a:lstStyle/>
          <a:p>
            <a:r>
              <a:rPr lang="nl-NL" sz="1400">
                <a:solidFill>
                  <a:schemeClr val="bg2"/>
                </a:solidFill>
                <a:latin typeface="+mj-lt"/>
              </a:rPr>
              <a:t>Industrial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size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reverberatory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melting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>
              <a:solidFill>
                <a:schemeClr val="bg2"/>
              </a:solidFill>
              <a:latin typeface="+mj-lt"/>
            </a:endParaRPr>
          </a:p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EAF1C-08AB-25B2-AA5F-0CC32F8DABE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8990" y="1991848"/>
            <a:ext cx="5432413" cy="57621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/>
              <a:t>C-</a:t>
            </a:r>
            <a:r>
              <a:rPr lang="nl-NL" sz="1200" err="1"/>
              <a:t>Tec</a:t>
            </a:r>
            <a:r>
              <a:rPr lang="nl-NL" sz="1200"/>
              <a:t>, </a:t>
            </a:r>
            <a:r>
              <a:rPr lang="nl-NL" sz="1200" err="1"/>
              <a:t>Voreppe</a:t>
            </a:r>
            <a:r>
              <a:rPr lang="nl-NL" sz="1200"/>
              <a:t>, France | aluminium </a:t>
            </a:r>
            <a:r>
              <a:rPr lang="nl-NL" sz="1200" err="1"/>
              <a:t>scrap</a:t>
            </a:r>
            <a:r>
              <a:rPr lang="nl-NL" sz="1200"/>
              <a:t> </a:t>
            </a:r>
            <a:r>
              <a:rPr lang="nl-NL" sz="1200" err="1"/>
              <a:t>remelting</a:t>
            </a:r>
            <a:r>
              <a:rPr lang="nl-NL" sz="1200"/>
              <a:t> | retrofit from NG/O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6.2 kt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50 kt/a </a:t>
            </a:r>
            <a:r>
              <a:rPr lang="nl-NL" sz="1200" err="1"/>
              <a:t>remelting</a:t>
            </a:r>
            <a:r>
              <a:rPr lang="nl-NL" sz="1200"/>
              <a:t> </a:t>
            </a:r>
            <a:r>
              <a:rPr lang="nl-NL" sz="1200" err="1"/>
              <a:t>capacity</a:t>
            </a:r>
            <a:endParaRPr lang="en-GB" sz="1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48B79D-02B7-4023-1A2B-43920D77E3C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8990" y="2940923"/>
            <a:ext cx="6100762" cy="298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nl-NL" sz="1400">
                <a:solidFill>
                  <a:schemeClr val="bg2"/>
                </a:solidFill>
                <a:latin typeface="+mj-lt"/>
              </a:rPr>
              <a:t>Pilot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rotary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melting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 baseline="-25000">
              <a:solidFill>
                <a:schemeClr val="bg2"/>
              </a:solidFill>
              <a:latin typeface="+mj-lt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175158-A56B-C75C-371E-8E6D589AC6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2962" y="3134594"/>
            <a:ext cx="5526614" cy="63025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 err="1"/>
              <a:t>Befesa</a:t>
            </a:r>
            <a:r>
              <a:rPr lang="nl-NL" sz="1200"/>
              <a:t>, Valladolid, Spain | aluminium </a:t>
            </a:r>
            <a:r>
              <a:rPr lang="nl-NL" sz="1200" err="1"/>
              <a:t>scrap</a:t>
            </a:r>
            <a:r>
              <a:rPr lang="nl-NL" sz="1200"/>
              <a:t> </a:t>
            </a:r>
            <a:r>
              <a:rPr lang="nl-NL" sz="1200" err="1"/>
              <a:t>refining</a:t>
            </a:r>
            <a:r>
              <a:rPr lang="nl-NL" sz="1200"/>
              <a:t> </a:t>
            </a:r>
            <a:r>
              <a:rPr lang="nl-NL" sz="1200" err="1"/>
              <a:t>furnace</a:t>
            </a:r>
            <a:r>
              <a:rPr lang="nl-NL" sz="1200"/>
              <a:t> | retrofit from NG/air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2.7 kt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40.5 kt/a </a:t>
            </a:r>
            <a:r>
              <a:rPr lang="nl-NL" sz="1200" err="1"/>
              <a:t>refining</a:t>
            </a:r>
            <a:r>
              <a:rPr lang="nl-NL" sz="1200"/>
              <a:t> </a:t>
            </a:r>
            <a:r>
              <a:rPr lang="nl-NL" sz="1200" err="1"/>
              <a:t>capacity</a:t>
            </a:r>
            <a:endParaRPr lang="en-GB" sz="12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82DF2B-0415-B2FE-D79E-D93A812B822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9493" y="4070643"/>
            <a:ext cx="6100762" cy="298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nl-NL" sz="1400">
                <a:solidFill>
                  <a:schemeClr val="bg2"/>
                </a:solidFill>
                <a:latin typeface="+mj-lt"/>
              </a:rPr>
              <a:t>Pilot radiant tube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3A51C1-F416-D967-E451-6A672A06D1C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9493" y="4261726"/>
            <a:ext cx="5908452" cy="59797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/>
              <a:t>ArcelorMittal, Gijón, Spain | heat treatment </a:t>
            </a:r>
            <a:r>
              <a:rPr lang="nl-NL" sz="1200" err="1"/>
              <a:t>for</a:t>
            </a:r>
            <a:r>
              <a:rPr lang="nl-NL" sz="1200"/>
              <a:t> steel/aluminium | retrofit from NG/air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/air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31.0 kt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550 kt/a hot dip </a:t>
            </a:r>
            <a:r>
              <a:rPr lang="nl-NL" sz="1200" err="1"/>
              <a:t>galvanizing</a:t>
            </a:r>
            <a:r>
              <a:rPr lang="nl-NL" sz="1200"/>
              <a:t> line</a:t>
            </a:r>
            <a:endParaRPr lang="en-GB" sz="1200"/>
          </a:p>
          <a:p>
            <a:pPr marL="0" indent="0">
              <a:lnSpc>
                <a:spcPct val="150000"/>
              </a:lnSpc>
              <a:buNone/>
            </a:pPr>
            <a:endParaRPr lang="en-GB" sz="1200"/>
          </a:p>
        </p:txBody>
      </p:sp>
      <p:sp>
        <p:nvSpPr>
          <p:cNvPr id="10" name="Ellipse 50">
            <a:extLst>
              <a:ext uri="{FF2B5EF4-FFF2-40B4-BE49-F238E27FC236}">
                <a16:creationId xmlns:a16="http://schemas.microsoft.com/office/drawing/2014/main" id="{9B9B46CA-232E-42E4-CD0F-00DBEFDED770}"/>
              </a:ext>
            </a:extLst>
          </p:cNvPr>
          <p:cNvSpPr/>
          <p:nvPr/>
        </p:nvSpPr>
        <p:spPr>
          <a:xfrm>
            <a:off x="7373887" y="1734548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</a:t>
            </a:r>
          </a:p>
        </p:txBody>
      </p:sp>
      <p:sp>
        <p:nvSpPr>
          <p:cNvPr id="11" name="Ellipse 50">
            <a:extLst>
              <a:ext uri="{FF2B5EF4-FFF2-40B4-BE49-F238E27FC236}">
                <a16:creationId xmlns:a16="http://schemas.microsoft.com/office/drawing/2014/main" id="{739EC5A8-491B-AB55-7B1F-169B76863A3B}"/>
              </a:ext>
            </a:extLst>
          </p:cNvPr>
          <p:cNvSpPr/>
          <p:nvPr/>
        </p:nvSpPr>
        <p:spPr>
          <a:xfrm>
            <a:off x="5818739" y="2907680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</a:t>
            </a:r>
          </a:p>
        </p:txBody>
      </p:sp>
      <p:sp>
        <p:nvSpPr>
          <p:cNvPr id="12" name="Ellipse 50">
            <a:extLst>
              <a:ext uri="{FF2B5EF4-FFF2-40B4-BE49-F238E27FC236}">
                <a16:creationId xmlns:a16="http://schemas.microsoft.com/office/drawing/2014/main" id="{5E9B79D5-D307-0F66-89BC-7622EB71C317}"/>
              </a:ext>
            </a:extLst>
          </p:cNvPr>
          <p:cNvSpPr/>
          <p:nvPr/>
        </p:nvSpPr>
        <p:spPr>
          <a:xfrm>
            <a:off x="6050283" y="4018849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</a:t>
            </a:r>
          </a:p>
        </p:txBody>
      </p:sp>
      <p:sp>
        <p:nvSpPr>
          <p:cNvPr id="13" name="Ellipse 50">
            <a:extLst>
              <a:ext uri="{FF2B5EF4-FFF2-40B4-BE49-F238E27FC236}">
                <a16:creationId xmlns:a16="http://schemas.microsoft.com/office/drawing/2014/main" id="{5BF22491-7834-EA9E-3A7B-3266AFE841FB}"/>
              </a:ext>
            </a:extLst>
          </p:cNvPr>
          <p:cNvSpPr/>
          <p:nvPr/>
        </p:nvSpPr>
        <p:spPr>
          <a:xfrm>
            <a:off x="5677657" y="4021515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</a:t>
            </a:r>
            <a:endParaRPr lang="de-DE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E25FD7A-74F3-B2EC-97DF-F2BF5BE2083D}"/>
              </a:ext>
            </a:extLst>
          </p:cNvPr>
          <p:cNvSpPr txBox="1">
            <a:spLocks/>
          </p:cNvSpPr>
          <p:nvPr/>
        </p:nvSpPr>
        <p:spPr>
          <a:xfrm>
            <a:off x="3112809" y="5268282"/>
            <a:ext cx="6100411" cy="29863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>
                <a:solidFill>
                  <a:schemeClr val="bg2"/>
                </a:solidFill>
                <a:latin typeface="+mj-lt"/>
              </a:rPr>
              <a:t>Pilot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walking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beam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D8B7829D-8167-E0C8-D9DF-FB4B88BF298D}"/>
              </a:ext>
            </a:extLst>
          </p:cNvPr>
          <p:cNvSpPr txBox="1">
            <a:spLocks/>
          </p:cNvSpPr>
          <p:nvPr/>
        </p:nvSpPr>
        <p:spPr>
          <a:xfrm>
            <a:off x="3120649" y="5474716"/>
            <a:ext cx="5932261" cy="7202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1200"/>
              <a:t>SWERIM, Lulea, Sweden | steel </a:t>
            </a:r>
            <a:r>
              <a:rPr lang="nl-NL" sz="1200" err="1"/>
              <a:t>reheating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hot rolling | retrofit from light </a:t>
            </a:r>
            <a:r>
              <a:rPr lang="nl-NL" sz="1200" err="1"/>
              <a:t>oil</a:t>
            </a:r>
            <a:r>
              <a:rPr lang="nl-NL" sz="1200"/>
              <a:t>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800"/>
              <a:t>2</a:t>
            </a:r>
            <a:r>
              <a:rPr lang="nl-NL" sz="1200"/>
              <a:t>/air/O</a:t>
            </a:r>
            <a:r>
              <a:rPr lang="nl-NL" sz="800"/>
              <a:t>2</a:t>
            </a:r>
            <a:r>
              <a:rPr lang="nl-NL" sz="1200"/>
              <a:t>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386 kt/a CO</a:t>
            </a:r>
            <a:r>
              <a:rPr lang="nl-NL" sz="8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3100 kt/a </a:t>
            </a:r>
            <a:r>
              <a:rPr lang="nl-NL" sz="1200" err="1"/>
              <a:t>reheating</a:t>
            </a:r>
            <a:r>
              <a:rPr lang="nl-NL" sz="1200"/>
              <a:t> </a:t>
            </a:r>
            <a:r>
              <a:rPr lang="nl-NL" sz="1200" err="1"/>
              <a:t>frunace</a:t>
            </a:r>
            <a:endParaRPr lang="nl-NL" sz="1200"/>
          </a:p>
        </p:txBody>
      </p:sp>
      <p:sp>
        <p:nvSpPr>
          <p:cNvPr id="16" name="Ellipse 50">
            <a:extLst>
              <a:ext uri="{FF2B5EF4-FFF2-40B4-BE49-F238E27FC236}">
                <a16:creationId xmlns:a16="http://schemas.microsoft.com/office/drawing/2014/main" id="{13C39C46-B1F1-A506-84D5-3ED81BA5AEF3}"/>
              </a:ext>
            </a:extLst>
          </p:cNvPr>
          <p:cNvSpPr/>
          <p:nvPr/>
        </p:nvSpPr>
        <p:spPr>
          <a:xfrm>
            <a:off x="5757344" y="5268282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</a:t>
            </a:r>
            <a:endParaRPr lang="de-DE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7" name="Grafik 1">
            <a:extLst>
              <a:ext uri="{FF2B5EF4-FFF2-40B4-BE49-F238E27FC236}">
                <a16:creationId xmlns:a16="http://schemas.microsoft.com/office/drawing/2014/main" id="{A36A2AB8-1867-19D6-C988-645886891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35" t="13694" r="78113" b="79015"/>
          <a:stretch/>
        </p:blipFill>
        <p:spPr>
          <a:xfrm>
            <a:off x="1731815" y="1743843"/>
            <a:ext cx="1018310" cy="857602"/>
          </a:xfrm>
          <a:prstGeom prst="rect">
            <a:avLst/>
          </a:prstGeom>
        </p:spPr>
      </p:pic>
      <p:pic>
        <p:nvPicPr>
          <p:cNvPr id="18" name="Grafik 39">
            <a:extLst>
              <a:ext uri="{FF2B5EF4-FFF2-40B4-BE49-F238E27FC236}">
                <a16:creationId xmlns:a16="http://schemas.microsoft.com/office/drawing/2014/main" id="{85973759-1885-C58C-66DE-8DAF8314E0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8" r="1225" b="27003"/>
          <a:stretch/>
        </p:blipFill>
        <p:spPr>
          <a:xfrm>
            <a:off x="1731815" y="4070643"/>
            <a:ext cx="1018310" cy="857602"/>
          </a:xfrm>
          <a:prstGeom prst="rect">
            <a:avLst/>
          </a:prstGeom>
        </p:spPr>
      </p:pic>
      <p:pic>
        <p:nvPicPr>
          <p:cNvPr id="19" name="Grafik 41">
            <a:extLst>
              <a:ext uri="{FF2B5EF4-FFF2-40B4-BE49-F238E27FC236}">
                <a16:creationId xmlns:a16="http://schemas.microsoft.com/office/drawing/2014/main" id="{6C519DE1-8DD0-61C4-1798-2E87A8C24E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88" b="4447"/>
          <a:stretch/>
        </p:blipFill>
        <p:spPr>
          <a:xfrm>
            <a:off x="1731814" y="5234042"/>
            <a:ext cx="1018310" cy="857602"/>
          </a:xfrm>
          <a:prstGeom prst="rect">
            <a:avLst/>
          </a:prstGeom>
        </p:spPr>
      </p:pic>
      <p:pic>
        <p:nvPicPr>
          <p:cNvPr id="20" name="Grafik 43">
            <a:extLst>
              <a:ext uri="{FF2B5EF4-FFF2-40B4-BE49-F238E27FC236}">
                <a16:creationId xmlns:a16="http://schemas.microsoft.com/office/drawing/2014/main" id="{0FFA87FD-1B33-7D85-3037-2BDEFC14DC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8" t="18423" r="10368" b="15557"/>
          <a:stretch/>
        </p:blipFill>
        <p:spPr>
          <a:xfrm>
            <a:off x="1731814" y="2907244"/>
            <a:ext cx="1018310" cy="85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6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F664A2-1513-7A8F-FAEF-FB2E68EB6C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94473" y="663015"/>
            <a:ext cx="6608732" cy="647814"/>
          </a:xfrm>
        </p:spPr>
        <p:txBody>
          <a:bodyPr/>
          <a:lstStyle/>
          <a:p>
            <a:r>
              <a:rPr lang="nl-NL" sz="3600">
                <a:solidFill>
                  <a:schemeClr val="tx2"/>
                </a:solidFill>
                <a:latin typeface="+mj-lt"/>
              </a:rPr>
              <a:t>The </a:t>
            </a:r>
            <a:r>
              <a:rPr lang="nl-NL" sz="3600" err="1">
                <a:solidFill>
                  <a:schemeClr val="tx2"/>
                </a:solidFill>
                <a:latin typeface="+mj-lt"/>
              </a:rPr>
              <a:t>demonstrators</a:t>
            </a:r>
            <a:r>
              <a:rPr lang="nl-NL" sz="3600">
                <a:solidFill>
                  <a:schemeClr val="tx2"/>
                </a:solidFill>
                <a:latin typeface="+mj-lt"/>
              </a:rPr>
              <a:t> – part 2 </a:t>
            </a:r>
            <a:endParaRPr lang="en-GB" sz="3600">
              <a:solidFill>
                <a:schemeClr val="tx2"/>
              </a:solidFill>
              <a:latin typeface="+mj-lt"/>
            </a:endParaRP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9A6D5-B781-CAB7-8033-DAA3B8486E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16376" y="1750570"/>
            <a:ext cx="4407897" cy="234645"/>
          </a:xfrm>
        </p:spPr>
        <p:txBody>
          <a:bodyPr/>
          <a:lstStyle/>
          <a:p>
            <a:r>
              <a:rPr lang="nl-NL" sz="1400">
                <a:solidFill>
                  <a:schemeClr val="bg2"/>
                </a:solidFill>
                <a:latin typeface="+mj-lt"/>
              </a:rPr>
              <a:t>Industrial liquid metal transfer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heater</a:t>
            </a:r>
            <a:endParaRPr lang="en-GB" sz="14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EAF1C-08AB-25B2-AA5F-0CC32F8DABE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20310" y="1985215"/>
            <a:ext cx="5432413" cy="4877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/>
              <a:t>Mytilineos, </a:t>
            </a:r>
            <a:r>
              <a:rPr lang="nl-NL" sz="1200" err="1"/>
              <a:t>Agios</a:t>
            </a:r>
            <a:r>
              <a:rPr lang="nl-NL" sz="1200"/>
              <a:t> </a:t>
            </a:r>
            <a:r>
              <a:rPr lang="nl-NL" sz="1200" err="1"/>
              <a:t>Nikolaos</a:t>
            </a:r>
            <a:r>
              <a:rPr lang="nl-NL" sz="1200"/>
              <a:t>, Greece | liquid aluminium transfer | retrofit from NG/air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0.3 kt/a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endParaRPr lang="en-GB" sz="1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48B79D-02B7-4023-1A2B-43920D77E3C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33705" y="2940923"/>
            <a:ext cx="6100762" cy="298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nl-NL" sz="1400">
                <a:solidFill>
                  <a:schemeClr val="bg2"/>
                </a:solidFill>
                <a:latin typeface="+mj-lt"/>
              </a:rPr>
              <a:t>Industrial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ladle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preheating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station</a:t>
            </a:r>
            <a:endParaRPr lang="en-GB" sz="1400" baseline="-250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175158-A56B-C75C-371E-8E6D589AC6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23076" y="3136502"/>
            <a:ext cx="5517650" cy="6387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 dirty="0" err="1"/>
              <a:t>Celsa</a:t>
            </a:r>
            <a:r>
              <a:rPr lang="nl-NL" sz="1200" dirty="0"/>
              <a:t> </a:t>
            </a:r>
            <a:r>
              <a:rPr lang="nl-NL" sz="1200" dirty="0" err="1"/>
              <a:t>Nordic</a:t>
            </a:r>
            <a:r>
              <a:rPr lang="nl-NL" sz="1200" dirty="0"/>
              <a:t>, Mo i </a:t>
            </a:r>
            <a:r>
              <a:rPr lang="nl-NL" sz="1200" dirty="0" err="1"/>
              <a:t>Rana</a:t>
            </a:r>
            <a:r>
              <a:rPr lang="nl-NL" sz="1200" dirty="0"/>
              <a:t>, Norway | steel </a:t>
            </a:r>
            <a:r>
              <a:rPr lang="nl-NL" sz="1200" dirty="0" err="1"/>
              <a:t>ladle</a:t>
            </a:r>
            <a:r>
              <a:rPr lang="nl-NL" sz="1200" dirty="0"/>
              <a:t> </a:t>
            </a:r>
            <a:r>
              <a:rPr lang="nl-NL" sz="1200" dirty="0" err="1"/>
              <a:t>preheating</a:t>
            </a:r>
            <a:r>
              <a:rPr lang="nl-NL" sz="1200" dirty="0"/>
              <a:t>  | retrofit </a:t>
            </a:r>
            <a:r>
              <a:rPr lang="nl-NL" sz="1200" dirty="0" err="1"/>
              <a:t>from</a:t>
            </a:r>
            <a:r>
              <a:rPr lang="nl-NL" sz="1200" dirty="0"/>
              <a:t> NG/air </a:t>
            </a:r>
            <a:r>
              <a:rPr lang="nl-NL" sz="1200" dirty="0" err="1"/>
              <a:t>to</a:t>
            </a:r>
            <a:r>
              <a:rPr lang="nl-NL" sz="1200" dirty="0"/>
              <a:t> H</a:t>
            </a:r>
            <a:r>
              <a:rPr lang="nl-NL" sz="1200" baseline="-25000" dirty="0"/>
              <a:t>2</a:t>
            </a:r>
            <a:r>
              <a:rPr lang="nl-NL" sz="1200" dirty="0"/>
              <a:t>/O</a:t>
            </a:r>
            <a:r>
              <a:rPr lang="nl-NL" sz="1200" baseline="-25000" dirty="0"/>
              <a:t>2</a:t>
            </a:r>
            <a:r>
              <a:rPr lang="nl-NL" sz="1200" dirty="0"/>
              <a:t> </a:t>
            </a:r>
            <a:r>
              <a:rPr lang="nl-NL" sz="1200" dirty="0" err="1"/>
              <a:t>burner</a:t>
            </a:r>
            <a:r>
              <a:rPr lang="nl-NL" sz="1200" dirty="0"/>
              <a:t> </a:t>
            </a:r>
            <a:r>
              <a:rPr lang="nl-NL" sz="1200" dirty="0" err="1"/>
              <a:t>technology</a:t>
            </a:r>
            <a:r>
              <a:rPr lang="nl-NL" sz="1200" dirty="0"/>
              <a:t> | 5.7 kt CO</a:t>
            </a:r>
            <a:r>
              <a:rPr lang="nl-NL" sz="1200" baseline="-25000" dirty="0"/>
              <a:t>2</a:t>
            </a:r>
            <a:r>
              <a:rPr lang="nl-NL" sz="1200" dirty="0"/>
              <a:t> </a:t>
            </a:r>
            <a:r>
              <a:rPr lang="nl-NL" sz="1200" dirty="0" err="1"/>
              <a:t>savings</a:t>
            </a:r>
            <a:r>
              <a:rPr lang="nl-NL" sz="1200" dirty="0"/>
              <a:t> </a:t>
            </a:r>
            <a:r>
              <a:rPr lang="nl-NL" sz="1200" dirty="0" err="1"/>
              <a:t>for</a:t>
            </a:r>
            <a:r>
              <a:rPr lang="nl-NL" sz="1200" dirty="0"/>
              <a:t> 350 kt/</a:t>
            </a:r>
            <a:r>
              <a:rPr lang="nl-NL" sz="1200"/>
              <a:t>a steel plant</a:t>
            </a:r>
            <a:endParaRPr lang="en-GB" sz="1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82DF2B-0415-B2FE-D79E-D93A812B822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15772" y="4051472"/>
            <a:ext cx="6100762" cy="298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nl-NL" sz="1400">
                <a:solidFill>
                  <a:schemeClr val="bg2"/>
                </a:solidFill>
                <a:latin typeface="+mj-lt"/>
              </a:rPr>
              <a:t>Industrial tunnel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heating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3A51C1-F416-D967-E451-6A672A06D1C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24735" y="4275243"/>
            <a:ext cx="5917417" cy="63843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sz="1200"/>
              <a:t>ArcelorMittal, </a:t>
            </a:r>
            <a:r>
              <a:rPr lang="nl-NL" sz="1200" err="1"/>
              <a:t>Sestao</a:t>
            </a:r>
            <a:r>
              <a:rPr lang="nl-NL" sz="1200"/>
              <a:t>, Spain | steel </a:t>
            </a:r>
            <a:r>
              <a:rPr lang="nl-NL" sz="1200" err="1"/>
              <a:t>thin</a:t>
            </a:r>
            <a:r>
              <a:rPr lang="nl-NL" sz="1200"/>
              <a:t> slab </a:t>
            </a:r>
            <a:r>
              <a:rPr lang="nl-NL" sz="1200" err="1"/>
              <a:t>heating</a:t>
            </a:r>
            <a:r>
              <a:rPr lang="nl-NL" sz="1200"/>
              <a:t> | retrofit from NG/air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/air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90.0 kt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r>
              <a:rPr lang="nl-NL" sz="1200"/>
              <a:t> </a:t>
            </a:r>
            <a:r>
              <a:rPr lang="nl-NL" sz="1200" err="1"/>
              <a:t>for</a:t>
            </a:r>
            <a:r>
              <a:rPr lang="nl-NL" sz="1200"/>
              <a:t> 1600 kt/a steel </a:t>
            </a:r>
            <a:r>
              <a:rPr lang="nl-NL" sz="1200" err="1"/>
              <a:t>coil</a:t>
            </a:r>
            <a:endParaRPr lang="en-GB" sz="1200"/>
          </a:p>
        </p:txBody>
      </p:sp>
      <p:sp>
        <p:nvSpPr>
          <p:cNvPr id="10" name="Ellipse 50">
            <a:extLst>
              <a:ext uri="{FF2B5EF4-FFF2-40B4-BE49-F238E27FC236}">
                <a16:creationId xmlns:a16="http://schemas.microsoft.com/office/drawing/2014/main" id="{9B9B46CA-232E-42E4-CD0F-00DBEFDED770}"/>
              </a:ext>
            </a:extLst>
          </p:cNvPr>
          <p:cNvSpPr/>
          <p:nvPr/>
        </p:nvSpPr>
        <p:spPr>
          <a:xfrm>
            <a:off x="6707405" y="1711972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</a:t>
            </a:r>
          </a:p>
        </p:txBody>
      </p:sp>
      <p:sp>
        <p:nvSpPr>
          <p:cNvPr id="13" name="Ellipse 50">
            <a:extLst>
              <a:ext uri="{FF2B5EF4-FFF2-40B4-BE49-F238E27FC236}">
                <a16:creationId xmlns:a16="http://schemas.microsoft.com/office/drawing/2014/main" id="{5BF22491-7834-EA9E-3A7B-3266AFE841FB}"/>
              </a:ext>
            </a:extLst>
          </p:cNvPr>
          <p:cNvSpPr/>
          <p:nvPr/>
        </p:nvSpPr>
        <p:spPr>
          <a:xfrm>
            <a:off x="6332829" y="4030967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</a:t>
            </a:r>
            <a:endParaRPr lang="de-DE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E25FD7A-74F3-B2EC-97DF-F2BF5BE2083D}"/>
              </a:ext>
            </a:extLst>
          </p:cNvPr>
          <p:cNvSpPr txBox="1">
            <a:spLocks/>
          </p:cNvSpPr>
          <p:nvPr/>
        </p:nvSpPr>
        <p:spPr>
          <a:xfrm>
            <a:off x="3134056" y="5255174"/>
            <a:ext cx="6100411" cy="29863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>
                <a:solidFill>
                  <a:schemeClr val="bg2"/>
                </a:solidFill>
                <a:latin typeface="+mj-lt"/>
              </a:rPr>
              <a:t>Industrial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annealing</a:t>
            </a:r>
            <a:r>
              <a:rPr lang="nl-NL" sz="1400">
                <a:solidFill>
                  <a:schemeClr val="bg2"/>
                </a:solidFill>
                <a:latin typeface="+mj-lt"/>
              </a:rPr>
              <a:t> </a:t>
            </a:r>
            <a:r>
              <a:rPr lang="nl-NL" sz="1400" err="1">
                <a:solidFill>
                  <a:schemeClr val="bg2"/>
                </a:solidFill>
                <a:latin typeface="+mj-lt"/>
              </a:rPr>
              <a:t>furnace</a:t>
            </a:r>
            <a:endParaRPr lang="en-GB" sz="140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D8B7829D-8167-E0C8-D9DF-FB4B88BF298D}"/>
              </a:ext>
            </a:extLst>
          </p:cNvPr>
          <p:cNvSpPr txBox="1">
            <a:spLocks/>
          </p:cNvSpPr>
          <p:nvPr/>
        </p:nvSpPr>
        <p:spPr>
          <a:xfrm>
            <a:off x="3128834" y="5471557"/>
            <a:ext cx="5932261" cy="4949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1200"/>
              <a:t>Toyota, </a:t>
            </a:r>
            <a:r>
              <a:rPr lang="nl-NL" sz="1200" err="1"/>
              <a:t>Walbrzych</a:t>
            </a:r>
            <a:r>
              <a:rPr lang="nl-NL" sz="1200"/>
              <a:t>, Poland | aluminium part heat treatment | retrofit from NG/air </a:t>
            </a:r>
            <a:r>
              <a:rPr lang="nl-NL" sz="1200" err="1"/>
              <a:t>to</a:t>
            </a:r>
            <a:r>
              <a:rPr lang="nl-NL" sz="1200"/>
              <a:t> H</a:t>
            </a:r>
            <a:r>
              <a:rPr lang="nl-NL" sz="1200" baseline="-25000"/>
              <a:t>2</a:t>
            </a:r>
            <a:r>
              <a:rPr lang="nl-NL" sz="1200"/>
              <a:t>/O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burner</a:t>
            </a:r>
            <a:r>
              <a:rPr lang="nl-NL" sz="1200"/>
              <a:t> </a:t>
            </a:r>
            <a:r>
              <a:rPr lang="nl-NL" sz="1200" err="1"/>
              <a:t>technology</a:t>
            </a:r>
            <a:r>
              <a:rPr lang="nl-NL" sz="1200"/>
              <a:t> | 0.1 kt/a CO</a:t>
            </a:r>
            <a:r>
              <a:rPr lang="nl-NL" sz="1200" baseline="-25000"/>
              <a:t>2</a:t>
            </a:r>
            <a:r>
              <a:rPr lang="nl-NL" sz="1200"/>
              <a:t> </a:t>
            </a:r>
            <a:r>
              <a:rPr lang="nl-NL" sz="1200" err="1"/>
              <a:t>savings</a:t>
            </a:r>
            <a:endParaRPr lang="en-GB" sz="1200"/>
          </a:p>
        </p:txBody>
      </p:sp>
      <p:sp>
        <p:nvSpPr>
          <p:cNvPr id="9" name="Ellipse 50">
            <a:extLst>
              <a:ext uri="{FF2B5EF4-FFF2-40B4-BE49-F238E27FC236}">
                <a16:creationId xmlns:a16="http://schemas.microsoft.com/office/drawing/2014/main" id="{CF0DAADE-7B7C-CDBF-5E8C-257D9BC1FB78}"/>
              </a:ext>
            </a:extLst>
          </p:cNvPr>
          <p:cNvSpPr/>
          <p:nvPr/>
        </p:nvSpPr>
        <p:spPr>
          <a:xfrm>
            <a:off x="6429473" y="2908790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</a:t>
            </a:r>
            <a:endParaRPr lang="de-DE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Ellipse 50">
            <a:extLst>
              <a:ext uri="{FF2B5EF4-FFF2-40B4-BE49-F238E27FC236}">
                <a16:creationId xmlns:a16="http://schemas.microsoft.com/office/drawing/2014/main" id="{AF0F5E4E-009F-FC77-E085-B5788462ED61}"/>
              </a:ext>
            </a:extLst>
          </p:cNvPr>
          <p:cNvSpPr/>
          <p:nvPr/>
        </p:nvSpPr>
        <p:spPr>
          <a:xfrm>
            <a:off x="5917108" y="5229221"/>
            <a:ext cx="306000" cy="304923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/>
          <a:lstStyle/>
          <a:p>
            <a:pPr algn="ctr"/>
            <a:r>
              <a:rPr lang="de-DE" sz="105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</a:t>
            </a:r>
          </a:p>
        </p:txBody>
      </p:sp>
      <p:pic>
        <p:nvPicPr>
          <p:cNvPr id="22" name="Grafik 14">
            <a:extLst>
              <a:ext uri="{FF2B5EF4-FFF2-40B4-BE49-F238E27FC236}">
                <a16:creationId xmlns:a16="http://schemas.microsoft.com/office/drawing/2014/main" id="{940FCEBB-5625-3E3C-C75B-9A47BA6272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5400" r="3990" b="2825"/>
          <a:stretch/>
        </p:blipFill>
        <p:spPr>
          <a:xfrm>
            <a:off x="1735435" y="1747296"/>
            <a:ext cx="1018310" cy="857603"/>
          </a:xfrm>
          <a:prstGeom prst="rect">
            <a:avLst/>
          </a:prstGeom>
        </p:spPr>
      </p:pic>
      <p:pic>
        <p:nvPicPr>
          <p:cNvPr id="23" name="Grafik 55">
            <a:extLst>
              <a:ext uri="{FF2B5EF4-FFF2-40B4-BE49-F238E27FC236}">
                <a16:creationId xmlns:a16="http://schemas.microsoft.com/office/drawing/2014/main" id="{23192464-6859-13A9-35CB-8E4DB98339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31327" b="5685"/>
          <a:stretch/>
        </p:blipFill>
        <p:spPr>
          <a:xfrm>
            <a:off x="1735433" y="2907456"/>
            <a:ext cx="1018311" cy="857603"/>
          </a:xfrm>
          <a:prstGeom prst="rect">
            <a:avLst/>
          </a:prstGeom>
        </p:spPr>
      </p:pic>
      <p:pic>
        <p:nvPicPr>
          <p:cNvPr id="24" name="Grafik 57">
            <a:extLst>
              <a:ext uri="{FF2B5EF4-FFF2-40B4-BE49-F238E27FC236}">
                <a16:creationId xmlns:a16="http://schemas.microsoft.com/office/drawing/2014/main" id="{4CDA9020-5B65-018C-17C0-C9DCD4B42A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" r="22148"/>
          <a:stretch/>
        </p:blipFill>
        <p:spPr>
          <a:xfrm>
            <a:off x="1735432" y="4074099"/>
            <a:ext cx="1018311" cy="857601"/>
          </a:xfrm>
          <a:prstGeom prst="rect">
            <a:avLst/>
          </a:prstGeom>
        </p:spPr>
      </p:pic>
      <p:pic>
        <p:nvPicPr>
          <p:cNvPr id="25" name="Grafik 59">
            <a:extLst>
              <a:ext uri="{FF2B5EF4-FFF2-40B4-BE49-F238E27FC236}">
                <a16:creationId xmlns:a16="http://schemas.microsoft.com/office/drawing/2014/main" id="{AB536EB7-8ABF-690C-C919-FF7D7B2349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7" r="5010" b="7906"/>
          <a:stretch/>
        </p:blipFill>
        <p:spPr>
          <a:xfrm>
            <a:off x="1735431" y="5234259"/>
            <a:ext cx="1018311" cy="8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2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76B5D5-85E8-02D5-59EC-7FD48C4C0C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13754" y="1166044"/>
            <a:ext cx="3957524" cy="608499"/>
          </a:xfrm>
        </p:spPr>
        <p:txBody>
          <a:bodyPr/>
          <a:lstStyle/>
          <a:p>
            <a:r>
              <a:rPr lang="en-GB"/>
              <a:t>The Workplan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78448-7F51-7783-6FFF-6D40500E1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4094" y="1987591"/>
            <a:ext cx="3887505" cy="326862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9 work packages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Phase 1: Technology development and adaption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Phase 2: Implementation and validation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Phase 3: Evaluation and analysis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Accompanying dissemination and exploitation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Consistent project and risk management</a:t>
            </a:r>
          </a:p>
        </p:txBody>
      </p:sp>
      <p:sp>
        <p:nvSpPr>
          <p:cNvPr id="10" name="Pfeil: Fünfeck 2">
            <a:extLst>
              <a:ext uri="{FF2B5EF4-FFF2-40B4-BE49-F238E27FC236}">
                <a16:creationId xmlns:a16="http://schemas.microsoft.com/office/drawing/2014/main" id="{C8E39A8B-7636-A0E6-178F-5A7B4B42E791}"/>
              </a:ext>
            </a:extLst>
          </p:cNvPr>
          <p:cNvSpPr/>
          <p:nvPr/>
        </p:nvSpPr>
        <p:spPr>
          <a:xfrm>
            <a:off x="5263117" y="520645"/>
            <a:ext cx="2604976" cy="4860000"/>
          </a:xfrm>
          <a:prstGeom prst="homePlate">
            <a:avLst>
              <a:gd name="adj" fmla="val 24995"/>
            </a:avLst>
          </a:prstGeom>
          <a:solidFill>
            <a:schemeClr val="tx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: Chevron 3">
            <a:extLst>
              <a:ext uri="{FF2B5EF4-FFF2-40B4-BE49-F238E27FC236}">
                <a16:creationId xmlns:a16="http://schemas.microsoft.com/office/drawing/2014/main" id="{4EA7D627-46E7-B428-071E-2EFC8C16A893}"/>
              </a:ext>
            </a:extLst>
          </p:cNvPr>
          <p:cNvSpPr/>
          <p:nvPr/>
        </p:nvSpPr>
        <p:spPr>
          <a:xfrm>
            <a:off x="7360860" y="520645"/>
            <a:ext cx="2604977" cy="4860000"/>
          </a:xfrm>
          <a:prstGeom prst="chevron">
            <a:avLst>
              <a:gd name="adj" fmla="val 24995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Pfeil: Chevron 478">
            <a:extLst>
              <a:ext uri="{FF2B5EF4-FFF2-40B4-BE49-F238E27FC236}">
                <a16:creationId xmlns:a16="http://schemas.microsoft.com/office/drawing/2014/main" id="{37D7E05E-ED41-7CEB-8DD7-390981D4BD2A}"/>
              </a:ext>
            </a:extLst>
          </p:cNvPr>
          <p:cNvSpPr/>
          <p:nvPr/>
        </p:nvSpPr>
        <p:spPr>
          <a:xfrm>
            <a:off x="9418340" y="520645"/>
            <a:ext cx="2479072" cy="4860000"/>
          </a:xfrm>
          <a:prstGeom prst="chevron">
            <a:avLst>
              <a:gd name="adj" fmla="val 28637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3" name="Rechteck 481">
            <a:extLst>
              <a:ext uri="{FF2B5EF4-FFF2-40B4-BE49-F238E27FC236}">
                <a16:creationId xmlns:a16="http://schemas.microsoft.com/office/drawing/2014/main" id="{4DC5771A-33A3-013A-4A1F-0E077C5B11A1}"/>
              </a:ext>
            </a:extLst>
          </p:cNvPr>
          <p:cNvSpPr/>
          <p:nvPr/>
        </p:nvSpPr>
        <p:spPr>
          <a:xfrm>
            <a:off x="5478927" y="1166044"/>
            <a:ext cx="1841670" cy="61097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1: </a:t>
            </a:r>
          </a:p>
          <a:p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Process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analysis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retrofitting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requirements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Rechteck 482">
            <a:extLst>
              <a:ext uri="{FF2B5EF4-FFF2-40B4-BE49-F238E27FC236}">
                <a16:creationId xmlns:a16="http://schemas.microsoft.com/office/drawing/2014/main" id="{232747F8-36C1-F5FE-331E-0B28ACF02078}"/>
              </a:ext>
            </a:extLst>
          </p:cNvPr>
          <p:cNvSpPr/>
          <p:nvPr/>
        </p:nvSpPr>
        <p:spPr>
          <a:xfrm>
            <a:off x="5490763" y="2144707"/>
            <a:ext cx="1870097" cy="5411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2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: </a:t>
            </a:r>
          </a:p>
          <a:p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Modification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redesign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of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equipment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processes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Rechteck 483">
            <a:extLst>
              <a:ext uri="{FF2B5EF4-FFF2-40B4-BE49-F238E27FC236}">
                <a16:creationId xmlns:a16="http://schemas.microsoft.com/office/drawing/2014/main" id="{B276ADF7-C8B6-B915-7AC9-CB78F450883A}"/>
              </a:ext>
            </a:extLst>
          </p:cNvPr>
          <p:cNvSpPr/>
          <p:nvPr/>
        </p:nvSpPr>
        <p:spPr>
          <a:xfrm>
            <a:off x="5490763" y="3053554"/>
            <a:ext cx="1870097" cy="55616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3:</a:t>
            </a:r>
          </a:p>
          <a:p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Design of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safe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efficient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H</a:t>
            </a:r>
            <a:r>
              <a:rPr lang="de-DE" sz="1200" baseline="-2500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O</a:t>
            </a:r>
            <a:r>
              <a:rPr lang="de-DE" sz="1200" baseline="-2500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infrastructure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Rechteck 485">
            <a:extLst>
              <a:ext uri="{FF2B5EF4-FFF2-40B4-BE49-F238E27FC236}">
                <a16:creationId xmlns:a16="http://schemas.microsoft.com/office/drawing/2014/main" id="{42D296C9-223A-8B0C-9CBF-AB1A0A3FE30A}"/>
              </a:ext>
            </a:extLst>
          </p:cNvPr>
          <p:cNvSpPr/>
          <p:nvPr/>
        </p:nvSpPr>
        <p:spPr>
          <a:xfrm>
            <a:off x="8095740" y="1775781"/>
            <a:ext cx="1496664" cy="9725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5: </a:t>
            </a:r>
          </a:p>
          <a:p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Demonstration of H</a:t>
            </a:r>
            <a:r>
              <a:rPr lang="de-DE" sz="1200" baseline="-2500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heating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solutions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in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aluminium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production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processes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Rechteck 488">
            <a:extLst>
              <a:ext uri="{FF2B5EF4-FFF2-40B4-BE49-F238E27FC236}">
                <a16:creationId xmlns:a16="http://schemas.microsoft.com/office/drawing/2014/main" id="{1194D3DC-CCF0-2075-2053-FFD80AA98628}"/>
              </a:ext>
            </a:extLst>
          </p:cNvPr>
          <p:cNvSpPr/>
          <p:nvPr/>
        </p:nvSpPr>
        <p:spPr>
          <a:xfrm>
            <a:off x="8100763" y="3053554"/>
            <a:ext cx="1458374" cy="138548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6:</a:t>
            </a:r>
          </a:p>
          <a:p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Demonstration of H</a:t>
            </a:r>
            <a:r>
              <a:rPr lang="de-DE" sz="1200" baseline="-2500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heating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solutions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in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steel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production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processes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Rechteck 489">
            <a:extLst>
              <a:ext uri="{FF2B5EF4-FFF2-40B4-BE49-F238E27FC236}">
                <a16:creationId xmlns:a16="http://schemas.microsoft.com/office/drawing/2014/main" id="{8AFCC0E5-E24C-57A7-7DEA-C015927C250A}"/>
              </a:ext>
            </a:extLst>
          </p:cNvPr>
          <p:cNvSpPr/>
          <p:nvPr/>
        </p:nvSpPr>
        <p:spPr>
          <a:xfrm>
            <a:off x="10459226" y="2262055"/>
            <a:ext cx="1115349" cy="13283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7: </a:t>
            </a:r>
          </a:p>
          <a:p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Evaluation of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greenfield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retrofitting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solutions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Pfeil: Fünfeck 491">
            <a:extLst>
              <a:ext uri="{FF2B5EF4-FFF2-40B4-BE49-F238E27FC236}">
                <a16:creationId xmlns:a16="http://schemas.microsoft.com/office/drawing/2014/main" id="{EDD3AA76-0DC5-A38F-8F40-C3673BDCACC4}"/>
              </a:ext>
            </a:extLst>
          </p:cNvPr>
          <p:cNvSpPr/>
          <p:nvPr/>
        </p:nvSpPr>
        <p:spPr>
          <a:xfrm>
            <a:off x="5263028" y="5425914"/>
            <a:ext cx="6483345" cy="396000"/>
          </a:xfrm>
          <a:prstGeom prst="homePlate">
            <a:avLst>
              <a:gd name="adj" fmla="val 13397"/>
            </a:avLst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b="1">
                <a:solidFill>
                  <a:schemeClr val="tx2"/>
                </a:solidFill>
              </a:rPr>
              <a:t>WP 8:</a:t>
            </a:r>
            <a:r>
              <a:rPr lang="de-DE" sz="1200">
                <a:solidFill>
                  <a:schemeClr val="tx2"/>
                </a:solidFill>
              </a:rPr>
              <a:t>  Communication, </a:t>
            </a:r>
            <a:r>
              <a:rPr lang="de-DE" sz="1200" err="1">
                <a:solidFill>
                  <a:schemeClr val="tx2"/>
                </a:solidFill>
              </a:rPr>
              <a:t>policy</a:t>
            </a:r>
            <a:r>
              <a:rPr lang="de-DE" sz="1200">
                <a:solidFill>
                  <a:schemeClr val="tx2"/>
                </a:solidFill>
              </a:rPr>
              <a:t> and </a:t>
            </a:r>
            <a:r>
              <a:rPr lang="de-DE" sz="1200" err="1">
                <a:solidFill>
                  <a:schemeClr val="tx2"/>
                </a:solidFill>
              </a:rPr>
              <a:t>exploitation</a:t>
            </a:r>
            <a:endParaRPr lang="de-DE" sz="1200">
              <a:solidFill>
                <a:schemeClr val="tx2"/>
              </a:solidFill>
            </a:endParaRPr>
          </a:p>
        </p:txBody>
      </p:sp>
      <p:sp>
        <p:nvSpPr>
          <p:cNvPr id="20" name="Rechteck 484">
            <a:extLst>
              <a:ext uri="{FF2B5EF4-FFF2-40B4-BE49-F238E27FC236}">
                <a16:creationId xmlns:a16="http://schemas.microsoft.com/office/drawing/2014/main" id="{8D488AAF-DD73-F084-1826-996941B8FBE8}"/>
              </a:ext>
            </a:extLst>
          </p:cNvPr>
          <p:cNvSpPr/>
          <p:nvPr/>
        </p:nvSpPr>
        <p:spPr>
          <a:xfrm>
            <a:off x="5509021" y="3580143"/>
            <a:ext cx="1781481" cy="134696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r>
              <a:rPr lang="de-DE" sz="1200" b="1">
                <a:solidFill>
                  <a:schemeClr val="bg1"/>
                </a:solidFill>
                <a:cs typeface="Times New Roman" panose="02020603050405020304" pitchFamily="18" charset="0"/>
              </a:rPr>
              <a:t>WP 4: </a:t>
            </a:r>
          </a:p>
          <a:p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Instrumentation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algorithms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for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measurement</a:t>
            </a:r>
            <a:r>
              <a:rPr lang="de-DE" sz="1200">
                <a:solidFill>
                  <a:schemeClr val="bg1"/>
                </a:solidFill>
                <a:cs typeface="Times New Roman" panose="02020603050405020304" pitchFamily="18" charset="0"/>
              </a:rPr>
              <a:t> and </a:t>
            </a:r>
            <a:r>
              <a:rPr lang="de-DE" sz="1200" err="1">
                <a:solidFill>
                  <a:schemeClr val="bg1"/>
                </a:solidFill>
                <a:cs typeface="Times New Roman" panose="02020603050405020304" pitchFamily="18" charset="0"/>
              </a:rPr>
              <a:t>control</a:t>
            </a:r>
            <a:endParaRPr lang="de-DE" sz="12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Pfeil: Fünfeck 494">
            <a:extLst>
              <a:ext uri="{FF2B5EF4-FFF2-40B4-BE49-F238E27FC236}">
                <a16:creationId xmlns:a16="http://schemas.microsoft.com/office/drawing/2014/main" id="{9472FD54-7FB8-1A2C-4027-4A4B33B3BF06}"/>
              </a:ext>
            </a:extLst>
          </p:cNvPr>
          <p:cNvSpPr/>
          <p:nvPr/>
        </p:nvSpPr>
        <p:spPr>
          <a:xfrm>
            <a:off x="5263028" y="5866956"/>
            <a:ext cx="6483345" cy="396838"/>
          </a:xfrm>
          <a:prstGeom prst="homePlate">
            <a:avLst>
              <a:gd name="adj" fmla="val 13397"/>
            </a:avLst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b="1">
                <a:solidFill>
                  <a:schemeClr val="tx2"/>
                </a:solidFill>
              </a:rPr>
              <a:t>WP 9:</a:t>
            </a:r>
            <a:r>
              <a:rPr lang="de-DE" sz="1200">
                <a:solidFill>
                  <a:schemeClr val="tx2"/>
                </a:solidFill>
              </a:rPr>
              <a:t>  Project </a:t>
            </a:r>
            <a:r>
              <a:rPr lang="de-DE" sz="1200" err="1">
                <a:solidFill>
                  <a:schemeClr val="tx2"/>
                </a:solidFill>
              </a:rPr>
              <a:t>coordination</a:t>
            </a:r>
            <a:r>
              <a:rPr lang="de-DE" sz="1200">
                <a:solidFill>
                  <a:schemeClr val="tx2"/>
                </a:solidFill>
              </a:rPr>
              <a:t>, </a:t>
            </a:r>
            <a:r>
              <a:rPr lang="de-DE" sz="1200" err="1">
                <a:solidFill>
                  <a:schemeClr val="tx2"/>
                </a:solidFill>
              </a:rPr>
              <a:t>management</a:t>
            </a:r>
            <a:r>
              <a:rPr lang="de-DE" sz="1200">
                <a:solidFill>
                  <a:schemeClr val="tx2"/>
                </a:solidFill>
              </a:rPr>
              <a:t> and </a:t>
            </a:r>
            <a:r>
              <a:rPr lang="de-DE" sz="1200" err="1">
                <a:solidFill>
                  <a:schemeClr val="tx2"/>
                </a:solidFill>
              </a:rPr>
              <a:t>reporting</a:t>
            </a:r>
            <a:endParaRPr lang="de-DE" sz="1200">
              <a:solidFill>
                <a:schemeClr val="tx2"/>
              </a:solidFill>
            </a:endParaRP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4E455769-8E6B-F949-3ADA-EC6A1C685164}"/>
              </a:ext>
            </a:extLst>
          </p:cNvPr>
          <p:cNvSpPr txBox="1">
            <a:spLocks/>
          </p:cNvSpPr>
          <p:nvPr/>
        </p:nvSpPr>
        <p:spPr>
          <a:xfrm>
            <a:off x="5890396" y="682728"/>
            <a:ext cx="977075" cy="2914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</a:rPr>
              <a:t>Phase 1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08F59010-7047-AD3F-D83C-7EE26472486B}"/>
              </a:ext>
            </a:extLst>
          </p:cNvPr>
          <p:cNvSpPr txBox="1">
            <a:spLocks/>
          </p:cNvSpPr>
          <p:nvPr/>
        </p:nvSpPr>
        <p:spPr>
          <a:xfrm>
            <a:off x="8095740" y="682727"/>
            <a:ext cx="977075" cy="2914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9C4D67CA-DA1F-6C27-E59E-F659101B1765}"/>
              </a:ext>
            </a:extLst>
          </p:cNvPr>
          <p:cNvSpPr txBox="1">
            <a:spLocks/>
          </p:cNvSpPr>
          <p:nvPr/>
        </p:nvSpPr>
        <p:spPr>
          <a:xfrm>
            <a:off x="9970688" y="682727"/>
            <a:ext cx="977075" cy="2914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</a:rPr>
              <a:t>Phase 3</a:t>
            </a:r>
          </a:p>
        </p:txBody>
      </p:sp>
    </p:spTree>
    <p:extLst>
      <p:ext uri="{BB962C8B-B14F-4D97-AF65-F5344CB8AC3E}">
        <p14:creationId xmlns:p14="http://schemas.microsoft.com/office/powerpoint/2010/main" val="381168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B4350-48C2-377F-436D-393CA4E871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37792" y="699978"/>
            <a:ext cx="6100411" cy="647814"/>
          </a:xfrm>
        </p:spPr>
        <p:txBody>
          <a:bodyPr/>
          <a:lstStyle/>
          <a:p>
            <a:r>
              <a:rPr lang="en-GB"/>
              <a:t>The timing</a:t>
            </a:r>
          </a:p>
        </p:txBody>
      </p:sp>
      <p:graphicFrame>
        <p:nvGraphicFramePr>
          <p:cNvPr id="4" name="Tabelle 1">
            <a:extLst>
              <a:ext uri="{FF2B5EF4-FFF2-40B4-BE49-F238E27FC236}">
                <a16:creationId xmlns:a16="http://schemas.microsoft.com/office/drawing/2014/main" id="{B05A7716-9EEC-0C22-99E1-9C18F693FE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6055"/>
              </p:ext>
            </p:extLst>
          </p:nvPr>
        </p:nvGraphicFramePr>
        <p:xfrm>
          <a:off x="1537792" y="1643194"/>
          <a:ext cx="9850046" cy="4314412"/>
        </p:xfrm>
        <a:graphic>
          <a:graphicData uri="http://schemas.openxmlformats.org/drawingml/2006/table">
            <a:tbl>
              <a:tblPr/>
              <a:tblGrid>
                <a:gridCol w="836131">
                  <a:extLst>
                    <a:ext uri="{9D8B030D-6E8A-4147-A177-3AD203B41FA5}">
                      <a16:colId xmlns:a16="http://schemas.microsoft.com/office/drawing/2014/main" val="1290834259"/>
                    </a:ext>
                  </a:extLst>
                </a:gridCol>
                <a:gridCol w="3147646">
                  <a:extLst>
                    <a:ext uri="{9D8B030D-6E8A-4147-A177-3AD203B41FA5}">
                      <a16:colId xmlns:a16="http://schemas.microsoft.com/office/drawing/2014/main" val="3032733174"/>
                    </a:ext>
                  </a:extLst>
                </a:gridCol>
                <a:gridCol w="1003805">
                  <a:extLst>
                    <a:ext uri="{9D8B030D-6E8A-4147-A177-3AD203B41FA5}">
                      <a16:colId xmlns:a16="http://schemas.microsoft.com/office/drawing/2014/main" val="888434344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2595259017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93111029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2695947670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533104161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918628933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2031960304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757108216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465121034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2853489265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460330325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034567533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958346022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217560654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3653850551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1588604915"/>
                    </a:ext>
                  </a:extLst>
                </a:gridCol>
                <a:gridCol w="303904">
                  <a:extLst>
                    <a:ext uri="{9D8B030D-6E8A-4147-A177-3AD203B41FA5}">
                      <a16:colId xmlns:a16="http://schemas.microsoft.com/office/drawing/2014/main" val="410791627"/>
                    </a:ext>
                  </a:extLst>
                </a:gridCol>
              </a:tblGrid>
              <a:tr h="2132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WP </a:t>
                      </a:r>
                      <a:r>
                        <a:rPr lang="de-DE" sz="1200" b="0" i="0" u="none" strike="noStrike" err="1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No</a:t>
                      </a:r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.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Work Package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Lead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2023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2024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2025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2026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16676"/>
                  </a:ext>
                </a:extLst>
              </a:tr>
              <a:tr h="21320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Epilogue Medium" pitchFamily="2" charset="0"/>
                        </a:rPr>
                        <a:t>Q4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826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Process analysis and retrofitting requirements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TECNALIA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940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Modification and redesign of equipment and processes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LINDE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70281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Design of safe and efficient H</a:t>
                      </a:r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O</a:t>
                      </a:r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infrastructure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POLIMI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46363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Instrumentation and algorithms for measurement and control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SICK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9234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Demonstration of H</a:t>
                      </a:r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heating solutions in </a:t>
                      </a:r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aluminium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processes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GHI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9001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Demonstration of H</a:t>
                      </a:r>
                      <a:r>
                        <a:rPr lang="en-US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heating solutions in steel production processes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CELSA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82768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Evaluation of greenfield and retrofitting solutions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NTNU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17849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Communication, </a:t>
                      </a:r>
                      <a:r>
                        <a:rPr lang="de-DE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</a:t>
                      </a:r>
                      <a:r>
                        <a:rPr lang="de-DE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exploitation</a:t>
                      </a: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EGEN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96972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Project coordination, management and reporting</a:t>
                      </a:r>
                    </a:p>
                  </a:txBody>
                  <a:tcPr marL="36000" marR="3600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RWTH</a:t>
                      </a:r>
                    </a:p>
                  </a:txBody>
                  <a:tcPr marL="0" marR="0" marT="484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Epilogue Medium" pitchFamily="2" charset="0"/>
                        </a:rPr>
                        <a:t> </a:t>
                      </a:r>
                    </a:p>
                  </a:txBody>
                  <a:tcPr marL="4846" marR="4846" marT="4846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84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42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0DC6E41-3443-73D3-BA45-493229CBD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F8C3E-F467-75B1-D425-74DB6E09A8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FEC4E-13E9-2410-E074-5BEB434290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40D34F-0127-49C6-2AA6-9C4ED9CA53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48E5D2-CC74-3AE6-3E61-8CD3EB7538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F92773-7E08-52F5-61D3-A54A136D5A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650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5AB624B-9DC9-F1E5-9B00-DA1EEFA0D4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A13B04-2133-8A59-8BC6-E8BA221190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0F7688A-8590-E8EC-4776-FC04A51B89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46037DA-C83E-7AE7-A746-1CF7C99161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7123E2-5F93-248C-83FB-7A0BC304FE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3542F1-9BDE-4E76-8EE9-219831720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699E42-22E8-8109-2C7B-A569DB9060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FEC1BD-8B47-99D0-7216-52111C4A3E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B9100A-9811-B8B6-B231-ACDB3291FD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38C7B7-5864-674C-A6B3-C3DA31A5D0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E38D847-EDDF-161C-E050-1EAFBC1C97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D3F3F61-A749-B318-FF67-01BDA34072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369610-BDE2-5543-3E55-04CEB771FBF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7B5113-918F-6E21-144F-781E4EF752E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FA6BE39-AF36-26C1-B7B7-176E811AE8C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25C1951-D8AC-B66E-3878-25B72A47C6C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B6C8318-B6D2-BAF7-F169-5D44FB8270D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EA0BB5E-9AFE-615A-25EE-B91EE8A8559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87863EA-577B-3412-ED4F-05F06EEA994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56F867B-6780-5924-384D-005EC485641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5D9DE43-D351-6E1B-CA91-B243259DE04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818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YINHEAT">
      <a:dk1>
        <a:srgbClr val="020202"/>
      </a:dk1>
      <a:lt1>
        <a:sysClr val="window" lastClr="FFFFFF"/>
      </a:lt1>
      <a:dk2>
        <a:srgbClr val="274557"/>
      </a:dk2>
      <a:lt2>
        <a:srgbClr val="5F7D8F"/>
      </a:lt2>
      <a:accent1>
        <a:srgbClr val="869BA8"/>
      </a:accent1>
      <a:accent2>
        <a:srgbClr val="F7B1AB"/>
      </a:accent2>
      <a:accent3>
        <a:srgbClr val="E6E2D6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HYINHEAT">
      <a:majorFont>
        <a:latin typeface="Epilogue Medium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92011D3772614FBFB8121FFAEA9785" ma:contentTypeVersion="14" ma:contentTypeDescription="Create a new document." ma:contentTypeScope="" ma:versionID="99a36923305b7f88e5484974f53d794e">
  <xsd:schema xmlns:xsd="http://www.w3.org/2001/XMLSchema" xmlns:xs="http://www.w3.org/2001/XMLSchema" xmlns:p="http://schemas.microsoft.com/office/2006/metadata/properties" xmlns:ns2="8146ff6f-4553-4210-8064-6a23585fbc4d" xmlns:ns3="9a8b0da8-896e-44c7-ae94-48a416edcd9f" targetNamespace="http://schemas.microsoft.com/office/2006/metadata/properties" ma:root="true" ma:fieldsID="2e1daf1c22443893c167b93f0bd68e6c" ns2:_="" ns3:_="">
    <xsd:import namespace="8146ff6f-4553-4210-8064-6a23585fbc4d"/>
    <xsd:import namespace="9a8b0da8-896e-44c7-ae94-48a416edc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6ff6f-4553-4210-8064-6a23585fbc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4c4d37-d8b5-4c26-a5a8-8e6e22eba7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b0da8-896e-44c7-ae94-48a416edcd9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00b3a6-1e7c-418d-a56e-b00bc53f333a}" ma:internalName="TaxCatchAll" ma:showField="CatchAllData" ma:web="9a8b0da8-896e-44c7-ae94-48a416edc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8b0da8-896e-44c7-ae94-48a416edcd9f" xsi:nil="true"/>
    <lcf76f155ced4ddcb4097134ff3c332f xmlns="8146ff6f-4553-4210-8064-6a23585fbc4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8D4678-C814-4B20-B0CB-8A589FE439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46ff6f-4553-4210-8064-6a23585fbc4d"/>
    <ds:schemaRef ds:uri="9a8b0da8-896e-44c7-ae94-48a416edc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F924E8-C9FF-44C1-B23A-6FD57CA0EEC9}">
  <ds:schemaRefs>
    <ds:schemaRef ds:uri="3efa434a-829e-4367-8f7c-1dd0784b19db"/>
    <ds:schemaRef ds:uri="7d6d074b-e5a2-4727-aa60-6dc351f93e9a"/>
    <ds:schemaRef ds:uri="http://schemas.microsoft.com/office/2006/metadata/properties"/>
    <ds:schemaRef ds:uri="http://schemas.microsoft.com/office/infopath/2007/PartnerControls"/>
    <ds:schemaRef ds:uri="9a8b0da8-896e-44c7-ae94-48a416edcd9f"/>
    <ds:schemaRef ds:uri="8146ff6f-4553-4210-8064-6a23585fbc4d"/>
  </ds:schemaRefs>
</ds:datastoreItem>
</file>

<file path=customXml/itemProps3.xml><?xml version="1.0" encoding="utf-8"?>
<ds:datastoreItem xmlns:ds="http://schemas.openxmlformats.org/officeDocument/2006/customXml" ds:itemID="{03F890B3-B1C8-4DC5-BB90-71EB31E88D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1302</Words>
  <Application>Microsoft Office PowerPoint</Application>
  <PresentationFormat>Breedbeeld</PresentationFormat>
  <Paragraphs>371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2" baseType="lpstr">
      <vt:lpstr>Arial</vt:lpstr>
      <vt:lpstr>Calibri</vt:lpstr>
      <vt:lpstr>Epilogue Medium</vt:lpstr>
      <vt:lpstr>Epilogue SemiBold</vt:lpstr>
      <vt:lpstr>Lato</vt:lpstr>
      <vt:lpstr>Lato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Anne-Fleur Albers</dc:creator>
  <cp:lastModifiedBy>Janneke de Haan</cp:lastModifiedBy>
  <cp:revision>2</cp:revision>
  <dcterms:created xsi:type="dcterms:W3CDTF">2023-01-25T07:40:57Z</dcterms:created>
  <dcterms:modified xsi:type="dcterms:W3CDTF">2023-10-25T06:51:03Z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0x010100770B9B7A2C48A549AD52347C9E4B6419</vt:lpwstr>
  </property>
</Properties>
</file>